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68" r:id="rId7"/>
    <p:sldId id="267" r:id="rId8"/>
    <p:sldId id="265" r:id="rId9"/>
    <p:sldId id="260" r:id="rId10"/>
    <p:sldId id="259" r:id="rId11"/>
    <p:sldId id="261" r:id="rId12"/>
    <p:sldId id="263" r:id="rId13"/>
    <p:sldId id="264" r:id="rId14"/>
    <p:sldId id="266" r:id="rId15"/>
    <p:sldId id="269" r:id="rId16"/>
    <p:sldId id="270" r:id="rId17"/>
    <p:sldId id="271" r:id="rId18"/>
    <p:sldId id="272" r:id="rId19"/>
    <p:sldId id="276" r:id="rId20"/>
    <p:sldId id="273" r:id="rId21"/>
    <p:sldId id="277" r:id="rId22"/>
    <p:sldId id="274" r:id="rId23"/>
    <p:sldId id="275" r:id="rId24"/>
    <p:sldId id="278" r:id="rId25"/>
    <p:sldId id="279" r:id="rId26"/>
  </p:sldIdLst>
  <p:sldSz cx="12192000" cy="6858000"/>
  <p:notesSz cx="6858000" cy="9144000"/>
  <p:embeddedFontLst>
    <p:embeddedFont>
      <p:font typeface="Freestyle Script" panose="030804020302050B0404" pitchFamily="66" charset="0"/>
      <p:regular r:id="rId27"/>
    </p:embeddedFont>
    <p:embeddedFont>
      <p:font typeface="Algerian" panose="04020705040A02060702" pitchFamily="82" charset="0"/>
      <p:regular r:id="rId28"/>
    </p:embeddedFont>
    <p:embeddedFont>
      <p:font typeface="Garamond" panose="02020404030301010803" pitchFamily="18" charset="0"/>
      <p:regular r:id="rId29"/>
      <p:bold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6" d="100"/>
          <a:sy n="96" d="100"/>
        </p:scale>
        <p:origin x="-149"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AE057F31-B75A-4F2F-89F4-2ED9E8DCE926}" type="datetimeFigureOut">
              <a:rPr lang="en-US" smtClean="0"/>
              <a:pPr/>
              <a:t>10/13/2018</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0D9DA5-9762-426E-BF2D-4C771704AD1A}" type="slidenum">
              <a:rPr lang="en-US" smtClean="0"/>
              <a:pPr/>
              <a:t>‹#›</a:t>
            </a:fld>
            <a:endParaRPr lang="en-US"/>
          </a:p>
        </p:txBody>
      </p:sp>
    </p:spTree>
    <p:extLst>
      <p:ext uri="{BB962C8B-B14F-4D97-AF65-F5344CB8AC3E}">
        <p14:creationId xmlns:p14="http://schemas.microsoft.com/office/powerpoint/2010/main" val="3821647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57F31-B75A-4F2F-89F4-2ED9E8DCE926}"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91954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57F31-B75A-4F2F-89F4-2ED9E8DCE926}"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57750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57F31-B75A-4F2F-89F4-2ED9E8DCE926}"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90563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057F31-B75A-4F2F-89F4-2ED9E8DCE926}" type="datetimeFigureOut">
              <a:rPr lang="en-US" smtClean="0"/>
              <a:t>10/13/2018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20427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057F31-B75A-4F2F-89F4-2ED9E8DCE926}" type="datetimeFigureOut">
              <a:rPr lang="en-US" smtClean="0"/>
              <a:t>10/13/2018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19276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057F31-B75A-4F2F-89F4-2ED9E8DCE926}" type="datetimeFigureOut">
              <a:rPr lang="en-US" smtClean="0"/>
              <a:t>10/13/2018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16855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057F31-B75A-4F2F-89F4-2ED9E8DCE926}" type="datetimeFigureOut">
              <a:rPr lang="en-US" smtClean="0"/>
              <a:t>10/13/2018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60951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57F31-B75A-4F2F-89F4-2ED9E8DCE926}" type="datetimeFigureOut">
              <a:rPr lang="en-US" smtClean="0"/>
              <a:t>10/13/2018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407606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57F31-B75A-4F2F-89F4-2ED9E8DCE926}" type="datetimeFigureOut">
              <a:rPr lang="en-US" smtClean="0"/>
              <a:t>10/13/2018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45648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57F31-B75A-4F2F-89F4-2ED9E8DCE926}" type="datetimeFigureOut">
              <a:rPr lang="en-US" smtClean="0"/>
              <a:t>10/13/2018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52545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12192000" cy="6857999"/>
          </a:xfrm>
          <a:prstGeom prst="rect">
            <a:avLst/>
          </a:prstGeom>
          <a:noFill/>
          <a:ln>
            <a:noFill/>
          </a:ln>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E057F31-B75A-4F2F-89F4-2ED9E8DCE926}" type="datetimeFigureOut">
              <a:rPr lang="en-US" smtClean="0"/>
              <a:pPr/>
              <a:t>10/13/2018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50D9DA5-9762-426E-BF2D-4C771704AD1A}" type="slidenum">
              <a:rPr lang="en-US" smtClean="0"/>
              <a:pPr/>
              <a:t>‹#›</a:t>
            </a:fld>
            <a:endParaRPr lang="en-US"/>
          </a:p>
        </p:txBody>
      </p:sp>
    </p:spTree>
    <p:extLst>
      <p:ext uri="{BB962C8B-B14F-4D97-AF65-F5344CB8AC3E}">
        <p14:creationId xmlns:p14="http://schemas.microsoft.com/office/powerpoint/2010/main" val="413603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8861" y="162900"/>
            <a:ext cx="5392616" cy="1938992"/>
          </a:xfrm>
          <a:prstGeom prst="rect">
            <a:avLst/>
          </a:prstGeom>
        </p:spPr>
        <p:txBody>
          <a:bodyPr wrap="square">
            <a:spAutoFit/>
          </a:bodyPr>
          <a:lstStyle/>
          <a:p>
            <a:pPr algn="ctr"/>
            <a:r>
              <a:rPr lang="en-US" sz="4000" dirty="0" smtClean="0">
                <a:solidFill>
                  <a:schemeClr val="bg1"/>
                </a:solidFill>
                <a:latin typeface="Algerian" panose="04020705040A02060702" pitchFamily="82" charset="0"/>
              </a:rPr>
              <a:t>Trusting </a:t>
            </a:r>
          </a:p>
          <a:p>
            <a:pPr algn="ctr"/>
            <a:r>
              <a:rPr lang="en-US" sz="4000" dirty="0" smtClean="0">
                <a:solidFill>
                  <a:schemeClr val="bg1"/>
                </a:solidFill>
                <a:latin typeface="Algerian" panose="04020705040A02060702" pitchFamily="82" charset="0"/>
              </a:rPr>
              <a:t>the Most High God</a:t>
            </a:r>
          </a:p>
          <a:p>
            <a:pPr algn="ctr"/>
            <a:r>
              <a:rPr lang="en-US" sz="4000" dirty="0" smtClean="0">
                <a:solidFill>
                  <a:schemeClr val="bg1"/>
                </a:solidFill>
                <a:latin typeface="Algerian" panose="04020705040A02060702" pitchFamily="82" charset="0"/>
              </a:rPr>
              <a:t>in perilous times</a:t>
            </a:r>
            <a:endParaRPr lang="en-US" sz="4000" dirty="0">
              <a:solidFill>
                <a:schemeClr val="bg1"/>
              </a:solidFill>
              <a:latin typeface="Algerian" panose="04020705040A02060702" pitchFamily="82" charset="0"/>
            </a:endParaRPr>
          </a:p>
        </p:txBody>
      </p:sp>
      <p:sp>
        <p:nvSpPr>
          <p:cNvPr id="5" name="Rectangle 4"/>
          <p:cNvSpPr/>
          <p:nvPr/>
        </p:nvSpPr>
        <p:spPr>
          <a:xfrm>
            <a:off x="1753509" y="5511631"/>
            <a:ext cx="8669361" cy="1138773"/>
          </a:xfrm>
          <a:prstGeom prst="rect">
            <a:avLst/>
          </a:prstGeom>
        </p:spPr>
        <p:txBody>
          <a:bodyPr wrap="none">
            <a:spAutoFit/>
          </a:bodyPr>
          <a:lstStyle/>
          <a:p>
            <a:pPr algn="ctr"/>
            <a:r>
              <a:rPr lang="en-US" sz="4000" dirty="0" smtClean="0">
                <a:solidFill>
                  <a:schemeClr val="bg1"/>
                </a:solidFill>
                <a:latin typeface="Algerian" panose="04020705040A02060702" pitchFamily="82" charset="0"/>
              </a:rPr>
              <a:t>Daniel series: Kingdoms to Come</a:t>
            </a:r>
          </a:p>
          <a:p>
            <a:pPr algn="ctr"/>
            <a:r>
              <a:rPr lang="en-US" sz="2800" dirty="0" smtClean="0">
                <a:solidFill>
                  <a:schemeClr val="bg1"/>
                </a:solidFill>
                <a:latin typeface="Algerian" panose="04020705040A02060702" pitchFamily="82" charset="0"/>
              </a:rPr>
              <a:t>2:24-49</a:t>
            </a:r>
            <a:endParaRPr lang="en-US" sz="28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3645749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4056" y="914400"/>
            <a:ext cx="3355450" cy="3046988"/>
          </a:xfrm>
          <a:prstGeom prst="rect">
            <a:avLst/>
          </a:prstGeom>
          <a:noFill/>
        </p:spPr>
        <p:txBody>
          <a:bodyPr wrap="square" rtlCol="0">
            <a:spAutoFit/>
          </a:bodyPr>
          <a:lstStyle/>
          <a:p>
            <a:r>
              <a:rPr lang="en-US" sz="3200" dirty="0" smtClean="0">
                <a:solidFill>
                  <a:schemeClr val="accent1"/>
                </a:solidFill>
              </a:rPr>
              <a:t>But </a:t>
            </a:r>
            <a:r>
              <a:rPr lang="en-US" sz="3200" dirty="0">
                <a:solidFill>
                  <a:schemeClr val="accent1"/>
                </a:solidFill>
              </a:rPr>
              <a:t>the stone that struck the statue became a great mountain and filled the whole earth. </a:t>
            </a:r>
            <a:endParaRPr lang="en-US" sz="3200" dirty="0" smtClean="0">
              <a:solidFill>
                <a:schemeClr val="accent1"/>
              </a:solidFill>
            </a:endParaRPr>
          </a:p>
          <a:p>
            <a:r>
              <a:rPr lang="en-US" sz="3200" dirty="0">
                <a:solidFill>
                  <a:schemeClr val="accent1"/>
                </a:solidFill>
              </a:rPr>
              <a:t>Daniel </a:t>
            </a:r>
            <a:r>
              <a:rPr lang="en-US" sz="3200" dirty="0" smtClean="0">
                <a:solidFill>
                  <a:schemeClr val="accent1"/>
                </a:solidFill>
              </a:rPr>
              <a:t>2:35 </a:t>
            </a:r>
            <a:r>
              <a:rPr lang="en-US" sz="2400" dirty="0" smtClean="0">
                <a:solidFill>
                  <a:schemeClr val="accent1"/>
                </a:solidFill>
              </a:rPr>
              <a:t>NASB</a:t>
            </a:r>
            <a:endParaRPr lang="en-US" sz="2400" dirty="0">
              <a:solidFill>
                <a:schemeClr val="accent1"/>
              </a:solidFill>
            </a:endParaRPr>
          </a:p>
        </p:txBody>
      </p:sp>
      <p:pic>
        <p:nvPicPr>
          <p:cNvPr id="3076" name="Picture 4" descr="Black and White Mountain Drawing Mountain Drawing Ink"/>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trans="26000"/>
                    </a14:imgEffect>
                  </a14:imgLayer>
                </a14:imgProps>
              </a:ext>
              <a:ext uri="{28A0092B-C50C-407E-A947-70E740481C1C}">
                <a14:useLocalDpi xmlns:a14="http://schemas.microsoft.com/office/drawing/2010/main" val="0"/>
              </a:ext>
            </a:extLst>
          </a:blip>
          <a:srcRect/>
          <a:stretch>
            <a:fillRect/>
          </a:stretch>
        </p:blipFill>
        <p:spPr bwMode="auto">
          <a:xfrm>
            <a:off x="5236459" y="710606"/>
            <a:ext cx="5429250" cy="5438776"/>
          </a:xfrm>
          <a:prstGeom prst="rect">
            <a:avLst/>
          </a:prstGeom>
          <a:effectLst>
            <a:glow rad="127000">
              <a:schemeClr val="accent1">
                <a:alpha val="48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26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2494" y="1009816"/>
            <a:ext cx="3482671" cy="2554545"/>
          </a:xfrm>
          <a:prstGeom prst="rect">
            <a:avLst/>
          </a:prstGeom>
          <a:noFill/>
        </p:spPr>
        <p:txBody>
          <a:bodyPr wrap="square" rtlCol="0">
            <a:spAutoFit/>
          </a:bodyPr>
          <a:lstStyle/>
          <a:p>
            <a:r>
              <a:rPr lang="en-US" sz="3200" baseline="30000" dirty="0" smtClean="0">
                <a:solidFill>
                  <a:schemeClr val="accent1"/>
                </a:solidFill>
              </a:rPr>
              <a:t>36 </a:t>
            </a:r>
            <a:r>
              <a:rPr lang="en-US" sz="3200" dirty="0">
                <a:solidFill>
                  <a:schemeClr val="accent1"/>
                </a:solidFill>
              </a:rPr>
              <a:t>"This </a:t>
            </a:r>
            <a:r>
              <a:rPr lang="en-US" sz="3200" i="1" dirty="0">
                <a:solidFill>
                  <a:schemeClr val="accent1"/>
                </a:solidFill>
              </a:rPr>
              <a:t>was </a:t>
            </a:r>
            <a:r>
              <a:rPr lang="en-US" sz="3200" dirty="0">
                <a:solidFill>
                  <a:schemeClr val="accent1"/>
                </a:solidFill>
              </a:rPr>
              <a:t>the dream; now we shall tell its interpretation before the king</a:t>
            </a:r>
            <a:r>
              <a:rPr lang="en-US" sz="3200" dirty="0" smtClean="0">
                <a:solidFill>
                  <a:schemeClr val="accent1"/>
                </a:solidFill>
              </a:rPr>
              <a:t>.</a:t>
            </a:r>
            <a:r>
              <a:rPr lang="en-US" sz="3200" b="1" dirty="0">
                <a:solidFill>
                  <a:schemeClr val="accent1"/>
                </a:solidFill>
              </a:rPr>
              <a:t> </a:t>
            </a:r>
            <a:endParaRPr lang="en-US" sz="3200" b="1" dirty="0" smtClean="0">
              <a:solidFill>
                <a:schemeClr val="accent1"/>
              </a:solidFill>
            </a:endParaRPr>
          </a:p>
          <a:p>
            <a:r>
              <a:rPr lang="en-US" sz="3200" dirty="0" smtClean="0">
                <a:solidFill>
                  <a:schemeClr val="accent1"/>
                </a:solidFill>
              </a:rPr>
              <a:t>Daniel </a:t>
            </a:r>
            <a:r>
              <a:rPr lang="en-US" sz="3200" dirty="0">
                <a:solidFill>
                  <a:schemeClr val="accent1"/>
                </a:solidFill>
              </a:rPr>
              <a:t>2:36 </a:t>
            </a:r>
            <a:r>
              <a:rPr lang="en-US" sz="2400" dirty="0" smtClean="0">
                <a:solidFill>
                  <a:schemeClr val="accent1"/>
                </a:solidFill>
              </a:rPr>
              <a:t>NASB</a:t>
            </a:r>
            <a:endParaRPr lang="en-US" sz="2400" dirty="0">
              <a:solidFill>
                <a:schemeClr val="accent1"/>
              </a:solidFill>
            </a:endParaRPr>
          </a:p>
        </p:txBody>
      </p:sp>
    </p:spTree>
    <p:extLst>
      <p:ext uri="{BB962C8B-B14F-4D97-AF65-F5344CB8AC3E}">
        <p14:creationId xmlns:p14="http://schemas.microsoft.com/office/powerpoint/2010/main" val="3744484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245959"/>
            <a:ext cx="4919207" cy="6001643"/>
          </a:xfrm>
          <a:prstGeom prst="rect">
            <a:avLst/>
          </a:prstGeom>
        </p:spPr>
        <p:txBody>
          <a:bodyPr wrap="square">
            <a:spAutoFit/>
          </a:bodyPr>
          <a:lstStyle/>
          <a:p>
            <a:r>
              <a:rPr lang="en-US" sz="3200" b="1" dirty="0">
                <a:solidFill>
                  <a:schemeClr val="accent1"/>
                </a:solidFill>
              </a:rPr>
              <a:t>Daniel 2:37-38 </a:t>
            </a:r>
            <a:r>
              <a:rPr lang="en-US" sz="3200" dirty="0">
                <a:solidFill>
                  <a:schemeClr val="accent1"/>
                </a:solidFill>
              </a:rPr>
              <a:t> </a:t>
            </a:r>
            <a:r>
              <a:rPr lang="en-US" sz="3200" baseline="30000" dirty="0">
                <a:solidFill>
                  <a:schemeClr val="accent1"/>
                </a:solidFill>
              </a:rPr>
              <a:t>37</a:t>
            </a:r>
            <a:r>
              <a:rPr lang="en-US" sz="3200" dirty="0">
                <a:solidFill>
                  <a:schemeClr val="accent1"/>
                </a:solidFill>
              </a:rPr>
              <a:t> "You, O king, are the king of kings, to whom the God of heaven has given the kingdom, the power, the strength, and the glory;  </a:t>
            </a:r>
            <a:r>
              <a:rPr lang="en-US" sz="3200" baseline="30000" dirty="0">
                <a:solidFill>
                  <a:schemeClr val="accent1"/>
                </a:solidFill>
              </a:rPr>
              <a:t>38</a:t>
            </a:r>
            <a:r>
              <a:rPr lang="en-US" sz="3200" dirty="0">
                <a:solidFill>
                  <a:schemeClr val="accent1"/>
                </a:solidFill>
              </a:rPr>
              <a:t> and wherever the sons of men dwell, </a:t>
            </a:r>
            <a:r>
              <a:rPr lang="en-US" sz="3200" i="1" dirty="0">
                <a:solidFill>
                  <a:schemeClr val="accent1"/>
                </a:solidFill>
              </a:rPr>
              <a:t>or </a:t>
            </a:r>
            <a:r>
              <a:rPr lang="en-US" sz="3200" dirty="0">
                <a:solidFill>
                  <a:schemeClr val="accent1"/>
                </a:solidFill>
              </a:rPr>
              <a:t>the beasts of the field, or the birds of the sky, He has given </a:t>
            </a:r>
            <a:r>
              <a:rPr lang="en-US" sz="3200" i="1" dirty="0">
                <a:solidFill>
                  <a:schemeClr val="accent1"/>
                </a:solidFill>
              </a:rPr>
              <a:t>them </a:t>
            </a:r>
            <a:r>
              <a:rPr lang="en-US" sz="3200" dirty="0">
                <a:solidFill>
                  <a:schemeClr val="accent1"/>
                </a:solidFill>
              </a:rPr>
              <a:t>into your hand and has caused you to rule over them all. </a:t>
            </a:r>
            <a:r>
              <a:rPr lang="en-US" sz="3200" u="sng" dirty="0">
                <a:solidFill>
                  <a:schemeClr val="accent1"/>
                </a:solidFill>
              </a:rPr>
              <a:t>You are the head of gold</a:t>
            </a:r>
            <a:r>
              <a:rPr lang="en-US" sz="3200" dirty="0">
                <a:solidFill>
                  <a:schemeClr val="accent1"/>
                </a:solidFill>
              </a:rPr>
              <a:t>. </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1494" y="110855"/>
            <a:ext cx="10770506" cy="107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589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245959"/>
            <a:ext cx="4919207" cy="584775"/>
          </a:xfrm>
          <a:prstGeom prst="rect">
            <a:avLst/>
          </a:prstGeom>
        </p:spPr>
        <p:txBody>
          <a:bodyPr wrap="square">
            <a:spAutoFit/>
          </a:bodyPr>
          <a:lstStyle/>
          <a:p>
            <a:r>
              <a:rPr lang="en-US" sz="3200" dirty="0" smtClean="0">
                <a:solidFill>
                  <a:schemeClr val="accent1"/>
                </a:solidFill>
              </a:rPr>
              <a:t> </a:t>
            </a:r>
            <a:endParaRPr lang="en-US" sz="3200" dirty="0">
              <a:solidFill>
                <a:schemeClr val="accent1"/>
              </a:solidFill>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2526" y="-2035998"/>
            <a:ext cx="10770506" cy="107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7092" y="1106729"/>
            <a:ext cx="6096000" cy="1569660"/>
          </a:xfrm>
          <a:prstGeom prst="rect">
            <a:avLst/>
          </a:prstGeom>
        </p:spPr>
        <p:txBody>
          <a:bodyPr>
            <a:spAutoFit/>
          </a:bodyPr>
          <a:lstStyle/>
          <a:p>
            <a:r>
              <a:rPr lang="en-US" sz="3200" b="1" dirty="0">
                <a:solidFill>
                  <a:schemeClr val="accent1"/>
                </a:solidFill>
              </a:rPr>
              <a:t>Daniel 2:39 </a:t>
            </a:r>
            <a:r>
              <a:rPr lang="en-US" sz="3200" dirty="0">
                <a:solidFill>
                  <a:schemeClr val="accent1"/>
                </a:solidFill>
              </a:rPr>
              <a:t> </a:t>
            </a:r>
            <a:r>
              <a:rPr lang="en-US" sz="3200" baseline="30000" dirty="0">
                <a:solidFill>
                  <a:schemeClr val="accent1"/>
                </a:solidFill>
              </a:rPr>
              <a:t>39</a:t>
            </a:r>
            <a:r>
              <a:rPr lang="en-US" sz="3200" dirty="0">
                <a:solidFill>
                  <a:schemeClr val="accent1"/>
                </a:solidFill>
              </a:rPr>
              <a:t> "And after you there will arise another kingdom inferior to you, </a:t>
            </a:r>
          </a:p>
        </p:txBody>
      </p:sp>
      <p:sp>
        <p:nvSpPr>
          <p:cNvPr id="3" name="Rectangle 2"/>
          <p:cNvSpPr/>
          <p:nvPr/>
        </p:nvSpPr>
        <p:spPr>
          <a:xfrm>
            <a:off x="66261" y="3638572"/>
            <a:ext cx="6096000" cy="1569660"/>
          </a:xfrm>
          <a:prstGeom prst="rect">
            <a:avLst/>
          </a:prstGeom>
        </p:spPr>
        <p:txBody>
          <a:bodyPr>
            <a:spAutoFit/>
          </a:bodyPr>
          <a:lstStyle/>
          <a:p>
            <a:r>
              <a:rPr lang="en-US" sz="3200" dirty="0">
                <a:solidFill>
                  <a:schemeClr val="accent1"/>
                </a:solidFill>
              </a:rPr>
              <a:t>then another third kingdom of bronze, which will rule over all the earth. </a:t>
            </a:r>
          </a:p>
        </p:txBody>
      </p:sp>
    </p:spTree>
    <p:extLst>
      <p:ext uri="{BB962C8B-B14F-4D97-AF65-F5344CB8AC3E}">
        <p14:creationId xmlns:p14="http://schemas.microsoft.com/office/powerpoint/2010/main" val="132938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245959"/>
            <a:ext cx="4919207" cy="584775"/>
          </a:xfrm>
          <a:prstGeom prst="rect">
            <a:avLst/>
          </a:prstGeom>
        </p:spPr>
        <p:txBody>
          <a:bodyPr wrap="square">
            <a:spAutoFit/>
          </a:bodyPr>
          <a:lstStyle/>
          <a:p>
            <a:r>
              <a:rPr lang="en-US" sz="3200" dirty="0" smtClean="0">
                <a:solidFill>
                  <a:schemeClr val="accent1"/>
                </a:solidFill>
              </a:rPr>
              <a:t> </a:t>
            </a:r>
            <a:endParaRPr lang="en-US" sz="3200" dirty="0">
              <a:solidFill>
                <a:schemeClr val="accent1"/>
              </a:solidFill>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4634" y="-4437292"/>
            <a:ext cx="10770506" cy="107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3481" y="1066973"/>
            <a:ext cx="4998720" cy="3539430"/>
          </a:xfrm>
          <a:prstGeom prst="rect">
            <a:avLst/>
          </a:prstGeom>
        </p:spPr>
        <p:txBody>
          <a:bodyPr wrap="square">
            <a:spAutoFit/>
          </a:bodyPr>
          <a:lstStyle/>
          <a:p>
            <a:r>
              <a:rPr lang="en-US" sz="3200" b="1" dirty="0">
                <a:solidFill>
                  <a:schemeClr val="accent1"/>
                </a:solidFill>
              </a:rPr>
              <a:t>Daniel 2:40 </a:t>
            </a:r>
            <a:r>
              <a:rPr lang="en-US" sz="3200" dirty="0">
                <a:solidFill>
                  <a:schemeClr val="accent1"/>
                </a:solidFill>
              </a:rPr>
              <a:t> </a:t>
            </a:r>
            <a:r>
              <a:rPr lang="en-US" sz="3200" baseline="30000" dirty="0">
                <a:solidFill>
                  <a:schemeClr val="accent1"/>
                </a:solidFill>
              </a:rPr>
              <a:t>40</a:t>
            </a:r>
            <a:r>
              <a:rPr lang="en-US" sz="3200" dirty="0">
                <a:solidFill>
                  <a:schemeClr val="accent1"/>
                </a:solidFill>
              </a:rPr>
              <a:t> "Then there will be a fourth kingdom as strong as iron; inasmuch as iron crushes and shatters all things, so, like iron that breaks in pieces, it will crush and break all these in pieces</a:t>
            </a:r>
            <a:r>
              <a:rPr lang="en-US" dirty="0"/>
              <a:t>. </a:t>
            </a:r>
          </a:p>
        </p:txBody>
      </p:sp>
    </p:spTree>
    <p:extLst>
      <p:ext uri="{BB962C8B-B14F-4D97-AF65-F5344CB8AC3E}">
        <p14:creationId xmlns:p14="http://schemas.microsoft.com/office/powerpoint/2010/main" val="798605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61" y="245959"/>
            <a:ext cx="4919207" cy="584775"/>
          </a:xfrm>
          <a:prstGeom prst="rect">
            <a:avLst/>
          </a:prstGeom>
        </p:spPr>
        <p:txBody>
          <a:bodyPr wrap="square">
            <a:spAutoFit/>
          </a:bodyPr>
          <a:lstStyle/>
          <a:p>
            <a:r>
              <a:rPr lang="en-US" sz="3200" dirty="0" smtClean="0">
                <a:solidFill>
                  <a:schemeClr val="accent1"/>
                </a:solidFill>
              </a:rPr>
              <a:t> </a:t>
            </a:r>
            <a:endParaRPr lang="en-US" sz="3200" dirty="0">
              <a:solidFill>
                <a:schemeClr val="accent1"/>
              </a:solidFill>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4631" y="-5948041"/>
            <a:ext cx="11296067" cy="1145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6261" y="140561"/>
            <a:ext cx="7400014" cy="6494085"/>
          </a:xfrm>
          <a:prstGeom prst="rect">
            <a:avLst/>
          </a:prstGeom>
        </p:spPr>
        <p:txBody>
          <a:bodyPr wrap="square">
            <a:spAutoFit/>
          </a:bodyPr>
          <a:lstStyle/>
          <a:p>
            <a:r>
              <a:rPr lang="en-US" sz="3200" b="1" dirty="0">
                <a:solidFill>
                  <a:schemeClr val="accent1"/>
                </a:solidFill>
              </a:rPr>
              <a:t>Daniel 2:41-43 </a:t>
            </a:r>
            <a:r>
              <a:rPr lang="en-US" sz="3200" dirty="0">
                <a:solidFill>
                  <a:schemeClr val="accent1"/>
                </a:solidFill>
              </a:rPr>
              <a:t> </a:t>
            </a:r>
            <a:r>
              <a:rPr lang="en-US" sz="3100" dirty="0">
                <a:solidFill>
                  <a:schemeClr val="accent1"/>
                </a:solidFill>
              </a:rPr>
              <a:t>"And in that you saw the feet and toes, partly of potter's clay and partly of iron, it will be a divided kingdom; but it will have in it the toughness of iron, inasmuch as you saw the iron mixed with common clay.  </a:t>
            </a:r>
            <a:r>
              <a:rPr lang="en-US" sz="3100" baseline="30000" dirty="0">
                <a:solidFill>
                  <a:schemeClr val="accent1"/>
                </a:solidFill>
              </a:rPr>
              <a:t>42</a:t>
            </a:r>
            <a:r>
              <a:rPr lang="en-US" sz="3100" dirty="0">
                <a:solidFill>
                  <a:schemeClr val="accent1"/>
                </a:solidFill>
              </a:rPr>
              <a:t> "And </a:t>
            </a:r>
            <a:r>
              <a:rPr lang="en-US" sz="3100" i="1" dirty="0">
                <a:solidFill>
                  <a:schemeClr val="accent1"/>
                </a:solidFill>
              </a:rPr>
              <a:t>as </a:t>
            </a:r>
            <a:r>
              <a:rPr lang="en-US" sz="3100" dirty="0">
                <a:solidFill>
                  <a:schemeClr val="accent1"/>
                </a:solidFill>
              </a:rPr>
              <a:t>the toes of the feet </a:t>
            </a:r>
            <a:r>
              <a:rPr lang="en-US" sz="3100" i="1" dirty="0">
                <a:solidFill>
                  <a:schemeClr val="accent1"/>
                </a:solidFill>
              </a:rPr>
              <a:t>were </a:t>
            </a:r>
            <a:r>
              <a:rPr lang="en-US" sz="3100" dirty="0">
                <a:solidFill>
                  <a:schemeClr val="accent1"/>
                </a:solidFill>
              </a:rPr>
              <a:t>partly of iron and partly of pottery, </a:t>
            </a:r>
            <a:r>
              <a:rPr lang="en-US" sz="3100" i="1" dirty="0">
                <a:solidFill>
                  <a:schemeClr val="accent1"/>
                </a:solidFill>
              </a:rPr>
              <a:t>so </a:t>
            </a:r>
            <a:r>
              <a:rPr lang="en-US" sz="3100" dirty="0">
                <a:solidFill>
                  <a:schemeClr val="accent1"/>
                </a:solidFill>
              </a:rPr>
              <a:t>some of the kingdom will be strong and part of it will be brittle.  </a:t>
            </a:r>
            <a:r>
              <a:rPr lang="en-US" sz="3100" baseline="30000" dirty="0">
                <a:solidFill>
                  <a:schemeClr val="accent1"/>
                </a:solidFill>
              </a:rPr>
              <a:t>43</a:t>
            </a:r>
            <a:r>
              <a:rPr lang="en-US" sz="3100" dirty="0">
                <a:solidFill>
                  <a:schemeClr val="accent1"/>
                </a:solidFill>
              </a:rPr>
              <a:t> "And in that you saw the iron mixed with common clay, they will combine with one another in the seed of men; but they will not adhere to one another, even as iron does not combine with pottery. </a:t>
            </a:r>
          </a:p>
        </p:txBody>
      </p:sp>
    </p:spTree>
    <p:extLst>
      <p:ext uri="{BB962C8B-B14F-4D97-AF65-F5344CB8AC3E}">
        <p14:creationId xmlns:p14="http://schemas.microsoft.com/office/powerpoint/2010/main" val="288211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8856" y="-320610"/>
            <a:ext cx="7601447" cy="760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6965" y="848049"/>
            <a:ext cx="2464905" cy="646331"/>
          </a:xfrm>
          <a:prstGeom prst="rect">
            <a:avLst/>
          </a:prstGeom>
          <a:noFill/>
        </p:spPr>
        <p:txBody>
          <a:bodyPr wrap="square" rtlCol="0">
            <a:spAutoFit/>
          </a:bodyPr>
          <a:lstStyle/>
          <a:p>
            <a:r>
              <a:rPr lang="en-US" sz="3600" dirty="0" smtClean="0">
                <a:solidFill>
                  <a:schemeClr val="accent1"/>
                </a:solidFill>
              </a:rPr>
              <a:t>GOLD</a:t>
            </a:r>
            <a:endParaRPr lang="en-US" sz="3600" dirty="0">
              <a:solidFill>
                <a:schemeClr val="accent1"/>
              </a:solidFill>
            </a:endParaRPr>
          </a:p>
        </p:txBody>
      </p:sp>
      <p:sp>
        <p:nvSpPr>
          <p:cNvPr id="9" name="TextBox 8"/>
          <p:cNvSpPr txBox="1"/>
          <p:nvPr/>
        </p:nvSpPr>
        <p:spPr>
          <a:xfrm>
            <a:off x="276963" y="3480114"/>
            <a:ext cx="2464905" cy="646331"/>
          </a:xfrm>
          <a:prstGeom prst="rect">
            <a:avLst/>
          </a:prstGeom>
          <a:noFill/>
        </p:spPr>
        <p:txBody>
          <a:bodyPr wrap="square" rtlCol="0">
            <a:spAutoFit/>
          </a:bodyPr>
          <a:lstStyle/>
          <a:p>
            <a:r>
              <a:rPr lang="en-US" sz="3600" dirty="0">
                <a:solidFill>
                  <a:schemeClr val="accent1"/>
                </a:solidFill>
              </a:rPr>
              <a:t>B</a:t>
            </a:r>
            <a:r>
              <a:rPr lang="en-US" sz="3600" dirty="0" smtClean="0">
                <a:solidFill>
                  <a:schemeClr val="accent1"/>
                </a:solidFill>
              </a:rPr>
              <a:t>RONZE</a:t>
            </a:r>
            <a:endParaRPr lang="en-US" sz="3600" dirty="0">
              <a:solidFill>
                <a:schemeClr val="accent1"/>
              </a:solidFill>
            </a:endParaRPr>
          </a:p>
        </p:txBody>
      </p:sp>
      <p:sp>
        <p:nvSpPr>
          <p:cNvPr id="10" name="TextBox 9"/>
          <p:cNvSpPr txBox="1"/>
          <p:nvPr/>
        </p:nvSpPr>
        <p:spPr>
          <a:xfrm>
            <a:off x="276968" y="4411245"/>
            <a:ext cx="2464905" cy="646331"/>
          </a:xfrm>
          <a:prstGeom prst="rect">
            <a:avLst/>
          </a:prstGeom>
          <a:noFill/>
        </p:spPr>
        <p:txBody>
          <a:bodyPr wrap="square" rtlCol="0">
            <a:spAutoFit/>
          </a:bodyPr>
          <a:lstStyle/>
          <a:p>
            <a:r>
              <a:rPr lang="en-US" sz="3600" dirty="0" smtClean="0">
                <a:solidFill>
                  <a:schemeClr val="accent1"/>
                </a:solidFill>
              </a:rPr>
              <a:t>IRON</a:t>
            </a:r>
            <a:endParaRPr lang="en-US" sz="3600" dirty="0">
              <a:solidFill>
                <a:schemeClr val="accent1"/>
              </a:solidFill>
            </a:endParaRPr>
          </a:p>
        </p:txBody>
      </p:sp>
      <p:sp>
        <p:nvSpPr>
          <p:cNvPr id="11" name="TextBox 10"/>
          <p:cNvSpPr txBox="1"/>
          <p:nvPr/>
        </p:nvSpPr>
        <p:spPr>
          <a:xfrm>
            <a:off x="276964" y="5478045"/>
            <a:ext cx="2464905" cy="1200329"/>
          </a:xfrm>
          <a:prstGeom prst="rect">
            <a:avLst/>
          </a:prstGeom>
          <a:noFill/>
        </p:spPr>
        <p:txBody>
          <a:bodyPr wrap="square" rtlCol="0">
            <a:spAutoFit/>
          </a:bodyPr>
          <a:lstStyle/>
          <a:p>
            <a:r>
              <a:rPr lang="en-US" sz="3600" dirty="0" smtClean="0">
                <a:solidFill>
                  <a:schemeClr val="accent1"/>
                </a:solidFill>
              </a:rPr>
              <a:t>CLAY &amp; IRON</a:t>
            </a:r>
            <a:endParaRPr lang="en-US" sz="3600" dirty="0">
              <a:solidFill>
                <a:schemeClr val="accent1"/>
              </a:solidFill>
            </a:endParaRPr>
          </a:p>
        </p:txBody>
      </p:sp>
      <p:sp>
        <p:nvSpPr>
          <p:cNvPr id="12" name="TextBox 11"/>
          <p:cNvSpPr txBox="1"/>
          <p:nvPr/>
        </p:nvSpPr>
        <p:spPr>
          <a:xfrm>
            <a:off x="276966" y="1992723"/>
            <a:ext cx="2464905" cy="646331"/>
          </a:xfrm>
          <a:prstGeom prst="rect">
            <a:avLst/>
          </a:prstGeom>
          <a:noFill/>
        </p:spPr>
        <p:txBody>
          <a:bodyPr wrap="square" rtlCol="0">
            <a:spAutoFit/>
          </a:bodyPr>
          <a:lstStyle/>
          <a:p>
            <a:r>
              <a:rPr lang="en-US" sz="3600" dirty="0" smtClean="0">
                <a:solidFill>
                  <a:schemeClr val="accent1"/>
                </a:solidFill>
              </a:rPr>
              <a:t>SILVER</a:t>
            </a:r>
            <a:endParaRPr lang="en-US" sz="3600" dirty="0">
              <a:solidFill>
                <a:schemeClr val="accent1"/>
              </a:solidFill>
            </a:endParaRPr>
          </a:p>
        </p:txBody>
      </p:sp>
      <p:sp>
        <p:nvSpPr>
          <p:cNvPr id="3" name="TextBox 2"/>
          <p:cNvSpPr txBox="1"/>
          <p:nvPr/>
        </p:nvSpPr>
        <p:spPr>
          <a:xfrm>
            <a:off x="6528021" y="594487"/>
            <a:ext cx="3840480" cy="707886"/>
          </a:xfrm>
          <a:prstGeom prst="rect">
            <a:avLst/>
          </a:prstGeom>
          <a:noFill/>
        </p:spPr>
        <p:txBody>
          <a:bodyPr wrap="square" rtlCol="0">
            <a:spAutoFit/>
          </a:bodyPr>
          <a:lstStyle/>
          <a:p>
            <a:pPr algn="ctr"/>
            <a:r>
              <a:rPr lang="en-US" sz="4000" dirty="0" smtClean="0">
                <a:solidFill>
                  <a:schemeClr val="accent1"/>
                </a:solidFill>
              </a:rPr>
              <a:t>Observations</a:t>
            </a:r>
            <a:endParaRPr lang="en-US" sz="4000" dirty="0">
              <a:solidFill>
                <a:schemeClr val="accent1"/>
              </a:solidFill>
            </a:endParaRPr>
          </a:p>
        </p:txBody>
      </p:sp>
      <p:sp>
        <p:nvSpPr>
          <p:cNvPr id="5" name="TextBox 4"/>
          <p:cNvSpPr txBox="1"/>
          <p:nvPr/>
        </p:nvSpPr>
        <p:spPr>
          <a:xfrm>
            <a:off x="5279667" y="1433400"/>
            <a:ext cx="6766789" cy="5386090"/>
          </a:xfrm>
          <a:prstGeom prst="rect">
            <a:avLst/>
          </a:prstGeom>
          <a:noFill/>
        </p:spPr>
        <p:txBody>
          <a:bodyPr wrap="none" rtlCol="0">
            <a:spAutoFit/>
          </a:bodyPr>
          <a:lstStyle/>
          <a:p>
            <a:pPr algn="ctr"/>
            <a:r>
              <a:rPr lang="en-US" sz="3200" dirty="0" smtClean="0">
                <a:solidFill>
                  <a:schemeClr val="accent1"/>
                </a:solidFill>
              </a:rPr>
              <a:t>From top to bottom</a:t>
            </a:r>
          </a:p>
          <a:p>
            <a:endParaRPr lang="en-US" sz="3200" dirty="0" smtClean="0">
              <a:solidFill>
                <a:schemeClr val="accent1"/>
              </a:solidFill>
            </a:endParaRPr>
          </a:p>
          <a:p>
            <a:pPr marL="285750" lvl="0" indent="-285750">
              <a:buFont typeface="Arial" panose="020B0604020202020204" pitchFamily="34" charset="0"/>
              <a:buChar char="•"/>
            </a:pPr>
            <a:r>
              <a:rPr lang="en-US" sz="3200" dirty="0" smtClean="0">
                <a:solidFill>
                  <a:schemeClr val="accent1"/>
                </a:solidFill>
              </a:rPr>
              <a:t>Gold is Babylonian empire </a:t>
            </a:r>
            <a:r>
              <a:rPr lang="en-US" sz="2400" dirty="0">
                <a:solidFill>
                  <a:srgbClr val="DDDDDD"/>
                </a:solidFill>
              </a:rPr>
              <a:t>vs </a:t>
            </a:r>
            <a:r>
              <a:rPr lang="en-US" sz="2400" dirty="0" smtClean="0">
                <a:solidFill>
                  <a:srgbClr val="DDDDDD"/>
                </a:solidFill>
              </a:rPr>
              <a:t>39</a:t>
            </a:r>
            <a:endParaRPr lang="en-US" sz="3200" dirty="0" smtClean="0">
              <a:solidFill>
                <a:schemeClr val="accent1"/>
              </a:solidFill>
            </a:endParaRPr>
          </a:p>
          <a:p>
            <a:pPr marL="742950" lvl="1" indent="-285750">
              <a:buFont typeface="Arial" panose="020B0604020202020204" pitchFamily="34" charset="0"/>
              <a:buChar char="•"/>
            </a:pPr>
            <a:r>
              <a:rPr lang="en-US" sz="2800" dirty="0" smtClean="0">
                <a:solidFill>
                  <a:schemeClr val="accent1"/>
                </a:solidFill>
              </a:rPr>
              <a:t>Historical reality, identified in text</a:t>
            </a:r>
          </a:p>
          <a:p>
            <a:pPr marL="742950" lvl="1" indent="-285750">
              <a:buFont typeface="Arial" panose="020B0604020202020204" pitchFamily="34" charset="0"/>
              <a:buChar char="•"/>
            </a:pPr>
            <a:r>
              <a:rPr lang="en-US" sz="2800" dirty="0" smtClean="0">
                <a:solidFill>
                  <a:schemeClr val="accent1"/>
                </a:solidFill>
              </a:rPr>
              <a:t>Therefore our reference for interpretation</a:t>
            </a:r>
          </a:p>
          <a:p>
            <a:pPr marL="285750" lvl="0" indent="-285750">
              <a:buFont typeface="Arial" panose="020B0604020202020204" pitchFamily="34" charset="0"/>
              <a:buChar char="•"/>
            </a:pPr>
            <a:r>
              <a:rPr lang="en-US" sz="3200" dirty="0" smtClean="0">
                <a:solidFill>
                  <a:schemeClr val="accent1"/>
                </a:solidFill>
              </a:rPr>
              <a:t>Chronological </a:t>
            </a:r>
            <a:r>
              <a:rPr lang="en-US" sz="2400" dirty="0" smtClean="0">
                <a:solidFill>
                  <a:srgbClr val="DDDDDD"/>
                </a:solidFill>
              </a:rPr>
              <a:t>vs 39, 44</a:t>
            </a:r>
            <a:endParaRPr lang="en-US" sz="3200" dirty="0" smtClean="0">
              <a:solidFill>
                <a:schemeClr val="accent1"/>
              </a:solidFill>
            </a:endParaRPr>
          </a:p>
          <a:p>
            <a:pPr marL="285750" indent="-285750">
              <a:buFont typeface="Arial" panose="020B0604020202020204" pitchFamily="34" charset="0"/>
              <a:buChar char="•"/>
            </a:pPr>
            <a:r>
              <a:rPr lang="en-US" sz="3200" dirty="0" smtClean="0">
                <a:solidFill>
                  <a:schemeClr val="accent1"/>
                </a:solidFill>
              </a:rPr>
              <a:t>Succession of Kingdoms </a:t>
            </a:r>
            <a:r>
              <a:rPr lang="en-US" sz="2400" dirty="0" smtClean="0">
                <a:solidFill>
                  <a:schemeClr val="accent1"/>
                </a:solidFill>
              </a:rPr>
              <a:t>vs 39</a:t>
            </a:r>
            <a:endParaRPr lang="en-US" sz="2400" dirty="0" smtClean="0"/>
          </a:p>
          <a:p>
            <a:pPr marL="285750" indent="-285750">
              <a:buFont typeface="Arial" panose="020B0604020202020204" pitchFamily="34" charset="0"/>
              <a:buChar char="•"/>
            </a:pPr>
            <a:r>
              <a:rPr lang="en-US" sz="3200" dirty="0" smtClean="0">
                <a:solidFill>
                  <a:schemeClr val="accent1"/>
                </a:solidFill>
              </a:rPr>
              <a:t>From precious to inferior </a:t>
            </a:r>
            <a:r>
              <a:rPr lang="en-US" sz="2400" dirty="0" smtClean="0">
                <a:solidFill>
                  <a:schemeClr val="accent1"/>
                </a:solidFill>
              </a:rPr>
              <a:t>vs 39</a:t>
            </a:r>
          </a:p>
          <a:p>
            <a:pPr marL="285750" indent="-285750">
              <a:buFont typeface="Arial" panose="020B0604020202020204" pitchFamily="34" charset="0"/>
              <a:buChar char="•"/>
            </a:pPr>
            <a:r>
              <a:rPr lang="en-US" sz="3200" dirty="0" smtClean="0">
                <a:solidFill>
                  <a:schemeClr val="accent1"/>
                </a:solidFill>
              </a:rPr>
              <a:t>Broad sweep, not detailed </a:t>
            </a:r>
            <a:r>
              <a:rPr lang="en-US" sz="2400" dirty="0" smtClean="0">
                <a:solidFill>
                  <a:schemeClr val="accent1"/>
                </a:solidFill>
              </a:rPr>
              <a:t>(whole passage)</a:t>
            </a:r>
          </a:p>
          <a:p>
            <a:pPr marL="285750" indent="-285750">
              <a:buFont typeface="Arial" panose="020B0604020202020204" pitchFamily="34" charset="0"/>
              <a:buChar char="•"/>
            </a:pPr>
            <a:endParaRPr lang="en-US" sz="3200" dirty="0" smtClean="0">
              <a:solidFill>
                <a:schemeClr val="accent1"/>
              </a:solidFill>
            </a:endParaRPr>
          </a:p>
          <a:p>
            <a:pPr marL="285750" indent="-285750">
              <a:buFont typeface="Arial" panose="020B0604020202020204" pitchFamily="34" charset="0"/>
              <a:buChar char="•"/>
            </a:pPr>
            <a:endParaRPr lang="en-US" sz="3200" dirty="0" smtClean="0">
              <a:solidFill>
                <a:schemeClr val="accent1"/>
              </a:solidFill>
            </a:endParaRPr>
          </a:p>
        </p:txBody>
      </p:sp>
      <p:sp>
        <p:nvSpPr>
          <p:cNvPr id="6" name="Down Arrow 5"/>
          <p:cNvSpPr/>
          <p:nvPr/>
        </p:nvSpPr>
        <p:spPr>
          <a:xfrm>
            <a:off x="4182386" y="1433400"/>
            <a:ext cx="1304014" cy="4416386"/>
          </a:xfrm>
          <a:prstGeom prst="downArrow">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144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0174" y="-174930"/>
            <a:ext cx="7601447" cy="760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69404" y="4334495"/>
            <a:ext cx="2857174" cy="1015663"/>
          </a:xfrm>
          <a:prstGeom prst="rect">
            <a:avLst/>
          </a:prstGeom>
          <a:noFill/>
        </p:spPr>
        <p:txBody>
          <a:bodyPr wrap="square" rtlCol="0">
            <a:spAutoFit/>
          </a:bodyPr>
          <a:lstStyle/>
          <a:p>
            <a:r>
              <a:rPr lang="en-US" sz="3600" dirty="0" smtClean="0">
                <a:solidFill>
                  <a:schemeClr val="accent1"/>
                </a:solidFill>
              </a:rPr>
              <a:t>IRON</a:t>
            </a:r>
          </a:p>
          <a:p>
            <a:pPr lvl="0"/>
            <a:r>
              <a:rPr lang="en-US" sz="2400" dirty="0" smtClean="0">
                <a:solidFill>
                  <a:srgbClr val="DDDDDD"/>
                </a:solidFill>
              </a:rPr>
              <a:t>4th Kingdom, Part A</a:t>
            </a:r>
            <a:endParaRPr lang="en-US" sz="3600" dirty="0">
              <a:solidFill>
                <a:schemeClr val="accent1"/>
              </a:solidFill>
            </a:endParaRPr>
          </a:p>
        </p:txBody>
      </p:sp>
      <p:sp>
        <p:nvSpPr>
          <p:cNvPr id="11" name="TextBox 10"/>
          <p:cNvSpPr txBox="1"/>
          <p:nvPr/>
        </p:nvSpPr>
        <p:spPr>
          <a:xfrm>
            <a:off x="3469404" y="5636127"/>
            <a:ext cx="3062586" cy="1015663"/>
          </a:xfrm>
          <a:prstGeom prst="rect">
            <a:avLst/>
          </a:prstGeom>
          <a:noFill/>
        </p:spPr>
        <p:txBody>
          <a:bodyPr wrap="square" rtlCol="0">
            <a:spAutoFit/>
          </a:bodyPr>
          <a:lstStyle/>
          <a:p>
            <a:pPr lvl="0"/>
            <a:r>
              <a:rPr lang="en-US" sz="3600" dirty="0" smtClean="0">
                <a:solidFill>
                  <a:schemeClr val="accent1"/>
                </a:solidFill>
              </a:rPr>
              <a:t>CLAY &amp; IRON </a:t>
            </a:r>
            <a:r>
              <a:rPr lang="en-US" sz="2400" dirty="0" smtClean="0">
                <a:solidFill>
                  <a:srgbClr val="DDDDDD"/>
                </a:solidFill>
              </a:rPr>
              <a:t>4th Kingdom, Part B</a:t>
            </a:r>
            <a:endParaRPr lang="en-US" sz="3600" dirty="0">
              <a:solidFill>
                <a:schemeClr val="accent1"/>
              </a:solidFill>
            </a:endParaRPr>
          </a:p>
        </p:txBody>
      </p:sp>
      <p:sp>
        <p:nvSpPr>
          <p:cNvPr id="14" name="TextBox 13"/>
          <p:cNvSpPr txBox="1"/>
          <p:nvPr/>
        </p:nvSpPr>
        <p:spPr>
          <a:xfrm>
            <a:off x="3425680" y="677281"/>
            <a:ext cx="2464905" cy="1015663"/>
          </a:xfrm>
          <a:prstGeom prst="rect">
            <a:avLst/>
          </a:prstGeom>
          <a:noFill/>
        </p:spPr>
        <p:txBody>
          <a:bodyPr wrap="square" rtlCol="0">
            <a:spAutoFit/>
          </a:bodyPr>
          <a:lstStyle/>
          <a:p>
            <a:r>
              <a:rPr lang="en-US" sz="3600" dirty="0" smtClean="0">
                <a:solidFill>
                  <a:schemeClr val="accent1"/>
                </a:solidFill>
              </a:rPr>
              <a:t>GOLD</a:t>
            </a:r>
          </a:p>
          <a:p>
            <a:r>
              <a:rPr lang="en-US" sz="2400" dirty="0" smtClean="0">
                <a:solidFill>
                  <a:schemeClr val="accent1"/>
                </a:solidFill>
              </a:rPr>
              <a:t>1</a:t>
            </a:r>
            <a:r>
              <a:rPr lang="en-US" sz="2400" baseline="30000" dirty="0" smtClean="0">
                <a:solidFill>
                  <a:schemeClr val="accent1"/>
                </a:solidFill>
              </a:rPr>
              <a:t>st</a:t>
            </a:r>
            <a:r>
              <a:rPr lang="en-US" sz="2400" dirty="0" smtClean="0">
                <a:solidFill>
                  <a:schemeClr val="accent1"/>
                </a:solidFill>
              </a:rPr>
              <a:t> Kingdom</a:t>
            </a:r>
            <a:endParaRPr lang="en-US" sz="2400" dirty="0">
              <a:solidFill>
                <a:schemeClr val="accent1"/>
              </a:solidFill>
            </a:endParaRPr>
          </a:p>
        </p:txBody>
      </p:sp>
      <p:sp>
        <p:nvSpPr>
          <p:cNvPr id="16" name="TextBox 15"/>
          <p:cNvSpPr txBox="1"/>
          <p:nvPr/>
        </p:nvSpPr>
        <p:spPr>
          <a:xfrm>
            <a:off x="3425675" y="1866693"/>
            <a:ext cx="2464905" cy="1015663"/>
          </a:xfrm>
          <a:prstGeom prst="rect">
            <a:avLst/>
          </a:prstGeom>
          <a:noFill/>
        </p:spPr>
        <p:txBody>
          <a:bodyPr wrap="square" rtlCol="0">
            <a:spAutoFit/>
          </a:bodyPr>
          <a:lstStyle/>
          <a:p>
            <a:r>
              <a:rPr lang="en-US" sz="3600" dirty="0" smtClean="0">
                <a:solidFill>
                  <a:schemeClr val="accent1"/>
                </a:solidFill>
              </a:rPr>
              <a:t>SILVER</a:t>
            </a:r>
          </a:p>
          <a:p>
            <a:r>
              <a:rPr lang="en-US" sz="2400" dirty="0" smtClean="0">
                <a:solidFill>
                  <a:schemeClr val="accent1"/>
                </a:solidFill>
              </a:rPr>
              <a:t>2nd Kingdom</a:t>
            </a:r>
            <a:endParaRPr lang="en-US" sz="3600" dirty="0">
              <a:solidFill>
                <a:schemeClr val="accent1"/>
              </a:solidFill>
            </a:endParaRPr>
          </a:p>
        </p:txBody>
      </p:sp>
      <p:sp>
        <p:nvSpPr>
          <p:cNvPr id="17" name="TextBox 16"/>
          <p:cNvSpPr txBox="1"/>
          <p:nvPr/>
        </p:nvSpPr>
        <p:spPr>
          <a:xfrm>
            <a:off x="3469404" y="3189252"/>
            <a:ext cx="2464905" cy="1015663"/>
          </a:xfrm>
          <a:prstGeom prst="rect">
            <a:avLst/>
          </a:prstGeom>
          <a:noFill/>
        </p:spPr>
        <p:txBody>
          <a:bodyPr wrap="square" rtlCol="0">
            <a:spAutoFit/>
          </a:bodyPr>
          <a:lstStyle/>
          <a:p>
            <a:r>
              <a:rPr lang="en-US" sz="3600" dirty="0" smtClean="0">
                <a:solidFill>
                  <a:schemeClr val="accent1"/>
                </a:solidFill>
              </a:rPr>
              <a:t>BRONZE</a:t>
            </a:r>
          </a:p>
          <a:p>
            <a:pPr lvl="0"/>
            <a:r>
              <a:rPr lang="en-US" sz="2400" dirty="0" smtClean="0">
                <a:solidFill>
                  <a:srgbClr val="DDDDDD"/>
                </a:solidFill>
              </a:rPr>
              <a:t>3rd Kingdom</a:t>
            </a:r>
            <a:endParaRPr lang="en-US" sz="3600" dirty="0">
              <a:solidFill>
                <a:schemeClr val="accent1"/>
              </a:solidFill>
            </a:endParaRPr>
          </a:p>
        </p:txBody>
      </p:sp>
      <p:cxnSp>
        <p:nvCxnSpPr>
          <p:cNvPr id="5" name="Straight Connector 4"/>
          <p:cNvCxnSpPr/>
          <p:nvPr/>
        </p:nvCxnSpPr>
        <p:spPr>
          <a:xfrm>
            <a:off x="3681453" y="1725432"/>
            <a:ext cx="8380675" cy="318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81452" y="3078479"/>
            <a:ext cx="8380675" cy="318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81451" y="4284021"/>
            <a:ext cx="8380675" cy="318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81450" y="5438288"/>
            <a:ext cx="8380675" cy="3180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520068" y="677280"/>
            <a:ext cx="5542059" cy="1015663"/>
          </a:xfrm>
          <a:prstGeom prst="rect">
            <a:avLst/>
          </a:prstGeom>
          <a:noFill/>
        </p:spPr>
        <p:txBody>
          <a:bodyPr wrap="square" rtlCol="0">
            <a:spAutoFit/>
          </a:bodyPr>
          <a:lstStyle/>
          <a:p>
            <a:r>
              <a:rPr lang="en-US" sz="3200" dirty="0" smtClean="0">
                <a:solidFill>
                  <a:schemeClr val="accent1"/>
                </a:solidFill>
              </a:rPr>
              <a:t>Babylon   </a:t>
            </a:r>
            <a:r>
              <a:rPr lang="en-US" sz="2800" dirty="0" smtClean="0">
                <a:solidFill>
                  <a:schemeClr val="accent1"/>
                </a:solidFill>
              </a:rPr>
              <a:t>605 – 539 BC (605 battle of Carchemish)</a:t>
            </a:r>
            <a:endParaRPr lang="en-US" sz="2800" dirty="0">
              <a:solidFill>
                <a:schemeClr val="accent1"/>
              </a:solidFill>
            </a:endParaRPr>
          </a:p>
        </p:txBody>
      </p:sp>
      <p:sp>
        <p:nvSpPr>
          <p:cNvPr id="23" name="TextBox 22"/>
          <p:cNvSpPr txBox="1"/>
          <p:nvPr/>
        </p:nvSpPr>
        <p:spPr>
          <a:xfrm>
            <a:off x="6520068" y="1894303"/>
            <a:ext cx="5834933" cy="1015663"/>
          </a:xfrm>
          <a:prstGeom prst="rect">
            <a:avLst/>
          </a:prstGeom>
          <a:noFill/>
        </p:spPr>
        <p:txBody>
          <a:bodyPr wrap="square" rtlCol="0">
            <a:spAutoFit/>
          </a:bodyPr>
          <a:lstStyle/>
          <a:p>
            <a:r>
              <a:rPr lang="en-US" sz="3200" dirty="0" err="1" smtClean="0">
                <a:solidFill>
                  <a:schemeClr val="accent1"/>
                </a:solidFill>
              </a:rPr>
              <a:t>Medo</a:t>
            </a:r>
            <a:r>
              <a:rPr lang="en-US" sz="3200" dirty="0" smtClean="0">
                <a:solidFill>
                  <a:schemeClr val="accent1"/>
                </a:solidFill>
              </a:rPr>
              <a:t>-Persian (</a:t>
            </a:r>
            <a:r>
              <a:rPr lang="en-US" sz="2800" dirty="0" err="1" smtClean="0">
                <a:solidFill>
                  <a:schemeClr val="accent1"/>
                </a:solidFill>
              </a:rPr>
              <a:t>Achaemenid</a:t>
            </a:r>
            <a:r>
              <a:rPr lang="en-US" sz="2800" dirty="0" smtClean="0">
                <a:solidFill>
                  <a:schemeClr val="accent1"/>
                </a:solidFill>
              </a:rPr>
              <a:t> Empire) </a:t>
            </a:r>
            <a:r>
              <a:rPr lang="en-US" sz="2800" dirty="0">
                <a:solidFill>
                  <a:schemeClr val="accent1"/>
                </a:solidFill>
              </a:rPr>
              <a:t>550 </a:t>
            </a:r>
            <a:r>
              <a:rPr lang="en-US" sz="2800" dirty="0" smtClean="0">
                <a:solidFill>
                  <a:schemeClr val="accent1"/>
                </a:solidFill>
              </a:rPr>
              <a:t>–330 </a:t>
            </a:r>
            <a:r>
              <a:rPr lang="en-US" sz="2800" dirty="0">
                <a:solidFill>
                  <a:schemeClr val="accent1"/>
                </a:solidFill>
              </a:rPr>
              <a:t>BC </a:t>
            </a:r>
            <a:r>
              <a:rPr lang="en-US" sz="2800" dirty="0" smtClean="0">
                <a:solidFill>
                  <a:schemeClr val="accent1"/>
                </a:solidFill>
              </a:rPr>
              <a:t> (539 Cyrus takes Babylon)</a:t>
            </a:r>
            <a:endParaRPr lang="en-US" sz="2800" dirty="0">
              <a:solidFill>
                <a:schemeClr val="accent1"/>
              </a:solidFill>
            </a:endParaRPr>
          </a:p>
        </p:txBody>
      </p:sp>
      <p:sp>
        <p:nvSpPr>
          <p:cNvPr id="24" name="TextBox 23"/>
          <p:cNvSpPr txBox="1"/>
          <p:nvPr/>
        </p:nvSpPr>
        <p:spPr>
          <a:xfrm>
            <a:off x="6594281" y="4345211"/>
            <a:ext cx="5542059" cy="1015663"/>
          </a:xfrm>
          <a:prstGeom prst="rect">
            <a:avLst/>
          </a:prstGeom>
          <a:noFill/>
        </p:spPr>
        <p:txBody>
          <a:bodyPr wrap="square" rtlCol="0">
            <a:spAutoFit/>
          </a:bodyPr>
          <a:lstStyle/>
          <a:p>
            <a:r>
              <a:rPr lang="en-US" sz="3200" dirty="0" smtClean="0">
                <a:solidFill>
                  <a:schemeClr val="accent1"/>
                </a:solidFill>
              </a:rPr>
              <a:t>Roman –</a:t>
            </a:r>
            <a:r>
              <a:rPr lang="en-US" sz="2800" dirty="0" smtClean="0">
                <a:solidFill>
                  <a:schemeClr val="accent1"/>
                </a:solidFill>
              </a:rPr>
              <a:t>753BC– transition to current </a:t>
            </a:r>
            <a:r>
              <a:rPr lang="en-US" sz="2400" dirty="0" smtClean="0">
                <a:solidFill>
                  <a:schemeClr val="accent1"/>
                </a:solidFill>
              </a:rPr>
              <a:t>(last Byzantine outpost -1453 AD)</a:t>
            </a:r>
            <a:endParaRPr lang="en-US" sz="2400" dirty="0">
              <a:solidFill>
                <a:schemeClr val="accent1"/>
              </a:solidFill>
            </a:endParaRPr>
          </a:p>
        </p:txBody>
      </p:sp>
      <p:sp>
        <p:nvSpPr>
          <p:cNvPr id="25" name="TextBox 24"/>
          <p:cNvSpPr txBox="1"/>
          <p:nvPr/>
        </p:nvSpPr>
        <p:spPr>
          <a:xfrm>
            <a:off x="6594281" y="5636127"/>
            <a:ext cx="5542059" cy="1015663"/>
          </a:xfrm>
          <a:prstGeom prst="rect">
            <a:avLst/>
          </a:prstGeom>
          <a:noFill/>
        </p:spPr>
        <p:txBody>
          <a:bodyPr wrap="square" rtlCol="0">
            <a:spAutoFit/>
          </a:bodyPr>
          <a:lstStyle/>
          <a:p>
            <a:r>
              <a:rPr lang="en-US" sz="3200" dirty="0" smtClean="0">
                <a:solidFill>
                  <a:schemeClr val="accent1"/>
                </a:solidFill>
              </a:rPr>
              <a:t>Roman </a:t>
            </a:r>
            <a:r>
              <a:rPr lang="en-US" sz="2800" dirty="0" smtClean="0">
                <a:solidFill>
                  <a:schemeClr val="accent1"/>
                </a:solidFill>
              </a:rPr>
              <a:t>Final form </a:t>
            </a:r>
            <a:r>
              <a:rPr lang="en-US" sz="3200" dirty="0" smtClean="0">
                <a:solidFill>
                  <a:schemeClr val="accent1"/>
                </a:solidFill>
              </a:rPr>
              <a:t>– </a:t>
            </a:r>
            <a:r>
              <a:rPr lang="en-US" sz="2800" dirty="0" smtClean="0">
                <a:solidFill>
                  <a:schemeClr val="accent1"/>
                </a:solidFill>
              </a:rPr>
              <a:t>current</a:t>
            </a:r>
          </a:p>
          <a:p>
            <a:r>
              <a:rPr lang="en-US" sz="2800" dirty="0" smtClean="0">
                <a:solidFill>
                  <a:schemeClr val="accent1"/>
                </a:solidFill>
              </a:rPr>
              <a:t>(Toes still future)</a:t>
            </a:r>
            <a:endParaRPr lang="en-US" sz="2800" dirty="0">
              <a:solidFill>
                <a:schemeClr val="accent1"/>
              </a:solidFill>
            </a:endParaRPr>
          </a:p>
        </p:txBody>
      </p:sp>
      <p:sp>
        <p:nvSpPr>
          <p:cNvPr id="26" name="TextBox 25"/>
          <p:cNvSpPr txBox="1"/>
          <p:nvPr/>
        </p:nvSpPr>
        <p:spPr>
          <a:xfrm>
            <a:off x="6520067" y="3404695"/>
            <a:ext cx="5542059" cy="584775"/>
          </a:xfrm>
          <a:prstGeom prst="rect">
            <a:avLst/>
          </a:prstGeom>
          <a:noFill/>
        </p:spPr>
        <p:txBody>
          <a:bodyPr wrap="square" rtlCol="0">
            <a:spAutoFit/>
          </a:bodyPr>
          <a:lstStyle/>
          <a:p>
            <a:r>
              <a:rPr lang="en-US" sz="3200" dirty="0" smtClean="0">
                <a:solidFill>
                  <a:schemeClr val="accent1"/>
                </a:solidFill>
              </a:rPr>
              <a:t>Greek empires– </a:t>
            </a:r>
            <a:r>
              <a:rPr lang="en-US" sz="2800" dirty="0" smtClean="0">
                <a:solidFill>
                  <a:schemeClr val="accent1"/>
                </a:solidFill>
              </a:rPr>
              <a:t>333 – (63-30) </a:t>
            </a:r>
            <a:r>
              <a:rPr lang="en-US" sz="2800" dirty="0">
                <a:solidFill>
                  <a:schemeClr val="accent1"/>
                </a:solidFill>
              </a:rPr>
              <a:t>BC</a:t>
            </a:r>
          </a:p>
        </p:txBody>
      </p:sp>
    </p:spTree>
    <p:extLst>
      <p:ext uri="{BB962C8B-B14F-4D97-AF65-F5344CB8AC3E}">
        <p14:creationId xmlns:p14="http://schemas.microsoft.com/office/powerpoint/2010/main" val="1135949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0174" y="-174930"/>
            <a:ext cx="7601447" cy="760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25677" y="4625928"/>
            <a:ext cx="2464905" cy="646331"/>
          </a:xfrm>
          <a:prstGeom prst="rect">
            <a:avLst/>
          </a:prstGeom>
          <a:noFill/>
        </p:spPr>
        <p:txBody>
          <a:bodyPr wrap="square" rtlCol="0">
            <a:spAutoFit/>
          </a:bodyPr>
          <a:lstStyle/>
          <a:p>
            <a:r>
              <a:rPr lang="en-US" sz="3600" dirty="0" smtClean="0">
                <a:solidFill>
                  <a:schemeClr val="accent1"/>
                </a:solidFill>
              </a:rPr>
              <a:t>IRON</a:t>
            </a:r>
            <a:endParaRPr lang="en-US" sz="3600" dirty="0">
              <a:solidFill>
                <a:schemeClr val="accent1"/>
              </a:solidFill>
            </a:endParaRPr>
          </a:p>
        </p:txBody>
      </p:sp>
      <p:sp>
        <p:nvSpPr>
          <p:cNvPr id="11" name="TextBox 10"/>
          <p:cNvSpPr txBox="1"/>
          <p:nvPr/>
        </p:nvSpPr>
        <p:spPr>
          <a:xfrm>
            <a:off x="3425678" y="5573461"/>
            <a:ext cx="2464905" cy="1200329"/>
          </a:xfrm>
          <a:prstGeom prst="rect">
            <a:avLst/>
          </a:prstGeom>
          <a:noFill/>
        </p:spPr>
        <p:txBody>
          <a:bodyPr wrap="square" rtlCol="0">
            <a:spAutoFit/>
          </a:bodyPr>
          <a:lstStyle/>
          <a:p>
            <a:r>
              <a:rPr lang="en-US" sz="3600" dirty="0" smtClean="0">
                <a:solidFill>
                  <a:schemeClr val="accent1"/>
                </a:solidFill>
              </a:rPr>
              <a:t>CLAY &amp; IRON</a:t>
            </a:r>
            <a:endParaRPr lang="en-US" sz="3600" dirty="0">
              <a:solidFill>
                <a:schemeClr val="accent1"/>
              </a:solidFill>
            </a:endParaRPr>
          </a:p>
        </p:txBody>
      </p:sp>
      <p:sp>
        <p:nvSpPr>
          <p:cNvPr id="14" name="TextBox 13"/>
          <p:cNvSpPr txBox="1"/>
          <p:nvPr/>
        </p:nvSpPr>
        <p:spPr>
          <a:xfrm>
            <a:off x="3425680" y="677281"/>
            <a:ext cx="2464905" cy="646331"/>
          </a:xfrm>
          <a:prstGeom prst="rect">
            <a:avLst/>
          </a:prstGeom>
          <a:noFill/>
        </p:spPr>
        <p:txBody>
          <a:bodyPr wrap="square" rtlCol="0">
            <a:spAutoFit/>
          </a:bodyPr>
          <a:lstStyle/>
          <a:p>
            <a:r>
              <a:rPr lang="en-US" sz="3600" dirty="0" smtClean="0">
                <a:solidFill>
                  <a:schemeClr val="accent1"/>
                </a:solidFill>
              </a:rPr>
              <a:t>GOLD</a:t>
            </a:r>
            <a:endParaRPr lang="en-US" sz="3600" dirty="0">
              <a:solidFill>
                <a:schemeClr val="accent1"/>
              </a:solidFill>
            </a:endParaRPr>
          </a:p>
        </p:txBody>
      </p:sp>
      <p:sp>
        <p:nvSpPr>
          <p:cNvPr id="16" name="TextBox 15"/>
          <p:cNvSpPr txBox="1"/>
          <p:nvPr/>
        </p:nvSpPr>
        <p:spPr>
          <a:xfrm>
            <a:off x="3425680" y="2137037"/>
            <a:ext cx="2464905" cy="646331"/>
          </a:xfrm>
          <a:prstGeom prst="rect">
            <a:avLst/>
          </a:prstGeom>
          <a:noFill/>
        </p:spPr>
        <p:txBody>
          <a:bodyPr wrap="square" rtlCol="0">
            <a:spAutoFit/>
          </a:bodyPr>
          <a:lstStyle/>
          <a:p>
            <a:r>
              <a:rPr lang="en-US" sz="3600" dirty="0">
                <a:solidFill>
                  <a:schemeClr val="accent1"/>
                </a:solidFill>
              </a:rPr>
              <a:t>SILVER</a:t>
            </a:r>
          </a:p>
        </p:txBody>
      </p:sp>
      <p:sp>
        <p:nvSpPr>
          <p:cNvPr id="17" name="TextBox 16"/>
          <p:cNvSpPr txBox="1"/>
          <p:nvPr/>
        </p:nvSpPr>
        <p:spPr>
          <a:xfrm>
            <a:off x="3425680" y="3398043"/>
            <a:ext cx="2464905" cy="646331"/>
          </a:xfrm>
          <a:prstGeom prst="rect">
            <a:avLst/>
          </a:prstGeom>
          <a:noFill/>
        </p:spPr>
        <p:txBody>
          <a:bodyPr wrap="square" rtlCol="0">
            <a:spAutoFit/>
          </a:bodyPr>
          <a:lstStyle/>
          <a:p>
            <a:r>
              <a:rPr lang="en-US" sz="3600" dirty="0">
                <a:solidFill>
                  <a:schemeClr val="accent1"/>
                </a:solidFill>
              </a:rPr>
              <a:t>BRONZE</a:t>
            </a:r>
          </a:p>
        </p:txBody>
      </p:sp>
      <p:cxnSp>
        <p:nvCxnSpPr>
          <p:cNvPr id="5" name="Straight Connector 4"/>
          <p:cNvCxnSpPr/>
          <p:nvPr/>
        </p:nvCxnSpPr>
        <p:spPr>
          <a:xfrm>
            <a:off x="3681453" y="1725432"/>
            <a:ext cx="8380675" cy="318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81452" y="3038723"/>
            <a:ext cx="8380675" cy="318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81454" y="4379437"/>
            <a:ext cx="8380675" cy="318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81454" y="5573461"/>
            <a:ext cx="8380675" cy="3180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106602" y="708058"/>
            <a:ext cx="4230094" cy="584775"/>
          </a:xfrm>
          <a:prstGeom prst="rect">
            <a:avLst/>
          </a:prstGeom>
          <a:noFill/>
        </p:spPr>
        <p:txBody>
          <a:bodyPr wrap="square" rtlCol="0">
            <a:spAutoFit/>
          </a:bodyPr>
          <a:lstStyle/>
          <a:p>
            <a:r>
              <a:rPr lang="en-US" sz="3200" dirty="0" smtClean="0">
                <a:solidFill>
                  <a:schemeClr val="accent1"/>
                </a:solidFill>
              </a:rPr>
              <a:t>Daniel 7:1-4</a:t>
            </a:r>
            <a:endParaRPr lang="en-US" sz="3200" dirty="0">
              <a:solidFill>
                <a:schemeClr val="accent1"/>
              </a:solidFill>
            </a:endParaRPr>
          </a:p>
        </p:txBody>
      </p:sp>
      <p:sp>
        <p:nvSpPr>
          <p:cNvPr id="13" name="TextBox 12"/>
          <p:cNvSpPr txBox="1"/>
          <p:nvPr/>
        </p:nvSpPr>
        <p:spPr>
          <a:xfrm>
            <a:off x="6106602" y="2170167"/>
            <a:ext cx="4230094" cy="584775"/>
          </a:xfrm>
          <a:prstGeom prst="rect">
            <a:avLst/>
          </a:prstGeom>
          <a:noFill/>
        </p:spPr>
        <p:txBody>
          <a:bodyPr wrap="square" rtlCol="0">
            <a:spAutoFit/>
          </a:bodyPr>
          <a:lstStyle/>
          <a:p>
            <a:r>
              <a:rPr lang="en-US" sz="3200" dirty="0" smtClean="0">
                <a:solidFill>
                  <a:schemeClr val="accent1"/>
                </a:solidFill>
              </a:rPr>
              <a:t>Daniel 7:5; 8:1-12; 11:1-4</a:t>
            </a:r>
            <a:endParaRPr lang="en-US" sz="3200" dirty="0">
              <a:solidFill>
                <a:schemeClr val="accent1"/>
              </a:solidFill>
            </a:endParaRPr>
          </a:p>
        </p:txBody>
      </p:sp>
      <p:sp>
        <p:nvSpPr>
          <p:cNvPr id="15" name="TextBox 14"/>
          <p:cNvSpPr txBox="1"/>
          <p:nvPr/>
        </p:nvSpPr>
        <p:spPr>
          <a:xfrm>
            <a:off x="6035038" y="3416782"/>
            <a:ext cx="4603805" cy="584775"/>
          </a:xfrm>
          <a:prstGeom prst="rect">
            <a:avLst/>
          </a:prstGeom>
          <a:noFill/>
        </p:spPr>
        <p:txBody>
          <a:bodyPr wrap="square" rtlCol="0">
            <a:spAutoFit/>
          </a:bodyPr>
          <a:lstStyle/>
          <a:p>
            <a:r>
              <a:rPr lang="en-US" sz="3200" dirty="0" smtClean="0">
                <a:solidFill>
                  <a:schemeClr val="accent1"/>
                </a:solidFill>
              </a:rPr>
              <a:t>Daniel 7:6; 8:1-7; 11:2,5-35</a:t>
            </a:r>
            <a:endParaRPr lang="en-US" sz="3200" dirty="0">
              <a:solidFill>
                <a:schemeClr val="accent1"/>
              </a:solidFill>
            </a:endParaRPr>
          </a:p>
        </p:txBody>
      </p:sp>
      <p:sp>
        <p:nvSpPr>
          <p:cNvPr id="18" name="TextBox 17"/>
          <p:cNvSpPr txBox="1"/>
          <p:nvPr/>
        </p:nvSpPr>
        <p:spPr>
          <a:xfrm>
            <a:off x="6106602" y="4656705"/>
            <a:ext cx="4230094" cy="584775"/>
          </a:xfrm>
          <a:prstGeom prst="rect">
            <a:avLst/>
          </a:prstGeom>
          <a:noFill/>
        </p:spPr>
        <p:txBody>
          <a:bodyPr wrap="square" rtlCol="0">
            <a:spAutoFit/>
          </a:bodyPr>
          <a:lstStyle/>
          <a:p>
            <a:r>
              <a:rPr lang="en-US" sz="3200" dirty="0" smtClean="0">
                <a:solidFill>
                  <a:schemeClr val="accent1"/>
                </a:solidFill>
              </a:rPr>
              <a:t>Daniel 7:7-8</a:t>
            </a:r>
            <a:endParaRPr lang="en-US" sz="3200" dirty="0">
              <a:solidFill>
                <a:schemeClr val="accent1"/>
              </a:solidFill>
            </a:endParaRPr>
          </a:p>
        </p:txBody>
      </p:sp>
      <p:sp>
        <p:nvSpPr>
          <p:cNvPr id="19" name="TextBox 18"/>
          <p:cNvSpPr txBox="1"/>
          <p:nvPr/>
        </p:nvSpPr>
        <p:spPr>
          <a:xfrm>
            <a:off x="6106600" y="5762151"/>
            <a:ext cx="5788549" cy="1077218"/>
          </a:xfrm>
          <a:prstGeom prst="rect">
            <a:avLst/>
          </a:prstGeom>
          <a:noFill/>
        </p:spPr>
        <p:txBody>
          <a:bodyPr wrap="square" rtlCol="0">
            <a:spAutoFit/>
          </a:bodyPr>
          <a:lstStyle/>
          <a:p>
            <a:r>
              <a:rPr lang="en-US" sz="3200" dirty="0" smtClean="0">
                <a:solidFill>
                  <a:schemeClr val="accent1"/>
                </a:solidFill>
              </a:rPr>
              <a:t>Daniel 7:7-8; 11: 36-45; Rev 13: 1-8; 17:3,7,12-18</a:t>
            </a:r>
            <a:endParaRPr lang="en-US" sz="3200" dirty="0">
              <a:solidFill>
                <a:schemeClr val="accent1"/>
              </a:solidFill>
            </a:endParaRPr>
          </a:p>
        </p:txBody>
      </p:sp>
    </p:spTree>
    <p:extLst>
      <p:ext uri="{BB962C8B-B14F-4D97-AF65-F5344CB8AC3E}">
        <p14:creationId xmlns:p14="http://schemas.microsoft.com/office/powerpoint/2010/main" val="2970217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318" y="15903"/>
            <a:ext cx="6368995" cy="6986528"/>
          </a:xfrm>
          <a:prstGeom prst="rect">
            <a:avLst/>
          </a:prstGeom>
          <a:noFill/>
        </p:spPr>
        <p:txBody>
          <a:bodyPr wrap="square" rtlCol="0">
            <a:spAutoFit/>
          </a:bodyPr>
          <a:lstStyle/>
          <a:p>
            <a:r>
              <a:rPr lang="en-US" sz="3200" dirty="0" smtClean="0">
                <a:solidFill>
                  <a:schemeClr val="accent1"/>
                </a:solidFill>
              </a:rPr>
              <a:t>Daniel 2:44-45 NASB</a:t>
            </a:r>
            <a:endParaRPr lang="en-US" sz="3200" dirty="0" smtClean="0"/>
          </a:p>
          <a:p>
            <a:r>
              <a:rPr lang="en-US" sz="3100" baseline="30000" dirty="0" smtClean="0">
                <a:solidFill>
                  <a:schemeClr val="accent1"/>
                </a:solidFill>
              </a:rPr>
              <a:t>44</a:t>
            </a:r>
            <a:r>
              <a:rPr lang="en-US" sz="3100" dirty="0" smtClean="0">
                <a:solidFill>
                  <a:schemeClr val="accent1"/>
                </a:solidFill>
              </a:rPr>
              <a:t> "And in the days of those kings the God of heaven will set up a kingdom which will never be destroyed, and </a:t>
            </a:r>
            <a:r>
              <a:rPr lang="en-US" sz="3100" i="1" dirty="0" smtClean="0">
                <a:solidFill>
                  <a:schemeClr val="accent1"/>
                </a:solidFill>
              </a:rPr>
              <a:t>that </a:t>
            </a:r>
            <a:r>
              <a:rPr lang="en-US" sz="3100" dirty="0" smtClean="0">
                <a:solidFill>
                  <a:schemeClr val="accent1"/>
                </a:solidFill>
              </a:rPr>
              <a:t>kingdom will not be left for another people; it will crush and put an end to all these kingdoms, but it will itself endure forever.  </a:t>
            </a:r>
            <a:r>
              <a:rPr lang="en-US" sz="3100" baseline="30000" dirty="0" smtClean="0">
                <a:solidFill>
                  <a:schemeClr val="accent1"/>
                </a:solidFill>
              </a:rPr>
              <a:t>45</a:t>
            </a:r>
            <a:r>
              <a:rPr lang="en-US" sz="3100" dirty="0" smtClean="0">
                <a:solidFill>
                  <a:schemeClr val="accent1"/>
                </a:solidFill>
              </a:rPr>
              <a:t> "Inasmuch as you saw that a stone was cut out of the mountain without hands and that it crushed the iron, the bronze, the clay, the silver, and the gold, the great God has made known to the king what will take place in the future; so the dream is</a:t>
            </a:r>
            <a:endParaRPr lang="en-US" sz="3100" dirty="0">
              <a:solidFill>
                <a:schemeClr val="accent1"/>
              </a:solidFill>
            </a:endParaRPr>
          </a:p>
        </p:txBody>
      </p:sp>
      <p:pic>
        <p:nvPicPr>
          <p:cNvPr id="3076" name="Picture 4" descr="Black and White Mountain Drawing Mountain Drawing Ink"/>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trans="26000"/>
                    </a14:imgEffect>
                  </a14:imgLayer>
                </a14:imgProps>
              </a:ext>
              <a:ext uri="{28A0092B-C50C-407E-A947-70E740481C1C}">
                <a14:useLocalDpi xmlns:a14="http://schemas.microsoft.com/office/drawing/2010/main" val="0"/>
              </a:ext>
            </a:extLst>
          </a:blip>
          <a:srcRect/>
          <a:stretch>
            <a:fillRect/>
          </a:stretch>
        </p:blipFill>
        <p:spPr bwMode="auto">
          <a:xfrm>
            <a:off x="6683596" y="260321"/>
            <a:ext cx="5429250" cy="5438776"/>
          </a:xfrm>
          <a:prstGeom prst="rect">
            <a:avLst/>
          </a:prstGeom>
          <a:effectLst>
            <a:glow rad="127000">
              <a:schemeClr val="accent1">
                <a:alpha val="48000"/>
              </a:schemeClr>
            </a:glo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85830" y="5828743"/>
            <a:ext cx="5462546" cy="1077218"/>
          </a:xfrm>
          <a:prstGeom prst="rect">
            <a:avLst/>
          </a:prstGeom>
          <a:noFill/>
        </p:spPr>
        <p:txBody>
          <a:bodyPr wrap="square" rtlCol="0">
            <a:spAutoFit/>
          </a:bodyPr>
          <a:lstStyle/>
          <a:p>
            <a:r>
              <a:rPr lang="en-US" sz="3100" dirty="0" smtClean="0">
                <a:solidFill>
                  <a:schemeClr val="accent1"/>
                </a:solidFill>
              </a:rPr>
              <a:t>true, and its interpretation </a:t>
            </a:r>
            <a:r>
              <a:rPr lang="en-US" sz="3100" dirty="0">
                <a:solidFill>
                  <a:schemeClr val="accent1"/>
                </a:solidFill>
              </a:rPr>
              <a:t>is trustworthy</a:t>
            </a:r>
            <a:r>
              <a:rPr lang="en-US" sz="3100" dirty="0" smtClean="0">
                <a:solidFill>
                  <a:schemeClr val="accent1"/>
                </a:solidFill>
              </a:rPr>
              <a:t>."</a:t>
            </a:r>
            <a:endParaRPr lang="en-US" sz="3100" dirty="0"/>
          </a:p>
        </p:txBody>
      </p:sp>
    </p:spTree>
    <p:extLst>
      <p:ext uri="{BB962C8B-B14F-4D97-AF65-F5344CB8AC3E}">
        <p14:creationId xmlns:p14="http://schemas.microsoft.com/office/powerpoint/2010/main" val="215680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64256" y="1399430"/>
            <a:ext cx="9112197" cy="5016758"/>
          </a:xfrm>
          <a:prstGeom prst="rect">
            <a:avLst/>
          </a:prstGeom>
          <a:noFill/>
        </p:spPr>
        <p:txBody>
          <a:bodyPr wrap="square" rtlCol="0">
            <a:spAutoFit/>
          </a:bodyPr>
          <a:lstStyle/>
          <a:p>
            <a:r>
              <a:rPr lang="en-US" sz="3200" baseline="30000" dirty="0" smtClean="0">
                <a:solidFill>
                  <a:schemeClr val="accent1"/>
                </a:solidFill>
              </a:rPr>
              <a:t>24</a:t>
            </a:r>
            <a:r>
              <a:rPr lang="en-US" sz="3200" dirty="0" smtClean="0">
                <a:solidFill>
                  <a:schemeClr val="accent1"/>
                </a:solidFill>
              </a:rPr>
              <a:t> </a:t>
            </a:r>
            <a:r>
              <a:rPr lang="en-US" sz="3200" dirty="0">
                <a:solidFill>
                  <a:schemeClr val="accent1"/>
                </a:solidFill>
              </a:rPr>
              <a:t>Therefore, Daniel went in to Arioch, whom the king had appointed to destroy the wise men of Babylon; he went and spoke to him as follows: "Do not destroy the wise men of Babylon! Take me into the king's presence, and I will declare the interpretation to the king."  </a:t>
            </a:r>
            <a:r>
              <a:rPr lang="en-US" sz="3200" baseline="30000" dirty="0">
                <a:solidFill>
                  <a:schemeClr val="accent1"/>
                </a:solidFill>
              </a:rPr>
              <a:t>25</a:t>
            </a:r>
            <a:r>
              <a:rPr lang="en-US" sz="3200" dirty="0">
                <a:solidFill>
                  <a:schemeClr val="accent1"/>
                </a:solidFill>
              </a:rPr>
              <a:t> Then Arioch hurriedly brought Daniel into the king's presence and spoke to him as follows: "I have found a man among the exiles from Judah who can make the interpretation known to the king!" </a:t>
            </a:r>
            <a:endParaRPr lang="en-US" sz="3200" dirty="0" smtClean="0">
              <a:solidFill>
                <a:schemeClr val="accent1"/>
              </a:solidFill>
            </a:endParaRPr>
          </a:p>
          <a:p>
            <a:r>
              <a:rPr lang="en-US" sz="3200" dirty="0" smtClean="0">
                <a:solidFill>
                  <a:schemeClr val="accent1"/>
                </a:solidFill>
              </a:rPr>
              <a:t>Daniel </a:t>
            </a:r>
            <a:r>
              <a:rPr lang="en-US" sz="3200" dirty="0">
                <a:solidFill>
                  <a:schemeClr val="accent1"/>
                </a:solidFill>
              </a:rPr>
              <a:t>2:24-25 </a:t>
            </a:r>
            <a:r>
              <a:rPr lang="en-US" sz="2400" dirty="0" smtClean="0">
                <a:solidFill>
                  <a:schemeClr val="accent1"/>
                </a:solidFill>
              </a:rPr>
              <a:t>NASB</a:t>
            </a:r>
            <a:endParaRPr lang="en-US" sz="2400" dirty="0">
              <a:solidFill>
                <a:schemeClr val="accent1"/>
              </a:solidFill>
            </a:endParaRPr>
          </a:p>
        </p:txBody>
      </p:sp>
    </p:spTree>
    <p:extLst>
      <p:ext uri="{BB962C8B-B14F-4D97-AF65-F5344CB8AC3E}">
        <p14:creationId xmlns:p14="http://schemas.microsoft.com/office/powerpoint/2010/main" val="3471536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5834" y="-166978"/>
            <a:ext cx="7601447" cy="760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eft Arrow 8"/>
          <p:cNvSpPr/>
          <p:nvPr/>
        </p:nvSpPr>
        <p:spPr>
          <a:xfrm>
            <a:off x="2846558" y="341906"/>
            <a:ext cx="2918137" cy="13079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tx1"/>
                </a:solidFill>
              </a:rPr>
              <a:t>Daniel Is </a:t>
            </a:r>
            <a:r>
              <a:rPr lang="en-US" sz="3200" dirty="0" smtClean="0">
                <a:solidFill>
                  <a:schemeClr val="tx1"/>
                </a:solidFill>
              </a:rPr>
              <a:t>Here</a:t>
            </a:r>
            <a:endParaRPr lang="en-US" sz="3200" dirty="0">
              <a:solidFill>
                <a:schemeClr val="tx1"/>
              </a:solidFill>
            </a:endParaRPr>
          </a:p>
          <a:p>
            <a:pPr algn="ctr"/>
            <a:endParaRPr lang="en-US" dirty="0"/>
          </a:p>
        </p:txBody>
      </p:sp>
      <p:sp>
        <p:nvSpPr>
          <p:cNvPr id="8" name="TextBox 7"/>
          <p:cNvSpPr txBox="1"/>
          <p:nvPr/>
        </p:nvSpPr>
        <p:spPr>
          <a:xfrm>
            <a:off x="4969565" y="1582310"/>
            <a:ext cx="5096786" cy="1323439"/>
          </a:xfrm>
          <a:prstGeom prst="rect">
            <a:avLst/>
          </a:prstGeom>
          <a:noFill/>
        </p:spPr>
        <p:txBody>
          <a:bodyPr wrap="square" rtlCol="0">
            <a:spAutoFit/>
          </a:bodyPr>
          <a:lstStyle/>
          <a:p>
            <a:r>
              <a:rPr lang="en-US" sz="4000" dirty="0" smtClean="0">
                <a:solidFill>
                  <a:schemeClr val="accent1"/>
                </a:solidFill>
              </a:rPr>
              <a:t>A Map of the Kingdoms to Come</a:t>
            </a:r>
            <a:endParaRPr lang="en-US" sz="4000" dirty="0">
              <a:solidFill>
                <a:schemeClr val="accent1"/>
              </a:solidFill>
            </a:endParaRPr>
          </a:p>
        </p:txBody>
      </p:sp>
    </p:spTree>
    <p:extLst>
      <p:ext uri="{BB962C8B-B14F-4D97-AF65-F5344CB8AC3E}">
        <p14:creationId xmlns:p14="http://schemas.microsoft.com/office/powerpoint/2010/main" val="3643744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4028" y="-190832"/>
            <a:ext cx="7601447" cy="760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descr="C:\Users\Kenrick DeVaul\Downloads\kisspng-bolide-clip-art-red-fireball-5a82185ae1f7f0.5043621715184753549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51191">
            <a:off x="4208253" y="-159090"/>
            <a:ext cx="7000475" cy="47326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69565" y="1089329"/>
            <a:ext cx="5096786" cy="1323439"/>
          </a:xfrm>
          <a:prstGeom prst="rect">
            <a:avLst/>
          </a:prstGeom>
          <a:noFill/>
        </p:spPr>
        <p:txBody>
          <a:bodyPr wrap="square" rtlCol="0">
            <a:spAutoFit/>
          </a:bodyPr>
          <a:lstStyle/>
          <a:p>
            <a:r>
              <a:rPr lang="en-US" sz="4000" dirty="0" smtClean="0">
                <a:solidFill>
                  <a:schemeClr val="accent1"/>
                </a:solidFill>
              </a:rPr>
              <a:t>A Map of the Kingdoms to Come</a:t>
            </a:r>
            <a:endParaRPr lang="en-US" sz="4000" dirty="0">
              <a:solidFill>
                <a:schemeClr val="accent1"/>
              </a:solidFill>
            </a:endParaRPr>
          </a:p>
        </p:txBody>
      </p:sp>
      <p:sp>
        <p:nvSpPr>
          <p:cNvPr id="7" name="Left Arrow 6"/>
          <p:cNvSpPr/>
          <p:nvPr/>
        </p:nvSpPr>
        <p:spPr>
          <a:xfrm rot="20221076">
            <a:off x="2631882" y="4794637"/>
            <a:ext cx="2870421" cy="12324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You are Here!</a:t>
            </a:r>
            <a:endParaRPr lang="en-US" sz="3200" dirty="0">
              <a:solidFill>
                <a:schemeClr val="tx1"/>
              </a:solidFill>
            </a:endParaRPr>
          </a:p>
        </p:txBody>
      </p:sp>
    </p:spTree>
    <p:extLst>
      <p:ext uri="{BB962C8B-B14F-4D97-AF65-F5344CB8AC3E}">
        <p14:creationId xmlns:p14="http://schemas.microsoft.com/office/powerpoint/2010/main" val="1470487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3028" y="958933"/>
            <a:ext cx="10515600" cy="4351338"/>
          </a:xfrm>
        </p:spPr>
        <p:txBody>
          <a:bodyPr>
            <a:noAutofit/>
          </a:bodyPr>
          <a:lstStyle/>
          <a:p>
            <a:r>
              <a:rPr lang="en-US" sz="3200" b="1" dirty="0"/>
              <a:t>Daniel 2:46-49 </a:t>
            </a:r>
            <a:r>
              <a:rPr lang="en-US" sz="3200" dirty="0"/>
              <a:t> Then King Nebuchadnezzar fell on his face and did homage to Daniel, and gave orders to present to him an offering and fragrant incense.  </a:t>
            </a:r>
            <a:r>
              <a:rPr lang="en-US" sz="3200" baseline="30000" dirty="0"/>
              <a:t>47</a:t>
            </a:r>
            <a:r>
              <a:rPr lang="en-US" sz="3200" dirty="0"/>
              <a:t> The king answered Daniel and said, "Surely your God is a God of gods and a Lord of kings and a revealer of mysteries, since you have been able to reveal this mystery."  </a:t>
            </a:r>
            <a:r>
              <a:rPr lang="en-US" sz="3200" baseline="30000" dirty="0"/>
              <a:t>48</a:t>
            </a:r>
            <a:r>
              <a:rPr lang="en-US" sz="3200" dirty="0"/>
              <a:t> Then the king promoted Daniel and gave him many great gifts, and he made him ruler over the whole province of Babylon and chief prefect over all the wise men of Babylon.  </a:t>
            </a:r>
            <a:r>
              <a:rPr lang="en-US" sz="3200" baseline="30000" dirty="0"/>
              <a:t>49</a:t>
            </a:r>
            <a:r>
              <a:rPr lang="en-US" sz="3200" dirty="0"/>
              <a:t> And Daniel made request of the king, and he appointed Shadrach, Meshach and Abed-</a:t>
            </a:r>
            <a:r>
              <a:rPr lang="en-US" sz="3200" dirty="0" err="1"/>
              <a:t>nego</a:t>
            </a:r>
            <a:r>
              <a:rPr lang="en-US" sz="3200" dirty="0"/>
              <a:t> over the administration of the province of Babylon, while Daniel </a:t>
            </a:r>
            <a:r>
              <a:rPr lang="en-US" sz="3200" i="1" dirty="0"/>
              <a:t>was </a:t>
            </a:r>
            <a:r>
              <a:rPr lang="en-US" sz="3200" dirty="0"/>
              <a:t>at the king's court. </a:t>
            </a:r>
          </a:p>
        </p:txBody>
      </p:sp>
    </p:spTree>
    <p:extLst>
      <p:ext uri="{BB962C8B-B14F-4D97-AF65-F5344CB8AC3E}">
        <p14:creationId xmlns:p14="http://schemas.microsoft.com/office/powerpoint/2010/main" val="343276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55659"/>
            <a:ext cx="12093934" cy="6786473"/>
          </a:xfrm>
          <a:prstGeom prst="rect">
            <a:avLst/>
          </a:prstGeom>
          <a:noFill/>
        </p:spPr>
        <p:txBody>
          <a:bodyPr wrap="square" rtlCol="0">
            <a:spAutoFit/>
          </a:bodyPr>
          <a:lstStyle/>
          <a:p>
            <a:r>
              <a:rPr lang="en-US" sz="3200" b="1" dirty="0">
                <a:solidFill>
                  <a:schemeClr val="accent1"/>
                </a:solidFill>
              </a:rPr>
              <a:t>Daniel </a:t>
            </a:r>
            <a:r>
              <a:rPr lang="en-US" sz="3100" b="1" dirty="0">
                <a:solidFill>
                  <a:schemeClr val="accent1"/>
                </a:solidFill>
              </a:rPr>
              <a:t>2:26-30 </a:t>
            </a:r>
            <a:r>
              <a:rPr lang="en-US" sz="3100" dirty="0">
                <a:solidFill>
                  <a:schemeClr val="accent1"/>
                </a:solidFill>
              </a:rPr>
              <a:t> </a:t>
            </a:r>
            <a:r>
              <a:rPr lang="en-US" sz="3100" baseline="30000" dirty="0">
                <a:solidFill>
                  <a:schemeClr val="accent1"/>
                </a:solidFill>
              </a:rPr>
              <a:t>26</a:t>
            </a:r>
            <a:r>
              <a:rPr lang="en-US" sz="3100" dirty="0">
                <a:solidFill>
                  <a:schemeClr val="accent1"/>
                </a:solidFill>
              </a:rPr>
              <a:t> The king answered and said to Daniel, whose name was </a:t>
            </a:r>
            <a:r>
              <a:rPr lang="en-US" sz="3100" dirty="0" err="1">
                <a:solidFill>
                  <a:schemeClr val="accent1"/>
                </a:solidFill>
              </a:rPr>
              <a:t>Belteshazzar</a:t>
            </a:r>
            <a:r>
              <a:rPr lang="en-US" sz="3100" dirty="0">
                <a:solidFill>
                  <a:schemeClr val="accent1"/>
                </a:solidFill>
              </a:rPr>
              <a:t>, "Are you able to make known to me the dream which I have seen and its interpretation?"  </a:t>
            </a:r>
            <a:r>
              <a:rPr lang="en-US" sz="3100" baseline="30000" dirty="0">
                <a:solidFill>
                  <a:schemeClr val="accent1"/>
                </a:solidFill>
              </a:rPr>
              <a:t>27</a:t>
            </a:r>
            <a:r>
              <a:rPr lang="en-US" sz="3100" dirty="0">
                <a:solidFill>
                  <a:schemeClr val="accent1"/>
                </a:solidFill>
              </a:rPr>
              <a:t> Daniel answered before the king and said, "As for the mystery about which the king has inquired, neither wise men, conjurers, magicians, </a:t>
            </a:r>
            <a:r>
              <a:rPr lang="en-US" sz="3100" i="1" dirty="0">
                <a:solidFill>
                  <a:schemeClr val="accent1"/>
                </a:solidFill>
              </a:rPr>
              <a:t>nor </a:t>
            </a:r>
            <a:r>
              <a:rPr lang="en-US" sz="3100" dirty="0">
                <a:solidFill>
                  <a:schemeClr val="accent1"/>
                </a:solidFill>
              </a:rPr>
              <a:t>diviners are able to declare </a:t>
            </a:r>
            <a:r>
              <a:rPr lang="en-US" sz="3100" i="1" dirty="0">
                <a:solidFill>
                  <a:schemeClr val="accent1"/>
                </a:solidFill>
              </a:rPr>
              <a:t>it </a:t>
            </a:r>
            <a:r>
              <a:rPr lang="en-US" sz="3100" dirty="0">
                <a:solidFill>
                  <a:schemeClr val="accent1"/>
                </a:solidFill>
              </a:rPr>
              <a:t>to the king.  </a:t>
            </a:r>
            <a:r>
              <a:rPr lang="en-US" sz="3100" baseline="30000" dirty="0">
                <a:solidFill>
                  <a:schemeClr val="accent1"/>
                </a:solidFill>
              </a:rPr>
              <a:t>28</a:t>
            </a:r>
            <a:r>
              <a:rPr lang="en-US" sz="3100" dirty="0">
                <a:solidFill>
                  <a:schemeClr val="accent1"/>
                </a:solidFill>
              </a:rPr>
              <a:t> "However, there is a God in heaven who reveals mysteries, and He has made known to King Nebuchadnezzar what will take place in the latter days. This was your dream and the visions in your mind </a:t>
            </a:r>
            <a:r>
              <a:rPr lang="en-US" sz="3100" i="1" dirty="0">
                <a:solidFill>
                  <a:schemeClr val="accent1"/>
                </a:solidFill>
              </a:rPr>
              <a:t>while </a:t>
            </a:r>
            <a:r>
              <a:rPr lang="en-US" sz="3100" dirty="0">
                <a:solidFill>
                  <a:schemeClr val="accent1"/>
                </a:solidFill>
              </a:rPr>
              <a:t>on your bed.  </a:t>
            </a:r>
            <a:r>
              <a:rPr lang="en-US" sz="3100" baseline="30000" dirty="0">
                <a:solidFill>
                  <a:schemeClr val="accent1"/>
                </a:solidFill>
              </a:rPr>
              <a:t>29</a:t>
            </a:r>
            <a:r>
              <a:rPr lang="en-US" sz="3100" dirty="0">
                <a:solidFill>
                  <a:schemeClr val="accent1"/>
                </a:solidFill>
              </a:rPr>
              <a:t> "As for you, O king, </a:t>
            </a:r>
            <a:r>
              <a:rPr lang="en-US" sz="3100" i="1" dirty="0">
                <a:solidFill>
                  <a:schemeClr val="accent1"/>
                </a:solidFill>
              </a:rPr>
              <a:t>while </a:t>
            </a:r>
            <a:r>
              <a:rPr lang="en-US" sz="3100" dirty="0">
                <a:solidFill>
                  <a:schemeClr val="accent1"/>
                </a:solidFill>
              </a:rPr>
              <a:t>on your bed your thoughts turned to what would take place in the future; and He who reveals mysteries has made known to you what will take place.  </a:t>
            </a:r>
            <a:r>
              <a:rPr lang="en-US" sz="3100" baseline="30000" dirty="0">
                <a:solidFill>
                  <a:schemeClr val="accent1"/>
                </a:solidFill>
              </a:rPr>
              <a:t>30</a:t>
            </a:r>
            <a:r>
              <a:rPr lang="en-US" sz="3100" dirty="0">
                <a:solidFill>
                  <a:schemeClr val="accent1"/>
                </a:solidFill>
              </a:rPr>
              <a:t> "But as for me, this mystery has not been revealed to me for any wisdom residing in me more than </a:t>
            </a:r>
            <a:r>
              <a:rPr lang="en-US" sz="3100" i="1" dirty="0">
                <a:solidFill>
                  <a:schemeClr val="accent1"/>
                </a:solidFill>
              </a:rPr>
              <a:t>in </a:t>
            </a:r>
            <a:r>
              <a:rPr lang="en-US" sz="3100" dirty="0">
                <a:solidFill>
                  <a:schemeClr val="accent1"/>
                </a:solidFill>
              </a:rPr>
              <a:t>any </a:t>
            </a:r>
            <a:r>
              <a:rPr lang="en-US" sz="3100" i="1" dirty="0">
                <a:solidFill>
                  <a:schemeClr val="accent1"/>
                </a:solidFill>
              </a:rPr>
              <a:t>other </a:t>
            </a:r>
            <a:r>
              <a:rPr lang="en-US" sz="3100" dirty="0">
                <a:solidFill>
                  <a:schemeClr val="accent1"/>
                </a:solidFill>
              </a:rPr>
              <a:t>living man, but for the purpose of making the interpretation known to the king, and that you may understand the thoughts of your mind. </a:t>
            </a:r>
          </a:p>
        </p:txBody>
      </p:sp>
    </p:spTree>
    <p:extLst>
      <p:ext uri="{BB962C8B-B14F-4D97-AF65-F5344CB8AC3E}">
        <p14:creationId xmlns:p14="http://schemas.microsoft.com/office/powerpoint/2010/main" val="32264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16833" y="556592"/>
            <a:ext cx="2981739" cy="5509200"/>
          </a:xfrm>
          <a:prstGeom prst="rect">
            <a:avLst/>
          </a:prstGeom>
          <a:noFill/>
        </p:spPr>
        <p:txBody>
          <a:bodyPr wrap="square" rtlCol="0">
            <a:spAutoFit/>
          </a:bodyPr>
          <a:lstStyle/>
          <a:p>
            <a:r>
              <a:rPr lang="en-US" sz="3200" dirty="0" smtClean="0">
                <a:solidFill>
                  <a:schemeClr val="accent1"/>
                </a:solidFill>
              </a:rPr>
              <a:t>Thou</a:t>
            </a:r>
            <a:r>
              <a:rPr lang="en-US" sz="3200" dirty="0">
                <a:solidFill>
                  <a:schemeClr val="accent1"/>
                </a:solidFill>
              </a:rPr>
              <a:t>, O king, </a:t>
            </a:r>
            <a:r>
              <a:rPr lang="en-US" sz="3200" dirty="0" err="1">
                <a:solidFill>
                  <a:schemeClr val="accent1"/>
                </a:solidFill>
              </a:rPr>
              <a:t>sawest</a:t>
            </a:r>
            <a:r>
              <a:rPr lang="en-US" sz="3200" dirty="0">
                <a:solidFill>
                  <a:schemeClr val="accent1"/>
                </a:solidFill>
              </a:rPr>
              <a:t>, and behold, a great image. This image was mighty and its brightness excellent; it stood before thee, and its appearance was terrible. </a:t>
            </a:r>
            <a:endParaRPr lang="en-US" sz="3200" dirty="0" smtClean="0">
              <a:solidFill>
                <a:schemeClr val="accent1"/>
              </a:solidFill>
            </a:endParaRPr>
          </a:p>
          <a:p>
            <a:r>
              <a:rPr lang="en-US" sz="3200" dirty="0">
                <a:solidFill>
                  <a:schemeClr val="accent1"/>
                </a:solidFill>
              </a:rPr>
              <a:t>Daniel </a:t>
            </a:r>
            <a:r>
              <a:rPr lang="en-US" sz="3200" dirty="0" smtClean="0">
                <a:solidFill>
                  <a:schemeClr val="accent1"/>
                </a:solidFill>
              </a:rPr>
              <a:t>2:31 </a:t>
            </a:r>
            <a:r>
              <a:rPr lang="en-US" sz="2400" dirty="0" smtClean="0">
                <a:solidFill>
                  <a:schemeClr val="accent1"/>
                </a:solidFill>
              </a:rPr>
              <a:t>DBY</a:t>
            </a:r>
            <a:endParaRPr lang="en-US" sz="2400" dirty="0">
              <a:solidFill>
                <a:schemeClr val="accent1"/>
              </a:solidFill>
            </a:endParaRPr>
          </a:p>
        </p:txBody>
      </p:sp>
    </p:spTree>
    <p:extLst>
      <p:ext uri="{BB962C8B-B14F-4D97-AF65-F5344CB8AC3E}">
        <p14:creationId xmlns:p14="http://schemas.microsoft.com/office/powerpoint/2010/main" val="258527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6409" y="-485493"/>
            <a:ext cx="7832498" cy="783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16833" y="556592"/>
            <a:ext cx="2981739" cy="5509200"/>
          </a:xfrm>
          <a:prstGeom prst="rect">
            <a:avLst/>
          </a:prstGeom>
          <a:noFill/>
        </p:spPr>
        <p:txBody>
          <a:bodyPr wrap="square" rtlCol="0">
            <a:spAutoFit/>
          </a:bodyPr>
          <a:lstStyle/>
          <a:p>
            <a:r>
              <a:rPr lang="en-US" sz="3200" dirty="0" smtClean="0">
                <a:solidFill>
                  <a:schemeClr val="accent1"/>
                </a:solidFill>
              </a:rPr>
              <a:t>Thou</a:t>
            </a:r>
            <a:r>
              <a:rPr lang="en-US" sz="3200" dirty="0">
                <a:solidFill>
                  <a:schemeClr val="accent1"/>
                </a:solidFill>
              </a:rPr>
              <a:t>, O king, </a:t>
            </a:r>
            <a:r>
              <a:rPr lang="en-US" sz="3200" dirty="0" err="1">
                <a:solidFill>
                  <a:schemeClr val="accent1"/>
                </a:solidFill>
              </a:rPr>
              <a:t>sawest</a:t>
            </a:r>
            <a:r>
              <a:rPr lang="en-US" sz="3200" dirty="0">
                <a:solidFill>
                  <a:schemeClr val="accent1"/>
                </a:solidFill>
              </a:rPr>
              <a:t>, and behold, a great image. This image was mighty and its brightness excellent; it stood before thee, and its appearance was terrible. </a:t>
            </a:r>
            <a:endParaRPr lang="en-US" sz="3200" dirty="0" smtClean="0">
              <a:solidFill>
                <a:schemeClr val="accent1"/>
              </a:solidFill>
            </a:endParaRPr>
          </a:p>
          <a:p>
            <a:r>
              <a:rPr lang="en-US" sz="3200" dirty="0">
                <a:solidFill>
                  <a:schemeClr val="accent1"/>
                </a:solidFill>
              </a:rPr>
              <a:t>Daniel </a:t>
            </a:r>
            <a:r>
              <a:rPr lang="en-US" sz="3200" dirty="0" smtClean="0">
                <a:solidFill>
                  <a:schemeClr val="accent1"/>
                </a:solidFill>
              </a:rPr>
              <a:t>2:31 </a:t>
            </a:r>
            <a:r>
              <a:rPr lang="en-US" sz="2400" dirty="0" smtClean="0">
                <a:solidFill>
                  <a:schemeClr val="accent1"/>
                </a:solidFill>
              </a:rPr>
              <a:t>DBY</a:t>
            </a:r>
            <a:endParaRPr lang="en-US" sz="2400" dirty="0">
              <a:solidFill>
                <a:schemeClr val="accent1"/>
              </a:solidFill>
            </a:endParaRPr>
          </a:p>
        </p:txBody>
      </p:sp>
      <p:sp>
        <p:nvSpPr>
          <p:cNvPr id="2" name="TextBox 1"/>
          <p:cNvSpPr txBox="1"/>
          <p:nvPr/>
        </p:nvSpPr>
        <p:spPr>
          <a:xfrm>
            <a:off x="6313336" y="6496216"/>
            <a:ext cx="2051436" cy="369332"/>
          </a:xfrm>
          <a:prstGeom prst="rect">
            <a:avLst/>
          </a:prstGeom>
          <a:noFill/>
        </p:spPr>
        <p:txBody>
          <a:bodyPr wrap="square" rtlCol="0">
            <a:spAutoFit/>
          </a:bodyPr>
          <a:lstStyle/>
          <a:p>
            <a:r>
              <a:rPr lang="en-US" dirty="0" smtClean="0">
                <a:solidFill>
                  <a:schemeClr val="accent1"/>
                </a:solidFill>
                <a:latin typeface="Freestyle Script" panose="030804020302050B0404" pitchFamily="66" charset="0"/>
              </a:rPr>
              <a:t>Art by Erin Kelley</a:t>
            </a:r>
            <a:endParaRPr lang="en-US" dirty="0">
              <a:solidFill>
                <a:schemeClr val="accent1"/>
              </a:solidFill>
              <a:latin typeface="Freestyle Script" panose="030804020302050B0404" pitchFamily="66" charset="0"/>
            </a:endParaRPr>
          </a:p>
        </p:txBody>
      </p:sp>
    </p:spTree>
    <p:extLst>
      <p:ext uri="{BB962C8B-B14F-4D97-AF65-F5344CB8AC3E}">
        <p14:creationId xmlns:p14="http://schemas.microsoft.com/office/powerpoint/2010/main" val="345765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6166" y="-262394"/>
            <a:ext cx="7601447" cy="760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6965" y="848049"/>
            <a:ext cx="2464905" cy="646331"/>
          </a:xfrm>
          <a:prstGeom prst="rect">
            <a:avLst/>
          </a:prstGeom>
          <a:noFill/>
        </p:spPr>
        <p:txBody>
          <a:bodyPr wrap="square" rtlCol="0">
            <a:spAutoFit/>
          </a:bodyPr>
          <a:lstStyle/>
          <a:p>
            <a:r>
              <a:rPr lang="en-US" sz="3600" dirty="0" smtClean="0">
                <a:solidFill>
                  <a:schemeClr val="accent1"/>
                </a:solidFill>
              </a:rPr>
              <a:t>GOLD</a:t>
            </a:r>
            <a:endParaRPr lang="en-US" sz="3600" dirty="0">
              <a:solidFill>
                <a:schemeClr val="accent1"/>
              </a:solidFill>
            </a:endParaRPr>
          </a:p>
        </p:txBody>
      </p:sp>
      <p:sp>
        <p:nvSpPr>
          <p:cNvPr id="9" name="TextBox 8"/>
          <p:cNvSpPr txBox="1"/>
          <p:nvPr/>
        </p:nvSpPr>
        <p:spPr>
          <a:xfrm>
            <a:off x="276963" y="3480114"/>
            <a:ext cx="2464905" cy="646331"/>
          </a:xfrm>
          <a:prstGeom prst="rect">
            <a:avLst/>
          </a:prstGeom>
          <a:noFill/>
        </p:spPr>
        <p:txBody>
          <a:bodyPr wrap="square" rtlCol="0">
            <a:spAutoFit/>
          </a:bodyPr>
          <a:lstStyle/>
          <a:p>
            <a:r>
              <a:rPr lang="en-US" sz="3600" dirty="0">
                <a:solidFill>
                  <a:schemeClr val="accent1"/>
                </a:solidFill>
              </a:rPr>
              <a:t>B</a:t>
            </a:r>
            <a:r>
              <a:rPr lang="en-US" sz="3600" dirty="0" smtClean="0">
                <a:solidFill>
                  <a:schemeClr val="accent1"/>
                </a:solidFill>
              </a:rPr>
              <a:t>RONZE</a:t>
            </a:r>
            <a:endParaRPr lang="en-US" sz="3600" dirty="0">
              <a:solidFill>
                <a:schemeClr val="accent1"/>
              </a:solidFill>
            </a:endParaRPr>
          </a:p>
        </p:txBody>
      </p:sp>
      <p:sp>
        <p:nvSpPr>
          <p:cNvPr id="10" name="TextBox 9"/>
          <p:cNvSpPr txBox="1"/>
          <p:nvPr/>
        </p:nvSpPr>
        <p:spPr>
          <a:xfrm>
            <a:off x="276968" y="4411245"/>
            <a:ext cx="2464905" cy="646331"/>
          </a:xfrm>
          <a:prstGeom prst="rect">
            <a:avLst/>
          </a:prstGeom>
          <a:noFill/>
        </p:spPr>
        <p:txBody>
          <a:bodyPr wrap="square" rtlCol="0">
            <a:spAutoFit/>
          </a:bodyPr>
          <a:lstStyle/>
          <a:p>
            <a:r>
              <a:rPr lang="en-US" sz="3600" dirty="0" smtClean="0">
                <a:solidFill>
                  <a:schemeClr val="accent1"/>
                </a:solidFill>
              </a:rPr>
              <a:t>IRON</a:t>
            </a:r>
            <a:endParaRPr lang="en-US" sz="3600" dirty="0">
              <a:solidFill>
                <a:schemeClr val="accent1"/>
              </a:solidFill>
            </a:endParaRPr>
          </a:p>
        </p:txBody>
      </p:sp>
      <p:sp>
        <p:nvSpPr>
          <p:cNvPr id="11" name="TextBox 10"/>
          <p:cNvSpPr txBox="1"/>
          <p:nvPr/>
        </p:nvSpPr>
        <p:spPr>
          <a:xfrm>
            <a:off x="276964" y="5478045"/>
            <a:ext cx="2464905" cy="1200329"/>
          </a:xfrm>
          <a:prstGeom prst="rect">
            <a:avLst/>
          </a:prstGeom>
          <a:noFill/>
        </p:spPr>
        <p:txBody>
          <a:bodyPr wrap="square" rtlCol="0">
            <a:spAutoFit/>
          </a:bodyPr>
          <a:lstStyle/>
          <a:p>
            <a:r>
              <a:rPr lang="en-US" sz="3600" dirty="0" smtClean="0">
                <a:solidFill>
                  <a:schemeClr val="accent1"/>
                </a:solidFill>
              </a:rPr>
              <a:t>CLAY &amp; IRON</a:t>
            </a:r>
            <a:endParaRPr lang="en-US" sz="3600" dirty="0">
              <a:solidFill>
                <a:schemeClr val="accent1"/>
              </a:solidFill>
            </a:endParaRPr>
          </a:p>
        </p:txBody>
      </p:sp>
      <p:sp>
        <p:nvSpPr>
          <p:cNvPr id="12" name="TextBox 11"/>
          <p:cNvSpPr txBox="1"/>
          <p:nvPr/>
        </p:nvSpPr>
        <p:spPr>
          <a:xfrm>
            <a:off x="276966" y="1992723"/>
            <a:ext cx="2464905" cy="646331"/>
          </a:xfrm>
          <a:prstGeom prst="rect">
            <a:avLst/>
          </a:prstGeom>
          <a:noFill/>
        </p:spPr>
        <p:txBody>
          <a:bodyPr wrap="square" rtlCol="0">
            <a:spAutoFit/>
          </a:bodyPr>
          <a:lstStyle/>
          <a:p>
            <a:r>
              <a:rPr lang="en-US" sz="3600" dirty="0" smtClean="0">
                <a:solidFill>
                  <a:schemeClr val="accent1"/>
                </a:solidFill>
              </a:rPr>
              <a:t>SILVER</a:t>
            </a:r>
            <a:endParaRPr lang="en-US" sz="3600" dirty="0">
              <a:solidFill>
                <a:schemeClr val="accent1"/>
              </a:solidFill>
            </a:endParaRPr>
          </a:p>
        </p:txBody>
      </p:sp>
      <p:sp>
        <p:nvSpPr>
          <p:cNvPr id="2" name="TextBox 1"/>
          <p:cNvSpPr txBox="1"/>
          <p:nvPr/>
        </p:nvSpPr>
        <p:spPr>
          <a:xfrm>
            <a:off x="8794143" y="553620"/>
            <a:ext cx="2520564" cy="6063198"/>
          </a:xfrm>
          <a:prstGeom prst="rect">
            <a:avLst/>
          </a:prstGeom>
          <a:noFill/>
        </p:spPr>
        <p:txBody>
          <a:bodyPr wrap="square" rtlCol="0">
            <a:spAutoFit/>
          </a:bodyPr>
          <a:lstStyle/>
          <a:p>
            <a:r>
              <a:rPr lang="en-US" sz="2800" baseline="30000" dirty="0" smtClean="0">
                <a:solidFill>
                  <a:schemeClr val="accent1"/>
                </a:solidFill>
              </a:rPr>
              <a:t>32 </a:t>
            </a:r>
            <a:r>
              <a:rPr lang="en-US" sz="2800" dirty="0">
                <a:solidFill>
                  <a:schemeClr val="accent1"/>
                </a:solidFill>
              </a:rPr>
              <a:t>"The head of that statue </a:t>
            </a:r>
            <a:r>
              <a:rPr lang="en-US" sz="2800" i="1" dirty="0">
                <a:solidFill>
                  <a:schemeClr val="accent1"/>
                </a:solidFill>
              </a:rPr>
              <a:t>was made </a:t>
            </a:r>
            <a:r>
              <a:rPr lang="en-US" sz="2800" dirty="0">
                <a:solidFill>
                  <a:schemeClr val="accent1"/>
                </a:solidFill>
              </a:rPr>
              <a:t>of fine gold, its breast and its arms of silver, its belly and its thighs of bronze,  </a:t>
            </a:r>
            <a:r>
              <a:rPr lang="en-US" sz="2800" baseline="30000" dirty="0">
                <a:solidFill>
                  <a:schemeClr val="accent1"/>
                </a:solidFill>
              </a:rPr>
              <a:t>33 </a:t>
            </a:r>
            <a:r>
              <a:rPr lang="en-US" sz="2800" dirty="0">
                <a:solidFill>
                  <a:schemeClr val="accent1"/>
                </a:solidFill>
              </a:rPr>
              <a:t>its legs of iron, its feet partly of iron and partly of clay. </a:t>
            </a:r>
            <a:endParaRPr lang="en-US" sz="2800" dirty="0" smtClean="0">
              <a:solidFill>
                <a:schemeClr val="accent1"/>
              </a:solidFill>
            </a:endParaRPr>
          </a:p>
          <a:p>
            <a:r>
              <a:rPr lang="en-US" sz="2800" dirty="0">
                <a:solidFill>
                  <a:schemeClr val="accent1"/>
                </a:solidFill>
              </a:rPr>
              <a:t>Daniel </a:t>
            </a:r>
            <a:r>
              <a:rPr lang="en-US" sz="2800" dirty="0" smtClean="0">
                <a:solidFill>
                  <a:schemeClr val="accent1"/>
                </a:solidFill>
              </a:rPr>
              <a:t>2:32-33 </a:t>
            </a:r>
            <a:r>
              <a:rPr lang="en-US" sz="2400" dirty="0" smtClean="0">
                <a:solidFill>
                  <a:schemeClr val="accent1"/>
                </a:solidFill>
              </a:rPr>
              <a:t>NASB</a:t>
            </a:r>
            <a:endParaRPr lang="en-US" sz="2400" dirty="0">
              <a:solidFill>
                <a:schemeClr val="accent1"/>
              </a:solidFill>
            </a:endParaRPr>
          </a:p>
        </p:txBody>
      </p:sp>
    </p:spTree>
    <p:extLst>
      <p:ext uri="{BB962C8B-B14F-4D97-AF65-F5344CB8AC3E}">
        <p14:creationId xmlns:p14="http://schemas.microsoft.com/office/powerpoint/2010/main" val="1009340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6166" y="-262394"/>
            <a:ext cx="7601447" cy="760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6961" y="243750"/>
            <a:ext cx="2887658" cy="6001643"/>
          </a:xfrm>
          <a:prstGeom prst="rect">
            <a:avLst/>
          </a:prstGeom>
          <a:noFill/>
        </p:spPr>
        <p:txBody>
          <a:bodyPr wrap="square" rtlCol="0">
            <a:spAutoFit/>
          </a:bodyPr>
          <a:lstStyle/>
          <a:p>
            <a:r>
              <a:rPr lang="en-US" sz="3200" baseline="30000" dirty="0" smtClean="0">
                <a:solidFill>
                  <a:schemeClr val="accent1"/>
                </a:solidFill>
              </a:rPr>
              <a:t>34 </a:t>
            </a:r>
            <a:r>
              <a:rPr lang="en-US" sz="3200" dirty="0">
                <a:solidFill>
                  <a:schemeClr val="accent1"/>
                </a:solidFill>
              </a:rPr>
              <a:t>"You continued looking until a stone was cut out without hands, and it struck the statue on its feet of iron and clay, and crushed them. </a:t>
            </a:r>
            <a:endParaRPr lang="en-US" sz="3200" dirty="0" smtClean="0">
              <a:solidFill>
                <a:schemeClr val="accent1"/>
              </a:solidFill>
            </a:endParaRPr>
          </a:p>
          <a:p>
            <a:r>
              <a:rPr lang="en-US" sz="3200" dirty="0">
                <a:solidFill>
                  <a:schemeClr val="accent1"/>
                </a:solidFill>
              </a:rPr>
              <a:t>Daniel </a:t>
            </a:r>
            <a:r>
              <a:rPr lang="en-US" sz="3200" dirty="0" smtClean="0">
                <a:solidFill>
                  <a:schemeClr val="accent1"/>
                </a:solidFill>
              </a:rPr>
              <a:t>2:34 </a:t>
            </a:r>
            <a:r>
              <a:rPr lang="en-US" sz="2400" dirty="0" smtClean="0">
                <a:solidFill>
                  <a:schemeClr val="accent1"/>
                </a:solidFill>
              </a:rPr>
              <a:t>NASB</a:t>
            </a:r>
            <a:endParaRPr lang="en-US" sz="2400" dirty="0">
              <a:solidFill>
                <a:schemeClr val="accent1"/>
              </a:solidFill>
            </a:endParaRPr>
          </a:p>
        </p:txBody>
      </p:sp>
      <p:pic>
        <p:nvPicPr>
          <p:cNvPr id="2053" name="Picture 5" descr="C:\Users\Kenrick DeVaul\Downloads\kisspng-bolide-clip-art-red-fireball-5a82185ae1f7f0.5043621715184753549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51191">
            <a:off x="7078674" y="310038"/>
            <a:ext cx="7000475" cy="473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132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5029" y="182879"/>
            <a:ext cx="4293705" cy="5509200"/>
          </a:xfrm>
          <a:prstGeom prst="rect">
            <a:avLst/>
          </a:prstGeom>
          <a:noFill/>
        </p:spPr>
        <p:txBody>
          <a:bodyPr wrap="square" rtlCol="0">
            <a:spAutoFit/>
          </a:bodyPr>
          <a:lstStyle/>
          <a:p>
            <a:r>
              <a:rPr lang="en-US" sz="3200" baseline="30000" dirty="0" smtClean="0">
                <a:solidFill>
                  <a:schemeClr val="accent1"/>
                </a:solidFill>
              </a:rPr>
              <a:t>35 </a:t>
            </a:r>
            <a:r>
              <a:rPr lang="en-US" sz="3200" dirty="0">
                <a:solidFill>
                  <a:schemeClr val="accent1"/>
                </a:solidFill>
              </a:rPr>
              <a:t>"Then the iron, the clay, the bronze, the silver and the gold were crushed all at the same time, and became like chaff from the summer threshing floors; and the wind carried them away so that not a trace of them was found</a:t>
            </a:r>
            <a:r>
              <a:rPr lang="en-US" sz="3200" dirty="0" smtClean="0">
                <a:solidFill>
                  <a:schemeClr val="accent1"/>
                </a:solidFill>
              </a:rPr>
              <a:t>.</a:t>
            </a:r>
          </a:p>
          <a:p>
            <a:r>
              <a:rPr lang="en-US" sz="3200" dirty="0">
                <a:solidFill>
                  <a:schemeClr val="accent1"/>
                </a:solidFill>
              </a:rPr>
              <a:t>Daniel </a:t>
            </a:r>
            <a:r>
              <a:rPr lang="en-US" sz="3200" dirty="0" smtClean="0">
                <a:solidFill>
                  <a:schemeClr val="accent1"/>
                </a:solidFill>
              </a:rPr>
              <a:t>2:35 </a:t>
            </a:r>
            <a:r>
              <a:rPr lang="en-US" sz="2400" dirty="0" smtClean="0">
                <a:solidFill>
                  <a:schemeClr val="accent1"/>
                </a:solidFill>
              </a:rPr>
              <a:t>NASB</a:t>
            </a:r>
            <a:endParaRPr lang="en-US" sz="2400" dirty="0">
              <a:solidFill>
                <a:schemeClr val="accent1"/>
              </a:solidFill>
            </a:endParaRPr>
          </a:p>
        </p:txBody>
      </p:sp>
    </p:spTree>
    <p:extLst>
      <p:ext uri="{BB962C8B-B14F-4D97-AF65-F5344CB8AC3E}">
        <p14:creationId xmlns:p14="http://schemas.microsoft.com/office/powerpoint/2010/main" val="2024913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5029" y="182879"/>
            <a:ext cx="4293705" cy="5509200"/>
          </a:xfrm>
          <a:prstGeom prst="rect">
            <a:avLst/>
          </a:prstGeom>
          <a:noFill/>
        </p:spPr>
        <p:txBody>
          <a:bodyPr wrap="square" rtlCol="0">
            <a:spAutoFit/>
          </a:bodyPr>
          <a:lstStyle/>
          <a:p>
            <a:r>
              <a:rPr lang="en-US" sz="3200" baseline="30000" dirty="0" smtClean="0">
                <a:solidFill>
                  <a:schemeClr val="accent1"/>
                </a:solidFill>
              </a:rPr>
              <a:t>35 </a:t>
            </a:r>
            <a:r>
              <a:rPr lang="en-US" sz="3200" dirty="0">
                <a:solidFill>
                  <a:schemeClr val="accent1"/>
                </a:solidFill>
              </a:rPr>
              <a:t>"Then the iron, the clay, the bronze, the silver and the gold were crushed all at the same time, and became like chaff from the summer threshing floors; and the wind carried them away so that not a trace of them was found</a:t>
            </a:r>
            <a:r>
              <a:rPr lang="en-US" sz="3200" dirty="0" smtClean="0">
                <a:solidFill>
                  <a:schemeClr val="accent1"/>
                </a:solidFill>
              </a:rPr>
              <a:t>.</a:t>
            </a:r>
          </a:p>
          <a:p>
            <a:r>
              <a:rPr lang="en-US" sz="3200" dirty="0">
                <a:solidFill>
                  <a:schemeClr val="accent1"/>
                </a:solidFill>
              </a:rPr>
              <a:t>Daniel </a:t>
            </a:r>
            <a:r>
              <a:rPr lang="en-US" sz="3200" dirty="0" smtClean="0">
                <a:solidFill>
                  <a:schemeClr val="accent1"/>
                </a:solidFill>
              </a:rPr>
              <a:t>2:35 </a:t>
            </a:r>
            <a:r>
              <a:rPr lang="en-US" sz="2400" dirty="0" smtClean="0">
                <a:solidFill>
                  <a:schemeClr val="accent1"/>
                </a:solidFill>
              </a:rPr>
              <a:t>NASB</a:t>
            </a:r>
            <a:endParaRPr lang="en-US" sz="2400" dirty="0">
              <a:solidFill>
                <a:schemeClr val="accent1"/>
              </a:solidFill>
            </a:endParaRPr>
          </a:p>
        </p:txBody>
      </p:sp>
      <p:grpSp>
        <p:nvGrpSpPr>
          <p:cNvPr id="3" name="Group 2"/>
          <p:cNvGrpSpPr/>
          <p:nvPr/>
        </p:nvGrpSpPr>
        <p:grpSpPr>
          <a:xfrm>
            <a:off x="6424655" y="1017767"/>
            <a:ext cx="5767346" cy="4770783"/>
            <a:chOff x="6424655" y="1017767"/>
            <a:chExt cx="5767346" cy="4770783"/>
          </a:xfrm>
        </p:grpSpPr>
        <p:sp>
          <p:nvSpPr>
            <p:cNvPr id="5" name="Explosion 2 4"/>
            <p:cNvSpPr/>
            <p:nvPr/>
          </p:nvSpPr>
          <p:spPr>
            <a:xfrm>
              <a:off x="6424655" y="1017767"/>
              <a:ext cx="5767346" cy="4770783"/>
            </a:xfrm>
            <a:prstGeom prst="irregularSeal2">
              <a:avLst/>
            </a:prstGeom>
            <a:gradFill>
              <a:gsLst>
                <a:gs pos="0">
                  <a:srgbClr val="FFC000"/>
                </a:gs>
                <a:gs pos="74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0057276">
              <a:off x="7921012" y="2941493"/>
              <a:ext cx="2313455"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POOF!</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72365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E73A0BD266F94A862C45FD1664419D" ma:contentTypeVersion="5" ma:contentTypeDescription="Create a new document." ma:contentTypeScope="" ma:versionID="93f1801742c7559c3a2b851a21e32171">
  <xsd:schema xmlns:xsd="http://www.w3.org/2001/XMLSchema" xmlns:xs="http://www.w3.org/2001/XMLSchema" xmlns:p="http://schemas.microsoft.com/office/2006/metadata/properties" xmlns:ns2="cb9f9674-8252-45a6-80a0-24e75455474f" targetNamespace="http://schemas.microsoft.com/office/2006/metadata/properties" ma:root="true" ma:fieldsID="51c2a13c654e41ec9e84655c3774337d" ns2:_="">
    <xsd:import namespace="cb9f9674-8252-45a6-80a0-24e7545547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9f9674-8252-45a6-80a0-24e7545547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0BFCC0-81E9-4EDD-9CC1-9FD1AAFB8ACD}">
  <ds:schemaRefs>
    <ds:schemaRef ds:uri="http://schemas.microsoft.com/sharepoint/v3/contenttype/forms"/>
  </ds:schemaRefs>
</ds:datastoreItem>
</file>

<file path=customXml/itemProps2.xml><?xml version="1.0" encoding="utf-8"?>
<ds:datastoreItem xmlns:ds="http://schemas.openxmlformats.org/officeDocument/2006/customXml" ds:itemID="{4FC91C5B-813F-4F0C-ACBC-8B4AE0CD1DDE}">
  <ds:schemaRefs>
    <ds:schemaRef ds:uri="http://schemas.microsoft.com/office/2006/metadata/properties"/>
    <ds:schemaRef ds:uri="http://schemas.microsoft.com/office/2006/documentManagement/types"/>
    <ds:schemaRef ds:uri="cb9f9674-8252-45a6-80a0-24e75455474f"/>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customXml/itemProps3.xml><?xml version="1.0" encoding="utf-8"?>
<ds:datastoreItem xmlns:ds="http://schemas.openxmlformats.org/officeDocument/2006/customXml" ds:itemID="{8F7A7B59-98B4-41E9-9668-2206F26504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9f9674-8252-45a6-80a0-24e7545547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6160</TotalTime>
  <Words>1387</Words>
  <Application>Microsoft Office PowerPoint</Application>
  <PresentationFormat>Custom</PresentationFormat>
  <Paragraphs>87</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Freestyle Script</vt:lpstr>
      <vt:lpstr>Algerian</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 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Westwood, David G (ESB Palo Alto)</dc:creator>
  <cp:lastModifiedBy>Kenrick DeVaul</cp:lastModifiedBy>
  <cp:revision>88</cp:revision>
  <dcterms:created xsi:type="dcterms:W3CDTF">2018-08-23T03:15:03Z</dcterms:created>
  <dcterms:modified xsi:type="dcterms:W3CDTF">2018-10-13T23:25:43Z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0x010100F9E73A0BD266F94A862C45FD1664419D</vt:lpwstr>
  </property>
</Properties>
</file>