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59" r:id="rId5"/>
    <p:sldId id="261" r:id="rId6"/>
    <p:sldId id="263" r:id="rId7"/>
    <p:sldId id="264" r:id="rId8"/>
    <p:sldId id="265" r:id="rId9"/>
    <p:sldId id="266" r:id="rId10"/>
    <p:sldId id="270" r:id="rId11"/>
    <p:sldId id="268" r:id="rId12"/>
    <p:sldId id="267" r:id="rId13"/>
    <p:sldId id="271" r:id="rId14"/>
    <p:sldId id="284" r:id="rId15"/>
    <p:sldId id="285" r:id="rId16"/>
    <p:sldId id="258" r:id="rId17"/>
    <p:sldId id="274" r:id="rId18"/>
    <p:sldId id="281" r:id="rId19"/>
    <p:sldId id="282" r:id="rId20"/>
    <p:sldId id="283" r:id="rId21"/>
    <p:sldId id="275" r:id="rId22"/>
    <p:sldId id="276" r:id="rId23"/>
    <p:sldId id="277" r:id="rId24"/>
    <p:sldId id="278" r:id="rId25"/>
    <p:sldId id="279" r:id="rId26"/>
    <p:sldId id="280" r:id="rId27"/>
  </p:sldIdLst>
  <p:sldSz cx="12192000" cy="6858000"/>
  <p:notesSz cx="6858000" cy="9144000"/>
  <p:embeddedFontLst>
    <p:embeddedFont>
      <p:font typeface="Algerian" panose="020B0604020202020204" charset="0"/>
      <p:regular r:id="rId28"/>
    </p:embeddedFont>
    <p:embeddedFont>
      <p:font typeface="Garamond" panose="02020404030301010803" pitchFamily="18" charset="0"/>
      <p:regular r:id="rId29"/>
      <p:bold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AE057F31-B75A-4F2F-89F4-2ED9E8DCE926}" type="datetimeFigureOut">
              <a:rPr lang="en-US" smtClean="0"/>
              <a:pPr/>
              <a:t>11/3/2018</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382164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91954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57750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57F31-B75A-4F2F-89F4-2ED9E8DCE926}"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90563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57F31-B75A-4F2F-89F4-2ED9E8DCE926}" type="datetimeFigureOut">
              <a:rPr lang="en-US" smtClean="0"/>
              <a:t>11/3/2018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20427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57F31-B75A-4F2F-89F4-2ED9E8DCE926}"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19276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57F31-B75A-4F2F-89F4-2ED9E8DCE926}" type="datetimeFigureOut">
              <a:rPr lang="en-US" smtClean="0"/>
              <a:t>11/3/2018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16855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57F31-B75A-4F2F-89F4-2ED9E8DCE926}" type="datetimeFigureOut">
              <a:rPr lang="en-US" smtClean="0"/>
              <a:t>11/3/2018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60951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57F31-B75A-4F2F-89F4-2ED9E8DCE926}" type="datetimeFigureOut">
              <a:rPr lang="en-US" smtClean="0"/>
              <a:t>11/3/2018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40760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4564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52545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857999"/>
          </a:xfrm>
          <a:prstGeom prst="rect">
            <a:avLst/>
          </a:prstGeom>
          <a:noFill/>
          <a:ln>
            <a:noFill/>
          </a:ln>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E057F31-B75A-4F2F-89F4-2ED9E8DCE926}" type="datetimeFigureOut">
              <a:rPr lang="en-US" smtClean="0"/>
              <a:pPr/>
              <a:t>11/3/2018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41360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8861" y="162900"/>
            <a:ext cx="5392616" cy="1938992"/>
          </a:xfrm>
          <a:prstGeom prst="rect">
            <a:avLst/>
          </a:prstGeom>
        </p:spPr>
        <p:txBody>
          <a:bodyPr wrap="square">
            <a:spAutoFit/>
          </a:bodyPr>
          <a:lstStyle/>
          <a:p>
            <a:pPr algn="ctr"/>
            <a:r>
              <a:rPr lang="en-US" sz="4000" dirty="0" smtClean="0">
                <a:solidFill>
                  <a:schemeClr val="bg1"/>
                </a:solidFill>
                <a:latin typeface="Algerian" panose="04020705040A02060702" pitchFamily="82" charset="0"/>
              </a:rPr>
              <a:t>Trusting </a:t>
            </a:r>
          </a:p>
          <a:p>
            <a:pPr algn="ctr"/>
            <a:r>
              <a:rPr lang="en-US" sz="4000" dirty="0" smtClean="0">
                <a:solidFill>
                  <a:schemeClr val="bg1"/>
                </a:solidFill>
                <a:latin typeface="Algerian" panose="04020705040A02060702" pitchFamily="82" charset="0"/>
              </a:rPr>
              <a:t>the Most High God</a:t>
            </a:r>
          </a:p>
          <a:p>
            <a:pPr algn="ctr"/>
            <a:r>
              <a:rPr lang="en-US" sz="4000" dirty="0" smtClean="0">
                <a:solidFill>
                  <a:schemeClr val="bg1"/>
                </a:solidFill>
                <a:latin typeface="Algerian" panose="04020705040A02060702" pitchFamily="82" charset="0"/>
              </a:rPr>
              <a:t>in perilous times</a:t>
            </a:r>
            <a:endParaRPr lang="en-US" sz="4000" dirty="0">
              <a:solidFill>
                <a:schemeClr val="bg1"/>
              </a:solidFill>
              <a:latin typeface="Algerian" panose="04020705040A02060702" pitchFamily="82" charset="0"/>
            </a:endParaRPr>
          </a:p>
        </p:txBody>
      </p:sp>
      <p:sp>
        <p:nvSpPr>
          <p:cNvPr id="5" name="Rectangle 4"/>
          <p:cNvSpPr/>
          <p:nvPr/>
        </p:nvSpPr>
        <p:spPr>
          <a:xfrm>
            <a:off x="2447272" y="5144690"/>
            <a:ext cx="7257116" cy="1323439"/>
          </a:xfrm>
          <a:prstGeom prst="rect">
            <a:avLst/>
          </a:prstGeom>
        </p:spPr>
        <p:txBody>
          <a:bodyPr wrap="none">
            <a:spAutoFit/>
          </a:bodyPr>
          <a:lstStyle/>
          <a:p>
            <a:pPr algn="ctr"/>
            <a:r>
              <a:rPr lang="en-US" sz="4000" dirty="0" smtClean="0">
                <a:solidFill>
                  <a:schemeClr val="bg1"/>
                </a:solidFill>
                <a:latin typeface="Algerian" panose="04020705040A02060702" pitchFamily="82" charset="0"/>
              </a:rPr>
              <a:t>The king is humbled by god</a:t>
            </a:r>
          </a:p>
          <a:p>
            <a:pPr algn="ctr"/>
            <a:r>
              <a:rPr lang="en-US" sz="4000" dirty="0" smtClean="0">
                <a:solidFill>
                  <a:schemeClr val="bg1"/>
                </a:solidFill>
                <a:latin typeface="Algerian" panose="04020705040A02060702" pitchFamily="82" charset="0"/>
              </a:rPr>
              <a:t>Daniel </a:t>
            </a:r>
            <a:r>
              <a:rPr lang="en-US" sz="4000" dirty="0" smtClean="0">
                <a:solidFill>
                  <a:schemeClr val="bg1"/>
                </a:solidFill>
                <a:latin typeface="Algerian" panose="04020705040A02060702" pitchFamily="82" charset="0"/>
              </a:rPr>
              <a:t>4:28-37</a:t>
            </a:r>
            <a:endParaRPr lang="en-US" sz="4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364574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9049"/>
            <a:ext cx="10515600" cy="5447914"/>
          </a:xfrm>
        </p:spPr>
        <p:txBody>
          <a:bodyPr>
            <a:normAutofit/>
          </a:bodyPr>
          <a:lstStyle/>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Isaiah </a:t>
            </a:r>
            <a:r>
              <a:rPr lang="en-US" dirty="0">
                <a:effectLst>
                  <a:outerShdw blurRad="38100" dist="38100" dir="2700000" algn="tl">
                    <a:srgbClr val="000000">
                      <a:alpha val="43137"/>
                    </a:srgbClr>
                  </a:outerShdw>
                </a:effectLst>
              </a:rPr>
              <a:t>2:11,12 </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proud look of man will be abased, and the loftiness of man will be humbled, And the Lord alone will be exalted in that day. For the LORD of hosts will have a day of reckoning against everyone who is proud and lofty, And against everyone who is lifted up, That he may be abased.”</a:t>
            </a:r>
            <a:endParaRPr lang="en-US" dirty="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 Proverbs </a:t>
            </a:r>
            <a:r>
              <a:rPr lang="en-US" dirty="0">
                <a:effectLst>
                  <a:outerShdw blurRad="38100" dist="38100" dir="2700000" algn="tl">
                    <a:srgbClr val="000000">
                      <a:alpha val="43137"/>
                    </a:srgbClr>
                  </a:outerShdw>
                </a:effectLst>
              </a:rPr>
              <a:t>29:23 “A man's pride will bring him low, But a humble spirit will obtain honor</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8114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9049"/>
            <a:ext cx="10515600" cy="5447914"/>
          </a:xfrm>
        </p:spPr>
        <p:txBody>
          <a:bodyPr>
            <a:normAutofit/>
          </a:bodyPr>
          <a:lstStyle/>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Isaiah </a:t>
            </a:r>
            <a:r>
              <a:rPr lang="en-US" dirty="0">
                <a:effectLst>
                  <a:outerShdw blurRad="38100" dist="38100" dir="2700000" algn="tl">
                    <a:srgbClr val="000000">
                      <a:alpha val="43137"/>
                    </a:srgbClr>
                  </a:outerShdw>
                </a:effectLst>
              </a:rPr>
              <a:t>2:11,12 </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proud look of man will be abased, and the loftiness of man will be humbled, And the Lord alone will be exalted in that day. For the LORD of hosts will have a day of reckoning against everyone who is proud and lofty, And against everyone who is lifted up, That he may be abased.”</a:t>
            </a:r>
            <a:endParaRPr lang="en-US" dirty="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 Proverbs 29:23 “A man's pride will bring him low, But a humble spirit will obtain honor.”</a:t>
            </a:r>
          </a:p>
          <a:p>
            <a:pPr marL="0" indent="0">
              <a:buNone/>
            </a:pPr>
            <a:r>
              <a:rPr lang="en-US" dirty="0" smtClean="0">
                <a:effectLst>
                  <a:outerShdw blurRad="38100" dist="38100" dir="2700000" algn="tl">
                    <a:srgbClr val="000000">
                      <a:alpha val="43137"/>
                    </a:srgbClr>
                  </a:outerShdw>
                </a:effectLst>
              </a:rPr>
              <a:t>- Mat </a:t>
            </a:r>
            <a:r>
              <a:rPr lang="en-US" dirty="0">
                <a:effectLst>
                  <a:outerShdw blurRad="38100" dist="38100" dir="2700000" algn="tl">
                    <a:srgbClr val="000000">
                      <a:alpha val="43137"/>
                    </a:srgbClr>
                  </a:outerShdw>
                </a:effectLst>
              </a:rPr>
              <a:t>23:12 </a:t>
            </a:r>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whoever exalts himself shall be humbled; and whoever humbles himself shall be exalted</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346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9049"/>
            <a:ext cx="10515600" cy="5447914"/>
          </a:xfrm>
        </p:spPr>
        <p:txBody>
          <a:bodyPr>
            <a:normAutofit/>
          </a:bodyPr>
          <a:lstStyle/>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Isaiah </a:t>
            </a:r>
            <a:r>
              <a:rPr lang="en-US" dirty="0">
                <a:effectLst>
                  <a:outerShdw blurRad="38100" dist="38100" dir="2700000" algn="tl">
                    <a:srgbClr val="000000">
                      <a:alpha val="43137"/>
                    </a:srgbClr>
                  </a:outerShdw>
                </a:effectLst>
              </a:rPr>
              <a:t>2:11,12 </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proud look of man will be abased, and the loftiness of man will be humbled, And the Lord alone will be exalted in that day. For the LORD of hosts will have a day of reckoning against everyone who is proud and lofty, And against everyone who is lifted up, That he may be abased.”</a:t>
            </a:r>
            <a:endParaRPr lang="en-US" dirty="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 Proverbs </a:t>
            </a:r>
            <a:r>
              <a:rPr lang="en-US" dirty="0">
                <a:effectLst>
                  <a:outerShdw blurRad="38100" dist="38100" dir="2700000" algn="tl">
                    <a:srgbClr val="000000">
                      <a:alpha val="43137"/>
                    </a:srgbClr>
                  </a:outerShdw>
                </a:effectLst>
              </a:rPr>
              <a:t>29:23 “A man's pride will bring him low, But a humble spirit will obtain honor.”</a:t>
            </a:r>
            <a:endParaRPr lang="en-US" dirty="0">
              <a:effectLst>
                <a:outerShdw blurRad="38100" dist="38100" dir="2700000" algn="tl">
                  <a:srgbClr val="000000">
                    <a:alpha val="43137"/>
                  </a:srgbClr>
                </a:outerShdw>
              </a:effectLst>
            </a:endParaRPr>
          </a:p>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Mat </a:t>
            </a:r>
            <a:r>
              <a:rPr lang="en-US" dirty="0">
                <a:effectLst>
                  <a:outerShdw blurRad="38100" dist="38100" dir="2700000" algn="tl">
                    <a:srgbClr val="000000">
                      <a:alpha val="43137"/>
                    </a:srgbClr>
                  </a:outerShdw>
                </a:effectLst>
              </a:rPr>
              <a:t>23:12 </a:t>
            </a:r>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whoever exalts himself shall be humbled; and whoever humbles himself shall be exalted.”</a:t>
            </a:r>
            <a:endParaRPr lang="en-US" dirty="0">
              <a:effectLst>
                <a:outerShdw blurRad="38100" dist="38100" dir="2700000" algn="tl">
                  <a:srgbClr val="000000">
                    <a:alpha val="43137"/>
                  </a:srgbClr>
                </a:outerShdw>
              </a:effectLst>
            </a:endParaRPr>
          </a:p>
          <a:p>
            <a:pPr marL="0" indent="0">
              <a:buNone/>
            </a:pPr>
            <a:r>
              <a:rPr lang="en-US" dirty="0">
                <a:effectLst>
                  <a:outerShdw blurRad="38100" dist="38100" dir="2700000" algn="tl">
                    <a:srgbClr val="000000">
                      <a:alpha val="43137"/>
                    </a:srgbClr>
                  </a:outerShdw>
                </a:effectLst>
              </a:rPr>
              <a:t>- James 4:6:  </a:t>
            </a: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 is opposed to the proud, but gives grace to the humble</a:t>
            </a: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975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9049"/>
            <a:ext cx="10515600" cy="5447914"/>
          </a:xfrm>
        </p:spPr>
        <p:txBody>
          <a:bodyPr>
            <a:normAutofit lnSpcReduction="10000"/>
          </a:bodyPr>
          <a:lstStyle/>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Isaiah </a:t>
            </a:r>
            <a:r>
              <a:rPr lang="en-US" dirty="0">
                <a:effectLst>
                  <a:outerShdw blurRad="38100" dist="38100" dir="2700000" algn="tl">
                    <a:srgbClr val="000000">
                      <a:alpha val="43137"/>
                    </a:srgbClr>
                  </a:outerShdw>
                </a:effectLst>
              </a:rPr>
              <a:t>2:11,12 </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proud look of man will be abased, and the loftiness of man will be humbled, And the Lord alone will be exalted in that day. For the LORD of hosts will have a day of reckoning against everyone who is proud and lofty, And against everyone who is lifted up, That he may be abased.”</a:t>
            </a:r>
            <a:endParaRPr lang="en-US" dirty="0">
              <a:effectLst>
                <a:outerShdw blurRad="38100" dist="38100" dir="2700000" algn="tl">
                  <a:srgbClr val="000000">
                    <a:alpha val="43137"/>
                  </a:srgbClr>
                </a:outerShdw>
              </a:effectLst>
            </a:endParaRPr>
          </a:p>
          <a:p>
            <a:pPr marL="0" indent="0">
              <a:buNone/>
            </a:pPr>
            <a:r>
              <a:rPr lang="en-US" dirty="0" smtClean="0">
                <a:effectLst>
                  <a:outerShdw blurRad="38100" dist="38100" dir="2700000" algn="tl">
                    <a:srgbClr val="000000">
                      <a:alpha val="43137"/>
                    </a:srgbClr>
                  </a:outerShdw>
                </a:effectLst>
              </a:rPr>
              <a:t>- Proverbs </a:t>
            </a:r>
            <a:r>
              <a:rPr lang="en-US" dirty="0">
                <a:effectLst>
                  <a:outerShdw blurRad="38100" dist="38100" dir="2700000" algn="tl">
                    <a:srgbClr val="000000">
                      <a:alpha val="43137"/>
                    </a:srgbClr>
                  </a:outerShdw>
                </a:effectLst>
              </a:rPr>
              <a:t>29:23 “A man's pride will bring him low, But a humble spirit will obtain honor.”</a:t>
            </a:r>
            <a:endParaRPr lang="en-US" dirty="0">
              <a:effectLst>
                <a:outerShdw blurRad="38100" dist="38100" dir="2700000" algn="tl">
                  <a:srgbClr val="000000">
                    <a:alpha val="43137"/>
                  </a:srgbClr>
                </a:outerShdw>
              </a:effectLst>
            </a:endParaRPr>
          </a:p>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Mat </a:t>
            </a:r>
            <a:r>
              <a:rPr lang="en-US" dirty="0">
                <a:effectLst>
                  <a:outerShdw blurRad="38100" dist="38100" dir="2700000" algn="tl">
                    <a:srgbClr val="000000">
                      <a:alpha val="43137"/>
                    </a:srgbClr>
                  </a:outerShdw>
                </a:effectLst>
              </a:rPr>
              <a:t>23:12 </a:t>
            </a:r>
            <a:r>
              <a:rPr lang="en-US" dirty="0" smtClean="0">
                <a:effectLst>
                  <a:outerShdw blurRad="38100" dist="38100" dir="2700000" algn="tl">
                    <a:srgbClr val="000000">
                      <a:alpha val="43137"/>
                    </a:srgbClr>
                  </a:outerShdw>
                </a:effectLst>
              </a:rPr>
              <a:t>“And </a:t>
            </a:r>
            <a:r>
              <a:rPr lang="en-US" dirty="0">
                <a:effectLst>
                  <a:outerShdw blurRad="38100" dist="38100" dir="2700000" algn="tl">
                    <a:srgbClr val="000000">
                      <a:alpha val="43137"/>
                    </a:srgbClr>
                  </a:outerShdw>
                </a:effectLst>
              </a:rPr>
              <a:t>whoever exalts himself shall be humbled; and whoever humbles himself shall be exalted.”</a:t>
            </a:r>
            <a:endParaRPr lang="en-US" dirty="0">
              <a:effectLst>
                <a:outerShdw blurRad="38100" dist="38100" dir="2700000" algn="tl">
                  <a:srgbClr val="000000">
                    <a:alpha val="43137"/>
                  </a:srgbClr>
                </a:outerShdw>
              </a:effectLst>
            </a:endParaRPr>
          </a:p>
          <a:p>
            <a:pPr>
              <a:buFontTx/>
              <a:buChar char="-"/>
            </a:pPr>
            <a:r>
              <a:rPr lang="en-US" dirty="0" smtClean="0">
                <a:effectLst>
                  <a:outerShdw blurRad="38100" dist="38100" dir="2700000" algn="tl">
                    <a:srgbClr val="000000">
                      <a:alpha val="43137"/>
                    </a:srgbClr>
                  </a:outerShdw>
                </a:effectLst>
              </a:rPr>
              <a:t>James </a:t>
            </a:r>
            <a:r>
              <a:rPr lang="en-US" dirty="0">
                <a:effectLst>
                  <a:outerShdw blurRad="38100" dist="38100" dir="2700000" algn="tl">
                    <a:srgbClr val="000000">
                      <a:alpha val="43137"/>
                    </a:srgbClr>
                  </a:outerShdw>
                </a:effectLst>
              </a:rPr>
              <a:t>4:6:  </a:t>
            </a:r>
            <a:r>
              <a:rPr lang="en-US" dirty="0" smtClean="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 is opposed to the proud, but gives grace to the humble</a:t>
            </a:r>
            <a:r>
              <a:rPr lang="en-US" dirty="0" smtClean="0">
                <a:effectLst>
                  <a:outerShdw blurRad="38100" dist="38100" dir="2700000" algn="tl">
                    <a:srgbClr val="000000">
                      <a:alpha val="43137"/>
                    </a:srgbClr>
                  </a:outerShdw>
                </a:effectLst>
              </a:rPr>
              <a:t>.” </a:t>
            </a:r>
          </a:p>
          <a:p>
            <a:pPr>
              <a:buFontTx/>
              <a:buChar char="-"/>
            </a:pPr>
            <a:r>
              <a:rPr lang="en-US" dirty="0">
                <a:effectLst>
                  <a:outerShdw blurRad="38100" dist="38100" dir="2700000" algn="tl">
                    <a:srgbClr val="000000">
                      <a:alpha val="43137"/>
                    </a:srgbClr>
                  </a:outerShdw>
                </a:effectLst>
              </a:rPr>
              <a:t>Proverbs 16:18 </a:t>
            </a:r>
            <a:r>
              <a:rPr lang="en-US" dirty="0" smtClean="0">
                <a:effectLst>
                  <a:outerShdw blurRad="38100" dist="38100" dir="2700000" algn="tl">
                    <a:srgbClr val="000000">
                      <a:alpha val="43137"/>
                    </a:srgbClr>
                  </a:outerShdw>
                </a:effectLst>
              </a:rPr>
              <a:t>“Pride </a:t>
            </a:r>
            <a:r>
              <a:rPr lang="en-US" dirty="0">
                <a:effectLst>
                  <a:outerShdw blurRad="38100" dist="38100" dir="2700000" algn="tl">
                    <a:srgbClr val="000000">
                      <a:alpha val="43137"/>
                    </a:srgbClr>
                  </a:outerShdw>
                </a:effectLst>
              </a:rPr>
              <a:t>goes before destruction, And a haughty spirit before a fall</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a:buFontTx/>
              <a:buChar cha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876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0325" y="0"/>
            <a:ext cx="9151350" cy="6858000"/>
          </a:xfrm>
        </p:spPr>
      </p:pic>
      <p:sp>
        <p:nvSpPr>
          <p:cNvPr id="5" name="TextBox 4"/>
          <p:cNvSpPr txBox="1"/>
          <p:nvPr/>
        </p:nvSpPr>
        <p:spPr>
          <a:xfrm>
            <a:off x="8513806" y="6314303"/>
            <a:ext cx="1828800" cy="276999"/>
          </a:xfrm>
          <a:prstGeom prst="rect">
            <a:avLst/>
          </a:prstGeom>
          <a:noFill/>
        </p:spPr>
        <p:txBody>
          <a:bodyPr wrap="square" rtlCol="0">
            <a:spAutoFit/>
          </a:bodyPr>
          <a:lstStyle/>
          <a:p>
            <a:r>
              <a:rPr lang="en-US" sz="1200" dirty="0" smtClean="0"/>
              <a:t>21</a:t>
            </a:r>
            <a:r>
              <a:rPr lang="en-US" sz="1200" baseline="30000" dirty="0" smtClean="0"/>
              <a:t>st</a:t>
            </a:r>
            <a:r>
              <a:rPr lang="en-US" sz="1200" dirty="0" smtClean="0"/>
              <a:t>centurychristianity.com</a:t>
            </a:r>
            <a:endParaRPr lang="en-US" sz="1200" dirty="0"/>
          </a:p>
        </p:txBody>
      </p:sp>
    </p:spTree>
    <p:extLst>
      <p:ext uri="{BB962C8B-B14F-4D97-AF65-F5344CB8AC3E}">
        <p14:creationId xmlns:p14="http://schemas.microsoft.com/office/powerpoint/2010/main" val="2994252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2304" y="42456"/>
            <a:ext cx="9087392" cy="6815544"/>
          </a:xfrm>
        </p:spPr>
      </p:pic>
      <p:sp>
        <p:nvSpPr>
          <p:cNvPr id="5" name="TextBox 4"/>
          <p:cNvSpPr txBox="1"/>
          <p:nvPr/>
        </p:nvSpPr>
        <p:spPr>
          <a:xfrm>
            <a:off x="8192529" y="6376087"/>
            <a:ext cx="2183439" cy="307777"/>
          </a:xfrm>
          <a:prstGeom prst="rect">
            <a:avLst/>
          </a:prstGeom>
          <a:noFill/>
        </p:spPr>
        <p:txBody>
          <a:bodyPr wrap="square" rtlCol="0">
            <a:spAutoFit/>
          </a:bodyPr>
          <a:lstStyle/>
          <a:p>
            <a:r>
              <a:rPr lang="en-US" sz="1400" dirty="0"/>
              <a:t>21</a:t>
            </a:r>
            <a:r>
              <a:rPr lang="en-US" sz="1400" baseline="30000" dirty="0"/>
              <a:t>st</a:t>
            </a:r>
            <a:r>
              <a:rPr lang="en-US" sz="1400" dirty="0"/>
              <a:t>centurychristianity.com</a:t>
            </a:r>
            <a:endParaRPr lang="en-US" sz="1400" dirty="0"/>
          </a:p>
        </p:txBody>
      </p:sp>
    </p:spTree>
    <p:extLst>
      <p:ext uri="{BB962C8B-B14F-4D97-AF65-F5344CB8AC3E}">
        <p14:creationId xmlns:p14="http://schemas.microsoft.com/office/powerpoint/2010/main" val="3814558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3882" y="0"/>
            <a:ext cx="5338118" cy="6913772"/>
          </a:xfrm>
        </p:spPr>
      </p:pic>
      <p:sp>
        <p:nvSpPr>
          <p:cNvPr id="6" name="TextBox 5"/>
          <p:cNvSpPr txBox="1"/>
          <p:nvPr/>
        </p:nvSpPr>
        <p:spPr>
          <a:xfrm>
            <a:off x="852616" y="596297"/>
            <a:ext cx="4238367" cy="5632311"/>
          </a:xfrm>
          <a:prstGeom prst="rect">
            <a:avLst/>
          </a:prstGeom>
          <a:noFill/>
        </p:spPr>
        <p:txBody>
          <a:bodyPr wrap="square" rtlCol="0">
            <a:spAutoFit/>
          </a:bodyPr>
          <a:lstStyle/>
          <a:p>
            <a:r>
              <a:rPr lang="en-US" sz="3000" dirty="0" smtClean="0">
                <a:solidFill>
                  <a:schemeClr val="bg1"/>
                </a:solidFill>
                <a:effectLst>
                  <a:outerShdw blurRad="38100" dist="38100" dir="2700000" algn="tl">
                    <a:srgbClr val="000000">
                      <a:alpha val="43137"/>
                    </a:srgbClr>
                  </a:outerShdw>
                </a:effectLst>
              </a:rPr>
              <a:t>Dan. 4:33 “Immediately </a:t>
            </a:r>
            <a:r>
              <a:rPr lang="en-US" sz="3000" dirty="0">
                <a:solidFill>
                  <a:schemeClr val="bg1"/>
                </a:solidFill>
                <a:effectLst>
                  <a:outerShdw blurRad="38100" dist="38100" dir="2700000" algn="tl">
                    <a:srgbClr val="000000">
                      <a:alpha val="43137"/>
                    </a:srgbClr>
                  </a:outerShdw>
                </a:effectLst>
              </a:rPr>
              <a:t>the word concerning Nebuchadnezzar was fulfilled; and he was driven away from mankind and began eating grass like cattle, and his body was drenched with the dew of heaven until his hair had grown like eagles' feathers and his nails like birds' claws</a:t>
            </a:r>
            <a:r>
              <a:rPr lang="en-US" sz="3000" dirty="0" smtClean="0">
                <a:solidFill>
                  <a:schemeClr val="bg1"/>
                </a:solidFill>
                <a:effectLst>
                  <a:outerShdw blurRad="38100" dist="38100" dir="2700000" algn="tl">
                    <a:srgbClr val="000000">
                      <a:alpha val="43137"/>
                    </a:srgbClr>
                  </a:outerShdw>
                </a:effectLst>
              </a:rPr>
              <a:t>.”</a:t>
            </a:r>
            <a:endParaRPr lang="en-US" sz="30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9910120" y="6228608"/>
            <a:ext cx="2051221" cy="307777"/>
          </a:xfrm>
          <a:prstGeom prst="rect">
            <a:avLst/>
          </a:prstGeom>
          <a:noFill/>
        </p:spPr>
        <p:txBody>
          <a:bodyPr wrap="square" rtlCol="0">
            <a:spAutoFit/>
          </a:bodyPr>
          <a:lstStyle/>
          <a:p>
            <a:r>
              <a:rPr lang="en-US" sz="1400" dirty="0">
                <a:solidFill>
                  <a:schemeClr val="bg1"/>
                </a:solidFill>
              </a:rPr>
              <a:t>u</a:t>
            </a:r>
            <a:r>
              <a:rPr lang="en-US" sz="1400" dirty="0" smtClean="0">
                <a:solidFill>
                  <a:schemeClr val="bg1"/>
                </a:solidFill>
              </a:rPr>
              <a:t>nderstandingdaniel.com</a:t>
            </a:r>
            <a:endParaRPr lang="en-US" sz="1400" dirty="0">
              <a:solidFill>
                <a:schemeClr val="bg1"/>
              </a:solidFill>
            </a:endParaRPr>
          </a:p>
        </p:txBody>
      </p:sp>
    </p:spTree>
    <p:extLst>
      <p:ext uri="{BB962C8B-B14F-4D97-AF65-F5344CB8AC3E}">
        <p14:creationId xmlns:p14="http://schemas.microsoft.com/office/powerpoint/2010/main" val="214716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270" y="1195430"/>
            <a:ext cx="10515600" cy="4351338"/>
          </a:xfrm>
        </p:spPr>
        <p:txBody>
          <a:bodyPr>
            <a:normAutofit/>
          </a:bodyPr>
          <a:lstStyle/>
          <a:p>
            <a:pPr marL="0" indent="0">
              <a:buNone/>
            </a:pPr>
            <a:r>
              <a:rPr lang="en-US" sz="3000" dirty="0" smtClean="0">
                <a:effectLst>
                  <a:outerShdw blurRad="38100" dist="38100" dir="2700000" algn="tl">
                    <a:srgbClr val="000000">
                      <a:alpha val="43137"/>
                    </a:srgbClr>
                  </a:outerShdw>
                </a:effectLst>
              </a:rPr>
              <a:t>4:34 “But </a:t>
            </a:r>
            <a:r>
              <a:rPr lang="en-US" sz="3000" dirty="0">
                <a:effectLst>
                  <a:outerShdw blurRad="38100" dist="38100" dir="2700000" algn="tl">
                    <a:srgbClr val="000000">
                      <a:alpha val="43137"/>
                    </a:srgbClr>
                  </a:outerShdw>
                </a:effectLst>
              </a:rPr>
              <a:t>at the end of that period, I, Nebuchadnezzar, raised my eyes toward heaven and my reason returned to me, and I blessed the Most High and praised and honored Him who lives forever; For His dominion is an everlasting dominion, And His kingdom endures from generation to generation. </a:t>
            </a:r>
          </a:p>
          <a:p>
            <a:pPr marL="0" indent="0">
              <a:buNone/>
            </a:pPr>
            <a:r>
              <a:rPr lang="en-US" sz="3000" dirty="0" smtClean="0">
                <a:effectLst>
                  <a:outerShdw blurRad="38100" dist="38100" dir="2700000" algn="tl">
                    <a:srgbClr val="000000">
                      <a:alpha val="43137"/>
                    </a:srgbClr>
                  </a:outerShdw>
                </a:effectLst>
              </a:rPr>
              <a:t>4:35 All </a:t>
            </a:r>
            <a:r>
              <a:rPr lang="en-US" sz="3000" dirty="0">
                <a:effectLst>
                  <a:outerShdw blurRad="38100" dist="38100" dir="2700000" algn="tl">
                    <a:srgbClr val="000000">
                      <a:alpha val="43137"/>
                    </a:srgbClr>
                  </a:outerShdw>
                </a:effectLst>
              </a:rPr>
              <a:t>the inhabitants of the earth are accounted as nothing, But He does according to His will in the host of heaven </a:t>
            </a:r>
            <a:r>
              <a:rPr lang="en-US" sz="3000" dirty="0" smtClean="0">
                <a:effectLst>
                  <a:outerShdw blurRad="38100" dist="38100" dir="2700000" algn="tl">
                    <a:srgbClr val="000000">
                      <a:alpha val="43137"/>
                    </a:srgbClr>
                  </a:outerShdw>
                </a:effectLst>
              </a:rPr>
              <a:t>and </a:t>
            </a:r>
            <a:r>
              <a:rPr lang="en-US" sz="3000" dirty="0">
                <a:effectLst>
                  <a:outerShdw blurRad="38100" dist="38100" dir="2700000" algn="tl">
                    <a:srgbClr val="000000">
                      <a:alpha val="43137"/>
                    </a:srgbClr>
                  </a:outerShdw>
                </a:effectLst>
              </a:rPr>
              <a:t>among the inhabitants of earth; And no one can ward off His hand Or say to Him, </a:t>
            </a:r>
            <a:r>
              <a:rPr lang="en-US" sz="3000" dirty="0" smtClean="0">
                <a:effectLst>
                  <a:outerShdw blurRad="38100" dist="38100" dir="2700000" algn="tl">
                    <a:srgbClr val="000000">
                      <a:alpha val="43137"/>
                    </a:srgbClr>
                  </a:outerShdw>
                </a:effectLst>
              </a:rPr>
              <a:t>‘What </a:t>
            </a:r>
            <a:r>
              <a:rPr lang="en-US" sz="3000" dirty="0">
                <a:effectLst>
                  <a:outerShdw blurRad="38100" dist="38100" dir="2700000" algn="tl">
                    <a:srgbClr val="000000">
                      <a:alpha val="43137"/>
                    </a:srgbClr>
                  </a:outerShdw>
                </a:effectLst>
              </a:rPr>
              <a:t>have You done</a:t>
            </a:r>
            <a:r>
              <a:rPr lang="en-US" sz="3000" dirty="0" smtClean="0">
                <a:effectLst>
                  <a:outerShdw blurRad="38100" dist="38100" dir="2700000" algn="tl">
                    <a:srgbClr val="000000">
                      <a:alpha val="43137"/>
                    </a:srgbClr>
                  </a:outerShdw>
                </a:effectLst>
              </a:rPr>
              <a:t>?’”</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4079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4973"/>
            <a:ext cx="10515600" cy="5311990"/>
          </a:xfrm>
        </p:spPr>
        <p:txBody>
          <a:bodyPr>
            <a:normAutofit/>
          </a:bodyPr>
          <a:lstStyle/>
          <a:p>
            <a:pPr marL="0" indent="0">
              <a:buNone/>
            </a:pPr>
            <a:r>
              <a:rPr lang="en-US" sz="3000" dirty="0">
                <a:effectLst>
                  <a:outerShdw blurRad="38100" dist="38100" dir="2700000" algn="tl">
                    <a:srgbClr val="000000">
                      <a:alpha val="43137"/>
                    </a:srgbClr>
                  </a:outerShdw>
                </a:effectLst>
              </a:rPr>
              <a:t>36 </a:t>
            </a:r>
            <a:r>
              <a:rPr lang="en-US" sz="3000" dirty="0" smtClean="0">
                <a:effectLst>
                  <a:outerShdw blurRad="38100" dist="38100" dir="2700000" algn="tl">
                    <a:srgbClr val="000000">
                      <a:alpha val="43137"/>
                    </a:srgbClr>
                  </a:outerShdw>
                </a:effectLst>
              </a:rPr>
              <a:t>“At </a:t>
            </a:r>
            <a:r>
              <a:rPr lang="en-US" sz="3000" dirty="0">
                <a:effectLst>
                  <a:outerShdw blurRad="38100" dist="38100" dir="2700000" algn="tl">
                    <a:srgbClr val="000000">
                      <a:alpha val="43137"/>
                    </a:srgbClr>
                  </a:outerShdw>
                </a:effectLst>
              </a:rPr>
              <a:t>that time my reason returned to me. And my majesty and splendor were restored to me for the glory of my kingdom, and my counselors and my nobles began seeking me out; so I was reestablished in my sovereignty, and surpassing greatness was added to me</a:t>
            </a:r>
            <a:r>
              <a:rPr lang="en-US" sz="3000" dirty="0" smtClean="0">
                <a:effectLst>
                  <a:outerShdw blurRad="38100" dist="38100" dir="2700000" algn="tl">
                    <a:srgbClr val="000000">
                      <a:alpha val="43137"/>
                    </a:srgbClr>
                  </a:outerShdw>
                </a:effectLst>
              </a:rPr>
              <a:t>.”</a:t>
            </a:r>
            <a:endParaRPr lang="en-US" sz="3000" dirty="0">
              <a:effectLst>
                <a:outerShdw blurRad="38100" dist="38100" dir="2700000" algn="tl">
                  <a:srgbClr val="000000">
                    <a:alpha val="43137"/>
                  </a:srgbClr>
                </a:outerShdw>
              </a:effectLst>
            </a:endParaRPr>
          </a:p>
          <a:p>
            <a:pPr marL="0" indent="0">
              <a:buNone/>
            </a:pPr>
            <a:r>
              <a:rPr lang="en-US" sz="3000" dirty="0">
                <a:effectLst>
                  <a:outerShdw blurRad="38100" dist="38100" dir="2700000" algn="tl">
                    <a:srgbClr val="000000">
                      <a:alpha val="43137"/>
                    </a:srgbClr>
                  </a:outerShdw>
                </a:effectLst>
              </a:rPr>
              <a:t> </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845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64973"/>
            <a:ext cx="10515600" cy="5311990"/>
          </a:xfrm>
        </p:spPr>
        <p:txBody>
          <a:bodyPr>
            <a:normAutofit/>
          </a:bodyPr>
          <a:lstStyle/>
          <a:p>
            <a:pPr marL="0" indent="0">
              <a:buNone/>
            </a:pPr>
            <a:r>
              <a:rPr lang="en-US" dirty="0"/>
              <a:t>36 </a:t>
            </a:r>
            <a:r>
              <a:rPr lang="en-US" dirty="0" smtClean="0"/>
              <a:t>“At </a:t>
            </a:r>
            <a:r>
              <a:rPr lang="en-US" dirty="0"/>
              <a:t>that time my reason returned to me. And my majesty and splendor were restored to me for the glory of my kingdom, and my counselors and my nobles began seeking me out; so I was reestablished in my sovereignty, and surpassing greatness was added to me. </a:t>
            </a:r>
            <a:endParaRPr lang="en-US" dirty="0"/>
          </a:p>
          <a:p>
            <a:pPr marL="0" indent="0">
              <a:buNone/>
            </a:pPr>
            <a:r>
              <a:rPr lang="en-US" dirty="0"/>
              <a:t> </a:t>
            </a:r>
            <a:endParaRPr lang="en-US" dirty="0"/>
          </a:p>
          <a:p>
            <a:pPr marL="0" indent="0">
              <a:buNone/>
            </a:pPr>
            <a:r>
              <a:rPr lang="en-US" dirty="0"/>
              <a:t>37 </a:t>
            </a:r>
            <a:r>
              <a:rPr lang="en-US" dirty="0" smtClean="0"/>
              <a:t>Now </a:t>
            </a:r>
            <a:r>
              <a:rPr lang="en-US" dirty="0"/>
              <a:t>I, Nebuchadnezzar, praise, exalt and honor the King of heaven, for all His works are true and His ways just, and He is able to humble those who walk in pride</a:t>
            </a:r>
            <a:r>
              <a:rPr lang="en-US" dirty="0" smtClean="0"/>
              <a:t>.”</a:t>
            </a:r>
            <a:endParaRPr lang="en-US" dirty="0">
              <a:effectLst/>
            </a:endParaRPr>
          </a:p>
        </p:txBody>
      </p:sp>
    </p:spTree>
    <p:extLst>
      <p:ext uri="{BB962C8B-B14F-4D97-AF65-F5344CB8AC3E}">
        <p14:creationId xmlns:p14="http://schemas.microsoft.com/office/powerpoint/2010/main" val="3940682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10361"/>
            <a:ext cx="12505038" cy="9378779"/>
          </a:xfrm>
        </p:spPr>
      </p:pic>
      <p:sp>
        <p:nvSpPr>
          <p:cNvPr id="5" name="TextBox 4"/>
          <p:cNvSpPr txBox="1"/>
          <p:nvPr/>
        </p:nvSpPr>
        <p:spPr>
          <a:xfrm>
            <a:off x="10993394" y="6474941"/>
            <a:ext cx="976184" cy="276999"/>
          </a:xfrm>
          <a:prstGeom prst="rect">
            <a:avLst/>
          </a:prstGeom>
          <a:noFill/>
        </p:spPr>
        <p:txBody>
          <a:bodyPr wrap="square" rtlCol="0">
            <a:spAutoFit/>
          </a:bodyPr>
          <a:lstStyle/>
          <a:p>
            <a:r>
              <a:rPr lang="en-US" sz="1200" dirty="0" smtClean="0">
                <a:solidFill>
                  <a:schemeClr val="bg1"/>
                </a:solidFill>
              </a:rPr>
              <a:t>Faithlife.com</a:t>
            </a:r>
            <a:endParaRPr lang="en-US" sz="1200" dirty="0">
              <a:solidFill>
                <a:schemeClr val="bg1"/>
              </a:solidFill>
            </a:endParaRPr>
          </a:p>
        </p:txBody>
      </p:sp>
    </p:spTree>
    <p:extLst>
      <p:ext uri="{BB962C8B-B14F-4D97-AF65-F5344CB8AC3E}">
        <p14:creationId xmlns:p14="http://schemas.microsoft.com/office/powerpoint/2010/main" val="3471536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Jeremiah </a:t>
            </a:r>
            <a:r>
              <a:rPr lang="en-US" dirty="0"/>
              <a:t>9:23, 24 “Thus says the </a:t>
            </a:r>
            <a:r>
              <a:rPr lang="en-US" dirty="0" smtClean="0"/>
              <a:t>Lord, </a:t>
            </a:r>
            <a:r>
              <a:rPr lang="en-US" dirty="0"/>
              <a:t>"Let not a wise man boast of his wisdom, and let not the mighty man boast of his might, let not a rich man boast of his riches; but let him who boasts boast of this, that he understands and knows Me, that I am the </a:t>
            </a:r>
            <a:r>
              <a:rPr lang="en-US" dirty="0" smtClean="0"/>
              <a:t>Lord </a:t>
            </a:r>
            <a:r>
              <a:rPr lang="en-US" dirty="0"/>
              <a:t>who exercises lovingkindness, justice, and righteousness on earth; for I delight in these things," declares the </a:t>
            </a:r>
            <a:r>
              <a:rPr lang="en-US" dirty="0" smtClean="0"/>
              <a:t>Lord.”</a:t>
            </a:r>
            <a:endParaRPr lang="en-US" dirty="0"/>
          </a:p>
        </p:txBody>
      </p:sp>
    </p:spTree>
    <p:extLst>
      <p:ext uri="{BB962C8B-B14F-4D97-AF65-F5344CB8AC3E}">
        <p14:creationId xmlns:p14="http://schemas.microsoft.com/office/powerpoint/2010/main" val="3363085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1 Peter 5:5b-6 “… all of you, clothe yourselves with humility toward one another, for God is opposed to the proud, but gives grace to the humble.  Humble yourselves, therefore, under the mighty hand of God, that He may exalt you at the proper time”</a:t>
            </a:r>
            <a:endParaRPr lang="en-US" dirty="0">
              <a:effectLst/>
            </a:endParaRPr>
          </a:p>
        </p:txBody>
      </p:sp>
    </p:spTree>
    <p:extLst>
      <p:ext uri="{BB962C8B-B14F-4D97-AF65-F5344CB8AC3E}">
        <p14:creationId xmlns:p14="http://schemas.microsoft.com/office/powerpoint/2010/main" val="2870930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7621"/>
          </a:xfrm>
        </p:spPr>
        <p:txBody>
          <a:bodyPr/>
          <a:lstStyle/>
          <a:p>
            <a:pPr algn="ctr"/>
            <a:r>
              <a:rPr lang="en-US" dirty="0" smtClean="0"/>
              <a:t>Philippians 2: 3-11</a:t>
            </a:r>
            <a:endParaRPr lang="en-US" dirty="0"/>
          </a:p>
        </p:txBody>
      </p:sp>
      <p:sp>
        <p:nvSpPr>
          <p:cNvPr id="3" name="Content Placeholder 2"/>
          <p:cNvSpPr>
            <a:spLocks noGrp="1"/>
          </p:cNvSpPr>
          <p:nvPr>
            <p:ph idx="1"/>
          </p:nvPr>
        </p:nvSpPr>
        <p:spPr>
          <a:xfrm>
            <a:off x="838200" y="1359243"/>
            <a:ext cx="10515600" cy="4817720"/>
          </a:xfrm>
        </p:spPr>
        <p:txBody>
          <a:bodyPr>
            <a:normAutofit lnSpcReduction="10000"/>
          </a:bodyPr>
          <a:lstStyle/>
          <a:p>
            <a:pPr marL="0" indent="0">
              <a:buNone/>
            </a:pPr>
            <a:r>
              <a:rPr lang="en-US" dirty="0" smtClean="0"/>
              <a:t>“</a:t>
            </a:r>
            <a:r>
              <a:rPr lang="en-US" dirty="0"/>
              <a:t>Do nothing from selfishness or empty conceit, but with humility of mind let each of you regard one another as more important than himself; do not merely look out for your own personal interests, but also for the interests of others. Have this attitude in yourselves which was also in Christ Jesus, who, although He existed in the form of God, did not regard equality with God a thing to be grasped, but emptied Himself, taking the form of a bond-servant, and being made in the likeness of men. And being found in appearance as a man, He humbled Himself by becoming obedient to the point of death, even death on a cross. Therefore also God highly exalted Him, and bestowed on Him the name which is above every name, that at the name of Jesus every knee should bow, of those who are in heaven, and on earth, and under the earth,  and that every tongue should confess that Jesus Christ is Lord, to the glory of God the Father</a:t>
            </a:r>
            <a:r>
              <a:rPr lang="en-US" dirty="0" smtClean="0"/>
              <a:t>.”  </a:t>
            </a:r>
            <a:endParaRPr lang="en-US" dirty="0">
              <a:effectLst/>
            </a:endParaRPr>
          </a:p>
        </p:txBody>
      </p:sp>
    </p:spTree>
    <p:extLst>
      <p:ext uri="{BB962C8B-B14F-4D97-AF65-F5344CB8AC3E}">
        <p14:creationId xmlns:p14="http://schemas.microsoft.com/office/powerpoint/2010/main" val="1070021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4908"/>
            <a:ext cx="10515600" cy="5522055"/>
          </a:xfrm>
        </p:spPr>
        <p:txBody>
          <a:bodyPr>
            <a:normAutofit/>
          </a:bodyPr>
          <a:lstStyle/>
          <a:p>
            <a:endParaRPr lang="en-US" dirty="0"/>
          </a:p>
          <a:p>
            <a:r>
              <a:rPr lang="en-US" dirty="0"/>
              <a:t>Psalm 34:18 “The </a:t>
            </a:r>
            <a:r>
              <a:rPr lang="en-US" dirty="0" smtClean="0"/>
              <a:t>Lord </a:t>
            </a:r>
            <a:r>
              <a:rPr lang="en-US" dirty="0"/>
              <a:t>is near to the brokenhearted, And saves those who are crushed in spirit.”</a:t>
            </a:r>
          </a:p>
          <a:p>
            <a:pPr marL="0" indent="0">
              <a:buNone/>
            </a:pPr>
            <a:endParaRPr lang="en-US" dirty="0"/>
          </a:p>
        </p:txBody>
      </p:sp>
    </p:spTree>
    <p:extLst>
      <p:ext uri="{BB962C8B-B14F-4D97-AF65-F5344CB8AC3E}">
        <p14:creationId xmlns:p14="http://schemas.microsoft.com/office/powerpoint/2010/main" val="940406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4908"/>
            <a:ext cx="10515600" cy="5522055"/>
          </a:xfrm>
        </p:spPr>
        <p:txBody>
          <a:bodyPr>
            <a:normAutofit/>
          </a:bodyPr>
          <a:lstStyle/>
          <a:p>
            <a:endParaRPr lang="en-US" dirty="0"/>
          </a:p>
          <a:p>
            <a:r>
              <a:rPr lang="en-US" dirty="0"/>
              <a:t>Psalm 34:18 “The </a:t>
            </a:r>
            <a:r>
              <a:rPr lang="en-US" dirty="0" smtClean="0"/>
              <a:t>Lord </a:t>
            </a:r>
            <a:r>
              <a:rPr lang="en-US" dirty="0"/>
              <a:t>is near to the brokenhearted, And saves those who are crushed in spirit.”</a:t>
            </a:r>
          </a:p>
          <a:p>
            <a:endParaRPr lang="en-US" dirty="0"/>
          </a:p>
          <a:p>
            <a:r>
              <a:rPr lang="en-US" dirty="0"/>
              <a:t>Isaiah 57:15 “For thus says the high and exalted One Who lives forever, whose name is Holy, "I dwell on a high and holy place, And also with the contrite and lowly of spirit In order to revive the spirit of the lowly And to revive the heart of the contrite.”</a:t>
            </a:r>
          </a:p>
          <a:p>
            <a:pPr marL="0" indent="0">
              <a:buNone/>
            </a:pPr>
            <a:endParaRPr lang="en-US" dirty="0"/>
          </a:p>
        </p:txBody>
      </p:sp>
    </p:spTree>
    <p:extLst>
      <p:ext uri="{BB962C8B-B14F-4D97-AF65-F5344CB8AC3E}">
        <p14:creationId xmlns:p14="http://schemas.microsoft.com/office/powerpoint/2010/main" val="1761256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4908"/>
            <a:ext cx="10515600" cy="5522055"/>
          </a:xfrm>
        </p:spPr>
        <p:txBody>
          <a:bodyPr>
            <a:normAutofit/>
          </a:bodyPr>
          <a:lstStyle/>
          <a:p>
            <a:endParaRPr lang="en-US" dirty="0"/>
          </a:p>
          <a:p>
            <a:r>
              <a:rPr lang="en-US" dirty="0"/>
              <a:t>Psalm 34:18 “The </a:t>
            </a:r>
            <a:r>
              <a:rPr lang="en-US" dirty="0" smtClean="0"/>
              <a:t>Lord </a:t>
            </a:r>
            <a:r>
              <a:rPr lang="en-US" dirty="0"/>
              <a:t>is near to the brokenhearted, And saves those who are crushed in spirit.”</a:t>
            </a:r>
          </a:p>
          <a:p>
            <a:endParaRPr lang="en-US" dirty="0"/>
          </a:p>
          <a:p>
            <a:r>
              <a:rPr lang="en-US" dirty="0"/>
              <a:t>Isaiah 57:15 “For thus says the high and exalted One Who lives forever, whose name is Holy, "I dwell on a high and holy place, And also with the contrite and lowly of spirit In order to revive the spirit of the lowly And to revive the heart of the contrite.”</a:t>
            </a:r>
          </a:p>
          <a:p>
            <a:endParaRPr lang="en-US" dirty="0"/>
          </a:p>
          <a:p>
            <a:r>
              <a:rPr lang="en-US" dirty="0"/>
              <a:t>Isaiah 66:2b "But to this one I will look, To him who is humble and contrite of spirit, and who trembles at My word.”</a:t>
            </a:r>
          </a:p>
          <a:p>
            <a:endParaRPr lang="en-US" dirty="0"/>
          </a:p>
        </p:txBody>
      </p:sp>
    </p:spTree>
    <p:extLst>
      <p:ext uri="{BB962C8B-B14F-4D97-AF65-F5344CB8AC3E}">
        <p14:creationId xmlns:p14="http://schemas.microsoft.com/office/powerpoint/2010/main" val="3137206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54908"/>
            <a:ext cx="10515600" cy="5522055"/>
          </a:xfrm>
        </p:spPr>
        <p:txBody>
          <a:bodyPr>
            <a:normAutofit fontScale="92500" lnSpcReduction="20000"/>
          </a:bodyPr>
          <a:lstStyle/>
          <a:p>
            <a:endParaRPr lang="en-US" dirty="0"/>
          </a:p>
          <a:p>
            <a:r>
              <a:rPr lang="en-US" dirty="0"/>
              <a:t>Psalm 34:18 “The </a:t>
            </a:r>
            <a:r>
              <a:rPr lang="en-US" dirty="0" smtClean="0"/>
              <a:t>Lord </a:t>
            </a:r>
            <a:r>
              <a:rPr lang="en-US" dirty="0"/>
              <a:t>is near to the brokenhearted, And saves those who are crushed in spirit.”</a:t>
            </a:r>
          </a:p>
          <a:p>
            <a:endParaRPr lang="en-US" dirty="0"/>
          </a:p>
          <a:p>
            <a:r>
              <a:rPr lang="en-US" dirty="0"/>
              <a:t>Isaiah 57:15 “For thus says the high and exalted One Who lives forever, whose name is Holy, "I dwell on a high and holy place, And also with the contrite and lowly of spirit In order to revive the spirit of the lowly And to revive the heart of the contrite.”</a:t>
            </a:r>
          </a:p>
          <a:p>
            <a:endParaRPr lang="en-US" dirty="0"/>
          </a:p>
          <a:p>
            <a:r>
              <a:rPr lang="en-US" dirty="0"/>
              <a:t>Isaiah 66:2b "But to this one I will look, To him who is humble and contrite of spirit, and who trembles at My word.”</a:t>
            </a:r>
          </a:p>
          <a:p>
            <a:endParaRPr lang="en-US" dirty="0"/>
          </a:p>
          <a:p>
            <a:r>
              <a:rPr lang="en-US" dirty="0"/>
              <a:t>Micah 6:8 He has told you, O man, what is good; And what does </a:t>
            </a:r>
            <a:r>
              <a:rPr lang="en-US"/>
              <a:t>the </a:t>
            </a:r>
            <a:r>
              <a:rPr lang="en-US" smtClean="0"/>
              <a:t>Lord </a:t>
            </a:r>
            <a:r>
              <a:rPr lang="en-US" dirty="0"/>
              <a:t>require of you But to do justice, to love kindness, And to walk humbly with your God?</a:t>
            </a:r>
          </a:p>
        </p:txBody>
      </p:sp>
    </p:spTree>
    <p:extLst>
      <p:ext uri="{BB962C8B-B14F-4D97-AF65-F5344CB8AC3E}">
        <p14:creationId xmlns:p14="http://schemas.microsoft.com/office/powerpoint/2010/main" val="1670698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590" y="0"/>
            <a:ext cx="9136820" cy="6852616"/>
          </a:xfrm>
        </p:spPr>
      </p:pic>
      <p:sp>
        <p:nvSpPr>
          <p:cNvPr id="5" name="TextBox 4"/>
          <p:cNvSpPr txBox="1"/>
          <p:nvPr/>
        </p:nvSpPr>
        <p:spPr>
          <a:xfrm>
            <a:off x="8427308" y="6363730"/>
            <a:ext cx="1915297" cy="276999"/>
          </a:xfrm>
          <a:prstGeom prst="rect">
            <a:avLst/>
          </a:prstGeom>
          <a:noFill/>
        </p:spPr>
        <p:txBody>
          <a:bodyPr wrap="square" rtlCol="0">
            <a:spAutoFit/>
          </a:bodyPr>
          <a:lstStyle/>
          <a:p>
            <a:r>
              <a:rPr lang="en-US" sz="1200" dirty="0" smtClean="0">
                <a:solidFill>
                  <a:srgbClr val="00B0F0"/>
                </a:solidFill>
              </a:rPr>
              <a:t>loudcryofthethirdangel.com</a:t>
            </a:r>
            <a:endParaRPr lang="en-US" sz="1200" dirty="0">
              <a:solidFill>
                <a:srgbClr val="00B0F0"/>
              </a:solidFill>
            </a:endParaRPr>
          </a:p>
        </p:txBody>
      </p:sp>
    </p:spTree>
    <p:extLst>
      <p:ext uri="{BB962C8B-B14F-4D97-AF65-F5344CB8AC3E}">
        <p14:creationId xmlns:p14="http://schemas.microsoft.com/office/powerpoint/2010/main" val="2022311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200" dirty="0">
                <a:effectLst>
                  <a:outerShdw blurRad="38100" dist="38100" dir="2700000" algn="tl">
                    <a:srgbClr val="000000">
                      <a:alpha val="43137"/>
                    </a:srgbClr>
                  </a:outerShdw>
                </a:effectLst>
              </a:rPr>
              <a:t>“Therefore O king, may my advice be pleasing to you: break away now from your sins by doing righteousness and from your iniquities by showing mercy to the poor, in case there may be a prolonging of your prosperity</a:t>
            </a:r>
            <a:r>
              <a:rPr lang="en-US" sz="3200" dirty="0" smtClean="0">
                <a:effectLst>
                  <a:outerShdw blurRad="38100" dist="38100" dir="2700000" algn="tl">
                    <a:srgbClr val="000000">
                      <a:alpha val="43137"/>
                    </a:srgbClr>
                  </a:outerShdw>
                </a:effectLst>
              </a:rPr>
              <a:t>.” Dan. 4:27</a:t>
            </a:r>
            <a:endParaRPr lang="en-US" sz="3200" dirty="0">
              <a:effectLst>
                <a:outerShdw blurRad="38100" dist="38100" dir="2700000" algn="tl">
                  <a:srgbClr val="000000">
                    <a:alpha val="43137"/>
                  </a:srgbClr>
                </a:outerShdw>
              </a:effectLst>
            </a:endParaRPr>
          </a:p>
          <a:p>
            <a:pPr marL="0" indent="0">
              <a:buNone/>
            </a:pP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4101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11114"/>
            <a:ext cx="10515600" cy="1325563"/>
          </a:xfrm>
        </p:spPr>
        <p:txBody>
          <a:bodyPr>
            <a:noAutofit/>
          </a:bodyPr>
          <a:lstStyle/>
          <a:p>
            <a:r>
              <a:rPr lang="en-US" sz="3200" dirty="0" smtClean="0">
                <a:effectLst>
                  <a:outerShdw blurRad="38100" dist="38100" dir="2700000" algn="tl">
                    <a:srgbClr val="000000">
                      <a:alpha val="43137"/>
                    </a:srgbClr>
                  </a:outerShdw>
                </a:effectLst>
              </a:rPr>
              <a:t>4:30 “The </a:t>
            </a:r>
            <a:r>
              <a:rPr lang="en-US" sz="3200" dirty="0">
                <a:effectLst>
                  <a:outerShdw blurRad="38100" dist="38100" dir="2700000" algn="tl">
                    <a:srgbClr val="000000">
                      <a:alpha val="43137"/>
                    </a:srgbClr>
                  </a:outerShdw>
                </a:effectLst>
              </a:rPr>
              <a:t>king reflected and said, </a:t>
            </a:r>
            <a:r>
              <a:rPr lang="en-US" sz="3200" dirty="0" smtClean="0">
                <a:effectLst>
                  <a:outerShdw blurRad="38100" dist="38100" dir="2700000" algn="tl">
                    <a:srgbClr val="000000">
                      <a:alpha val="43137"/>
                    </a:srgbClr>
                  </a:outerShdw>
                </a:effectLst>
              </a:rPr>
              <a:t>‘Is </a:t>
            </a:r>
            <a:r>
              <a:rPr lang="en-US" sz="3200" dirty="0">
                <a:effectLst>
                  <a:outerShdw blurRad="38100" dist="38100" dir="2700000" algn="tl">
                    <a:srgbClr val="000000">
                      <a:alpha val="43137"/>
                    </a:srgbClr>
                  </a:outerShdw>
                </a:effectLst>
              </a:rPr>
              <a:t>this not Babylon the great, which I myself have built as a royal residence by the might of my power and for the glory of my majesty</a:t>
            </a:r>
            <a:r>
              <a:rPr lang="en-US" sz="3200" dirty="0" smtClean="0">
                <a:effectLst>
                  <a:outerShdw blurRad="38100" dist="38100" dir="2700000" algn="tl">
                    <a:srgbClr val="000000">
                      <a:alpha val="43137"/>
                    </a:srgbClr>
                  </a:outerShdw>
                </a:effectLst>
              </a:rPr>
              <a:t>?’”</a:t>
            </a:r>
            <a:endParaRPr lang="en-US" sz="3200"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0946" y="2681416"/>
            <a:ext cx="6410105" cy="4176584"/>
          </a:xfrm>
        </p:spPr>
      </p:pic>
      <p:sp>
        <p:nvSpPr>
          <p:cNvPr id="5" name="TextBox 4"/>
          <p:cNvSpPr txBox="1"/>
          <p:nvPr/>
        </p:nvSpPr>
        <p:spPr>
          <a:xfrm>
            <a:off x="8007178" y="6425514"/>
            <a:ext cx="1186249" cy="307777"/>
          </a:xfrm>
          <a:prstGeom prst="rect">
            <a:avLst/>
          </a:prstGeom>
          <a:noFill/>
        </p:spPr>
        <p:txBody>
          <a:bodyPr wrap="square" rtlCol="0">
            <a:spAutoFit/>
          </a:bodyPr>
          <a:lstStyle/>
          <a:p>
            <a:r>
              <a:rPr lang="en-US" sz="1400" dirty="0">
                <a:solidFill>
                  <a:srgbClr val="00B0F0"/>
                </a:solidFill>
              </a:rPr>
              <a:t>t</a:t>
            </a:r>
            <a:r>
              <a:rPr lang="en-US" sz="1400" dirty="0" smtClean="0">
                <a:solidFill>
                  <a:srgbClr val="00B0F0"/>
                </a:solidFill>
              </a:rPr>
              <a:t>he2520.com</a:t>
            </a:r>
            <a:endParaRPr lang="en-US" sz="1400" dirty="0">
              <a:solidFill>
                <a:srgbClr val="00B0F0"/>
              </a:solidFill>
            </a:endParaRPr>
          </a:p>
        </p:txBody>
      </p:sp>
    </p:spTree>
    <p:extLst>
      <p:ext uri="{BB962C8B-B14F-4D97-AF65-F5344CB8AC3E}">
        <p14:creationId xmlns:p14="http://schemas.microsoft.com/office/powerpoint/2010/main" val="1583862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
            <a:ext cx="9143999" cy="6857999"/>
          </a:xfrm>
        </p:spPr>
      </p:pic>
      <p:sp>
        <p:nvSpPr>
          <p:cNvPr id="5" name="Oval 4"/>
          <p:cNvSpPr/>
          <p:nvPr/>
        </p:nvSpPr>
        <p:spPr>
          <a:xfrm>
            <a:off x="6969212" y="3064475"/>
            <a:ext cx="654908" cy="951471"/>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467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3189"/>
            <a:ext cx="10515600" cy="5373774"/>
          </a:xfrm>
        </p:spPr>
        <p:txBody>
          <a:bodyPr>
            <a:normAutofit/>
          </a:bodyPr>
          <a:lstStyle/>
          <a:p>
            <a:pPr marL="0" indent="0">
              <a:buNone/>
            </a:pPr>
            <a:r>
              <a:rPr lang="en-US" sz="3000" dirty="0" err="1">
                <a:effectLst>
                  <a:outerShdw blurRad="38100" dist="38100" dir="2700000" algn="tl">
                    <a:srgbClr val="000000">
                      <a:alpha val="43137"/>
                    </a:srgbClr>
                  </a:outerShdw>
                </a:effectLst>
              </a:rPr>
              <a:t>Deut</a:t>
            </a:r>
            <a:r>
              <a:rPr lang="en-US" sz="3000" dirty="0">
                <a:effectLst>
                  <a:outerShdw blurRad="38100" dist="38100" dir="2700000" algn="tl">
                    <a:srgbClr val="000000">
                      <a:alpha val="43137"/>
                    </a:srgbClr>
                  </a:outerShdw>
                </a:effectLst>
              </a:rPr>
              <a:t> 8:11-14, 17,18  "Beware lest you forget the </a:t>
            </a:r>
            <a:r>
              <a:rPr lang="en-US" sz="3000" dirty="0" smtClean="0">
                <a:effectLst>
                  <a:outerShdw blurRad="38100" dist="38100" dir="2700000" algn="tl">
                    <a:srgbClr val="000000">
                      <a:alpha val="43137"/>
                    </a:srgbClr>
                  </a:outerShdw>
                </a:effectLst>
              </a:rPr>
              <a:t>Lord </a:t>
            </a:r>
            <a:r>
              <a:rPr lang="en-US" sz="3000" dirty="0">
                <a:effectLst>
                  <a:outerShdw blurRad="38100" dist="38100" dir="2700000" algn="tl">
                    <a:srgbClr val="000000">
                      <a:alpha val="43137"/>
                    </a:srgbClr>
                  </a:outerShdw>
                </a:effectLst>
              </a:rPr>
              <a:t>your God by not keeping His commandments and His ordinances and His statutes which I am commanding you today; </a:t>
            </a:r>
            <a:r>
              <a:rPr lang="en-US" sz="3000" dirty="0" smtClean="0">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lest, when you have eaten and are satisfied, and have built good houses and lived in them</a:t>
            </a:r>
            <a:r>
              <a:rPr lang="en-US" sz="3000" dirty="0" smtClean="0">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and when your herds and your flocks multiply, and your silver and gold multiply, and all that you have multiplies</a:t>
            </a:r>
            <a:r>
              <a:rPr lang="en-US" sz="3000" dirty="0" smtClean="0">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then your heart becomes proud, and you forget the </a:t>
            </a:r>
            <a:r>
              <a:rPr lang="en-US" sz="3000" dirty="0" smtClean="0">
                <a:effectLst>
                  <a:outerShdw blurRad="38100" dist="38100" dir="2700000" algn="tl">
                    <a:srgbClr val="000000">
                      <a:alpha val="43137"/>
                    </a:srgbClr>
                  </a:outerShdw>
                </a:effectLst>
              </a:rPr>
              <a:t>Lord </a:t>
            </a:r>
            <a:r>
              <a:rPr lang="en-US" sz="3000" dirty="0">
                <a:effectLst>
                  <a:outerShdw blurRad="38100" dist="38100" dir="2700000" algn="tl">
                    <a:srgbClr val="000000">
                      <a:alpha val="43137"/>
                    </a:srgbClr>
                  </a:outerShdw>
                </a:effectLst>
              </a:rPr>
              <a:t>your God who brought you out from the land of Egypt, out of the house of </a:t>
            </a:r>
            <a:r>
              <a:rPr lang="en-US" sz="3000" dirty="0" smtClean="0">
                <a:effectLst>
                  <a:outerShdw blurRad="38100" dist="38100" dir="2700000" algn="tl">
                    <a:srgbClr val="000000">
                      <a:alpha val="43137"/>
                    </a:srgbClr>
                  </a:outerShdw>
                </a:effectLst>
              </a:rPr>
              <a:t>slavery… </a:t>
            </a:r>
            <a:r>
              <a:rPr lang="en-US" sz="3000" dirty="0">
                <a:effectLst>
                  <a:outerShdw blurRad="38100" dist="38100" dir="2700000" algn="tl">
                    <a:srgbClr val="000000">
                      <a:alpha val="43137"/>
                    </a:srgbClr>
                  </a:outerShdw>
                </a:effectLst>
              </a:rPr>
              <a:t>"Otherwise, you may say in your heart, 'My power and the strength of my hand made me this wealth.' </a:t>
            </a:r>
            <a:r>
              <a:rPr lang="en-US" sz="3000" dirty="0" smtClean="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But you shall remember the </a:t>
            </a:r>
            <a:r>
              <a:rPr lang="en-US" sz="3000" dirty="0" smtClean="0">
                <a:effectLst>
                  <a:outerShdw blurRad="38100" dist="38100" dir="2700000" algn="tl">
                    <a:srgbClr val="000000">
                      <a:alpha val="43137"/>
                    </a:srgbClr>
                  </a:outerShdw>
                </a:effectLst>
              </a:rPr>
              <a:t>Lord </a:t>
            </a:r>
            <a:r>
              <a:rPr lang="en-US" sz="3000" dirty="0">
                <a:effectLst>
                  <a:outerShdw blurRad="38100" dist="38100" dir="2700000" algn="tl">
                    <a:srgbClr val="000000">
                      <a:alpha val="43137"/>
                    </a:srgbClr>
                  </a:outerShdw>
                </a:effectLst>
              </a:rPr>
              <a:t>your God, for it is He who is giving you power to make wealth, that He may confirm His covenant which He swore to your fathers, as it is this day.”</a:t>
            </a:r>
            <a:endParaRPr lang="en-US" sz="3000" dirty="0">
              <a:effectLst>
                <a:outerShdw blurRad="38100" dist="38100" dir="2700000" algn="tl">
                  <a:srgbClr val="000000">
                    <a:alpha val="43137"/>
                  </a:srgbClr>
                </a:outerShdw>
              </a:effectLst>
            </a:endParaRPr>
          </a:p>
          <a:p>
            <a:pPr marL="0" indent="0">
              <a:buNone/>
            </a:pP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3217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3000" dirty="0" smtClean="0">
                <a:effectLst>
                  <a:outerShdw blurRad="38100" dist="38100" dir="2700000" algn="tl">
                    <a:srgbClr val="000000">
                      <a:alpha val="43137"/>
                    </a:srgbClr>
                  </a:outerShdw>
                </a:effectLst>
              </a:rPr>
              <a:t>Dan. 4:31,32 </a:t>
            </a:r>
            <a:r>
              <a:rPr lang="en-US" sz="3000" dirty="0">
                <a:effectLst>
                  <a:outerShdw blurRad="38100" dist="38100" dir="2700000" algn="tl">
                    <a:srgbClr val="000000">
                      <a:alpha val="43137"/>
                    </a:srgbClr>
                  </a:outerShdw>
                </a:effectLst>
              </a:rPr>
              <a:t>"While the word was in the king's mouth, a voice came from heaven, saying, 'King Nebuchadnezzar, to you it is declared: sovereignty has been removed from you, </a:t>
            </a:r>
            <a:r>
              <a:rPr lang="en-US" sz="3000" dirty="0" smtClean="0">
                <a:effectLst>
                  <a:outerShdw blurRad="38100" dist="38100" dir="2700000" algn="tl">
                    <a:srgbClr val="000000">
                      <a:alpha val="43137"/>
                    </a:srgbClr>
                  </a:outerShdw>
                </a:effectLst>
              </a:rPr>
              <a:t>and </a:t>
            </a:r>
            <a:r>
              <a:rPr lang="en-US" sz="3000" dirty="0">
                <a:effectLst>
                  <a:outerShdw blurRad="38100" dist="38100" dir="2700000" algn="tl">
                    <a:srgbClr val="000000">
                      <a:alpha val="43137"/>
                    </a:srgbClr>
                  </a:outerShdw>
                </a:effectLst>
              </a:rPr>
              <a:t>you will be driven away from mankind, and your dwelling place will be with the beasts of the field. You will be given grass to eat like cattle, and seven periods of time will pass over you until you recognize that the Most High is ruler over the realm of mankind and bestows it on whomever He wishes.' </a:t>
            </a:r>
          </a:p>
        </p:txBody>
      </p:sp>
    </p:spTree>
    <p:extLst>
      <p:ext uri="{BB962C8B-B14F-4D97-AF65-F5344CB8AC3E}">
        <p14:creationId xmlns:p14="http://schemas.microsoft.com/office/powerpoint/2010/main" val="907607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9049"/>
            <a:ext cx="10515600" cy="5447914"/>
          </a:xfrm>
        </p:spPr>
        <p:txBody>
          <a:bodyPr>
            <a:normAutofit/>
          </a:bodyPr>
          <a:lstStyle/>
          <a:p>
            <a:pPr marL="0" indent="0">
              <a:buNone/>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Isaiah </a:t>
            </a:r>
            <a:r>
              <a:rPr lang="en-US" dirty="0">
                <a:effectLst>
                  <a:outerShdw blurRad="38100" dist="38100" dir="2700000" algn="tl">
                    <a:srgbClr val="000000">
                      <a:alpha val="43137"/>
                    </a:srgbClr>
                  </a:outerShdw>
                </a:effectLst>
              </a:rPr>
              <a:t>2:11,12 </a:t>
            </a:r>
            <a:r>
              <a:rPr lang="en-US" dirty="0" smtClean="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“The proud look of man will be abased, and the loftiness of man will be humbled, And the Lord alone will be exalted in that day. For the LORD of hosts will have a day of reckoning against everyone who is proud and lofty, And against everyone who is lifted up, That he may be abased</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901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10378</TotalTime>
  <Words>1851</Words>
  <Application>Microsoft Office PowerPoint</Application>
  <PresentationFormat>Widescreen</PresentationFormat>
  <Paragraphs>62</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Algerian</vt:lpstr>
      <vt:lpstr>Arial</vt:lpstr>
      <vt:lpstr>Garamond</vt:lpstr>
      <vt:lpstr>Office Theme</vt:lpstr>
      <vt:lpstr>PowerPoint Presentation</vt:lpstr>
      <vt:lpstr>PowerPoint Presentation</vt:lpstr>
      <vt:lpstr>PowerPoint Presentation</vt:lpstr>
      <vt:lpstr>PowerPoint Presentation</vt:lpstr>
      <vt:lpstr>4:30 “The king reflected and said, ‘Is this not Babylon the great, which I myself have built as a royal residence by the might of my power and for the glory of my majesty?’”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Philippians 2: 3-11</vt:lpstr>
      <vt:lpstr>PowerPoint Presentation</vt:lpstr>
      <vt:lpstr>PowerPoint Presentation</vt:lpstr>
      <vt:lpstr>PowerPoint Presentation</vt:lpstr>
      <vt:lpstr>PowerPoint Presentation</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Westwood, David G (ESB Palo Alto)</dc:creator>
  <cp:lastModifiedBy>Dave Johnson</cp:lastModifiedBy>
  <cp:revision>32</cp:revision>
  <dcterms:created xsi:type="dcterms:W3CDTF">2018-08-23T03:15:03Z</dcterms:created>
  <dcterms:modified xsi:type="dcterms:W3CDTF">2018-11-11T06:33:47Z</dcterms:modified>
</cp:coreProperties>
</file>