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83" r:id="rId5"/>
    <p:sldId id="272" r:id="rId6"/>
    <p:sldId id="274" r:id="rId7"/>
    <p:sldId id="281" r:id="rId8"/>
    <p:sldId id="276" r:id="rId9"/>
    <p:sldId id="275" r:id="rId10"/>
    <p:sldId id="277" r:id="rId11"/>
    <p:sldId id="284" r:id="rId12"/>
    <p:sldId id="273" r:id="rId13"/>
    <p:sldId id="278" r:id="rId14"/>
    <p:sldId id="282" r:id="rId15"/>
    <p:sldId id="279" r:id="rId16"/>
    <p:sldId id="280" r:id="rId17"/>
  </p:sldIdLst>
  <p:sldSz cx="12192000" cy="6858000"/>
  <p:notesSz cx="6858000" cy="9144000"/>
  <p:embeddedFontLst>
    <p:embeddedFont>
      <p:font typeface="Garamond" panose="02020404030301010803" pitchFamily="18" charset="0"/>
      <p:regular r:id="rId18"/>
      <p:bold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149" y="14"/>
      </p:cViewPr>
      <p:guideLst>
        <p:guide orient="horz" pos="2332"/>
        <p:guide pos="38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AE057F31-B75A-4F2F-89F4-2ED9E8DCE926}" type="datetimeFigureOut">
              <a:rPr lang="en-US" smtClean="0"/>
              <a:pPr/>
              <a:t>11/25/2018</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382164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91954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57750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90563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57F31-B75A-4F2F-89F4-2ED9E8DCE92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20427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57F31-B75A-4F2F-89F4-2ED9E8DCE926}" type="datetimeFigureOut">
              <a:rPr lang="en-US" smtClean="0"/>
              <a:t>11/25/2018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19276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57F31-B75A-4F2F-89F4-2ED9E8DCE926}" type="datetimeFigureOut">
              <a:rPr lang="en-US" smtClean="0"/>
              <a:t>11/25/2018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16855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57F31-B75A-4F2F-89F4-2ED9E8DCE926}" type="datetimeFigureOut">
              <a:rPr lang="en-US" smtClean="0"/>
              <a:t>11/25/2018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60951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57F31-B75A-4F2F-89F4-2ED9E8DCE926}" type="datetimeFigureOut">
              <a:rPr lang="en-US" smtClean="0"/>
              <a:t>11/25/2018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40760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4564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52545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857999"/>
          </a:xfrm>
          <a:prstGeom prst="rect">
            <a:avLst/>
          </a:prstGeom>
          <a:noFill/>
          <a:ln>
            <a:noFill/>
          </a:ln>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E057F31-B75A-4F2F-89F4-2ED9E8DCE926}" type="datetimeFigureOut">
              <a:rPr lang="en-US" smtClean="0"/>
              <a:pPr/>
              <a:t>11/25/2018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41360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861" y="162900"/>
            <a:ext cx="5392616" cy="1938992"/>
          </a:xfrm>
          <a:prstGeom prst="rect">
            <a:avLst/>
          </a:prstGeom>
        </p:spPr>
        <p:txBody>
          <a:bodyPr wrap="square">
            <a:spAutoFit/>
          </a:bodyPr>
          <a:lstStyle/>
          <a:p>
            <a:pPr algn="ctr"/>
            <a:r>
              <a:rPr lang="en-US" sz="4000" dirty="0" smtClean="0">
                <a:solidFill>
                  <a:schemeClr val="bg1"/>
                </a:solidFill>
                <a:latin typeface="+mj-lt"/>
              </a:rPr>
              <a:t>Trusting</a:t>
            </a:r>
          </a:p>
          <a:p>
            <a:pPr algn="ctr"/>
            <a:r>
              <a:rPr lang="en-US" sz="4000" dirty="0" smtClean="0">
                <a:solidFill>
                  <a:schemeClr val="bg1"/>
                </a:solidFill>
                <a:latin typeface="+mj-lt"/>
              </a:rPr>
              <a:t>The Most High God</a:t>
            </a:r>
          </a:p>
          <a:p>
            <a:pPr algn="ctr"/>
            <a:r>
              <a:rPr lang="en-US" sz="4000" dirty="0" smtClean="0">
                <a:solidFill>
                  <a:schemeClr val="bg1"/>
                </a:solidFill>
                <a:latin typeface="+mj-lt"/>
              </a:rPr>
              <a:t>In Perilous Times</a:t>
            </a:r>
          </a:p>
        </p:txBody>
      </p:sp>
      <p:sp>
        <p:nvSpPr>
          <p:cNvPr id="5" name="Rectangle 4"/>
          <p:cNvSpPr/>
          <p:nvPr/>
        </p:nvSpPr>
        <p:spPr>
          <a:xfrm>
            <a:off x="3526529" y="5252090"/>
            <a:ext cx="5123326" cy="1323439"/>
          </a:xfrm>
          <a:prstGeom prst="rect">
            <a:avLst/>
          </a:prstGeom>
        </p:spPr>
        <p:txBody>
          <a:bodyPr wrap="none">
            <a:spAutoFit/>
          </a:bodyPr>
          <a:lstStyle/>
          <a:p>
            <a:pPr algn="ctr"/>
            <a:r>
              <a:rPr lang="en-US" sz="4000" dirty="0" smtClean="0">
                <a:solidFill>
                  <a:schemeClr val="bg1"/>
                </a:solidFill>
                <a:latin typeface="+mj-lt"/>
              </a:rPr>
              <a:t>Daniel 5:1-16</a:t>
            </a:r>
          </a:p>
          <a:p>
            <a:pPr algn="ctr"/>
            <a:r>
              <a:rPr lang="en-US" sz="4000" dirty="0" smtClean="0">
                <a:solidFill>
                  <a:schemeClr val="bg1"/>
                </a:solidFill>
                <a:latin typeface="+mj-lt"/>
              </a:rPr>
              <a:t>Seeing the </a:t>
            </a:r>
            <a:r>
              <a:rPr lang="en-US" sz="4000" dirty="0" smtClean="0">
                <a:solidFill>
                  <a:schemeClr val="bg1"/>
                </a:solidFill>
                <a:latin typeface="+mj-lt"/>
              </a:rPr>
              <a:t>Hand </a:t>
            </a:r>
            <a:r>
              <a:rPr lang="en-US" sz="4000" dirty="0" smtClean="0">
                <a:solidFill>
                  <a:schemeClr val="bg1"/>
                </a:solidFill>
                <a:latin typeface="+mj-lt"/>
              </a:rPr>
              <a:t>of God</a:t>
            </a:r>
            <a:endParaRPr lang="en-US" sz="4000" dirty="0">
              <a:solidFill>
                <a:schemeClr val="bg1"/>
              </a:solidFill>
              <a:latin typeface="+mj-lt"/>
            </a:endParaRPr>
          </a:p>
        </p:txBody>
      </p:sp>
    </p:spTree>
    <p:extLst>
      <p:ext uri="{BB962C8B-B14F-4D97-AF65-F5344CB8AC3E}">
        <p14:creationId xmlns:p14="http://schemas.microsoft.com/office/powerpoint/2010/main" val="364574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Hand </a:t>
            </a:r>
            <a:r>
              <a:rPr lang="en-US" dirty="0" smtClean="0"/>
              <a:t>of </a:t>
            </a:r>
            <a:r>
              <a:rPr lang="en-US" dirty="0" smtClean="0"/>
              <a:t>Judgment</a:t>
            </a:r>
            <a:endParaRPr lang="en-US" dirty="0"/>
          </a:p>
        </p:txBody>
      </p:sp>
      <p:sp>
        <p:nvSpPr>
          <p:cNvPr id="3" name="Content Placeholder 2"/>
          <p:cNvSpPr>
            <a:spLocks noGrp="1"/>
          </p:cNvSpPr>
          <p:nvPr>
            <p:ph idx="1"/>
          </p:nvPr>
        </p:nvSpPr>
        <p:spPr>
          <a:xfrm>
            <a:off x="838200" y="2401293"/>
            <a:ext cx="10515600" cy="3775669"/>
          </a:xfrm>
        </p:spPr>
        <p:txBody>
          <a:bodyPr>
            <a:normAutofit/>
          </a:bodyPr>
          <a:lstStyle/>
          <a:p>
            <a:pPr marL="0" indent="0" algn="ctr">
              <a:buNone/>
            </a:pPr>
            <a:r>
              <a:rPr lang="en-US" sz="3200" dirty="0" smtClean="0"/>
              <a:t>“</a:t>
            </a:r>
            <a:r>
              <a:rPr lang="en-US" sz="3200" dirty="0"/>
              <a:t>Be not deceived; God is not mocked: for whatsoever a man </a:t>
            </a:r>
            <a:r>
              <a:rPr lang="en-US" sz="3200" dirty="0" err="1" smtClean="0"/>
              <a:t>soweth</a:t>
            </a:r>
            <a:r>
              <a:rPr lang="en-US" sz="3200" dirty="0" smtClean="0"/>
              <a:t>, </a:t>
            </a:r>
            <a:r>
              <a:rPr lang="en-US" sz="3200" dirty="0"/>
              <a:t>that shall he also reap.” </a:t>
            </a:r>
            <a:endParaRPr lang="en-US" sz="3200" dirty="0" smtClean="0"/>
          </a:p>
          <a:p>
            <a:pPr marL="0" indent="0" algn="ctr">
              <a:buNone/>
            </a:pPr>
            <a:r>
              <a:rPr lang="en-US" dirty="0" smtClean="0"/>
              <a:t>Galatians </a:t>
            </a:r>
            <a:r>
              <a:rPr lang="en-US" dirty="0"/>
              <a:t>6:7 </a:t>
            </a:r>
            <a:endParaRPr lang="en-US" dirty="0" smtClean="0"/>
          </a:p>
          <a:p>
            <a:pPr marL="228600" lvl="1">
              <a:spcBef>
                <a:spcPts val="1000"/>
              </a:spcBef>
            </a:pPr>
            <a:endParaRPr lang="en-US" dirty="0"/>
          </a:p>
          <a:p>
            <a:endParaRPr lang="en-US" dirty="0"/>
          </a:p>
        </p:txBody>
      </p:sp>
    </p:spTree>
    <p:extLst>
      <p:ext uri="{BB962C8B-B14F-4D97-AF65-F5344CB8AC3E}">
        <p14:creationId xmlns:p14="http://schemas.microsoft.com/office/powerpoint/2010/main" val="134675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249" y="229953"/>
            <a:ext cx="10515600" cy="1325563"/>
          </a:xfrm>
        </p:spPr>
        <p:txBody>
          <a:bodyPr/>
          <a:lstStyle/>
          <a:p>
            <a:r>
              <a:rPr lang="en-US" dirty="0" smtClean="0"/>
              <a:t>The </a:t>
            </a:r>
            <a:r>
              <a:rPr lang="en-US" dirty="0" smtClean="0"/>
              <a:t>Hand </a:t>
            </a:r>
            <a:r>
              <a:rPr lang="en-US" dirty="0" smtClean="0"/>
              <a:t>of </a:t>
            </a:r>
            <a:r>
              <a:rPr lang="en-US" dirty="0" smtClean="0"/>
              <a:t>Judgment</a:t>
            </a:r>
            <a:endParaRPr lang="en-US" dirty="0"/>
          </a:p>
        </p:txBody>
      </p:sp>
      <p:sp>
        <p:nvSpPr>
          <p:cNvPr id="3" name="Content Placeholder 2"/>
          <p:cNvSpPr>
            <a:spLocks noGrp="1"/>
          </p:cNvSpPr>
          <p:nvPr>
            <p:ph idx="1"/>
          </p:nvPr>
        </p:nvSpPr>
        <p:spPr>
          <a:xfrm>
            <a:off x="381663" y="1590261"/>
            <a:ext cx="11449878" cy="4586702"/>
          </a:xfrm>
        </p:spPr>
        <p:txBody>
          <a:bodyPr>
            <a:normAutofit lnSpcReduction="10000"/>
          </a:bodyPr>
          <a:lstStyle/>
          <a:p>
            <a:r>
              <a:rPr lang="en-US" sz="3200" dirty="0"/>
              <a:t>In the Bible mockery is a behavior and attitude shown by the fool (Psalm 74:22), the wicked (Psalm 1:1), the enemy (Psalm 74:10), the hater of knowledge (Proverbs 1:22; 13:1), the proud (Psalm 119:51; Isaiah 37:17), and the unteachable (Proverbs 15:12). A mocker goes beyond mere lack of judgment to making a conscious decision for evil. Mockers are without a spirit of obedience, </a:t>
            </a:r>
            <a:r>
              <a:rPr lang="en-US" sz="3200" dirty="0" err="1"/>
              <a:t>teachability</a:t>
            </a:r>
            <a:r>
              <a:rPr lang="en-US" sz="3200" dirty="0"/>
              <a:t>, discernment, wisdom, worship, or faith. </a:t>
            </a:r>
            <a:r>
              <a:rPr lang="en-US" dirty="0"/>
              <a:t>–</a:t>
            </a:r>
            <a:r>
              <a:rPr lang="en-US" sz="2000" dirty="0" smtClean="0"/>
              <a:t>gotquestions.org</a:t>
            </a:r>
          </a:p>
          <a:p>
            <a:endParaRPr lang="en-US" dirty="0"/>
          </a:p>
          <a:p>
            <a:pPr marL="228600" lvl="1">
              <a:spcBef>
                <a:spcPts val="1000"/>
              </a:spcBef>
            </a:pPr>
            <a:r>
              <a:rPr lang="en-US" sz="3200" dirty="0"/>
              <a:t>Belshazzar is judged based on his knowledge and heart motivation, not his ignorance (vs. 22 and 23).</a:t>
            </a:r>
          </a:p>
          <a:p>
            <a:pPr marL="228600" lvl="1">
              <a:spcBef>
                <a:spcPts val="1000"/>
              </a:spcBef>
            </a:pPr>
            <a:endParaRPr lang="en-US" dirty="0"/>
          </a:p>
          <a:p>
            <a:endParaRPr lang="en-US" dirty="0"/>
          </a:p>
        </p:txBody>
      </p:sp>
    </p:spTree>
    <p:extLst>
      <p:ext uri="{BB962C8B-B14F-4D97-AF65-F5344CB8AC3E}">
        <p14:creationId xmlns:p14="http://schemas.microsoft.com/office/powerpoint/2010/main" val="180919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8276"/>
            <a:ext cx="10515600" cy="5728687"/>
          </a:xfrm>
        </p:spPr>
        <p:txBody>
          <a:bodyPr>
            <a:normAutofit lnSpcReduction="10000"/>
          </a:bodyPr>
          <a:lstStyle/>
          <a:p>
            <a:pPr marL="0" indent="0">
              <a:buNone/>
            </a:pPr>
            <a:r>
              <a:rPr lang="en-US" sz="3200" dirty="0"/>
              <a:t>When the queen heard of the discussion between the king and his nobles, she entered the banquet hall and said, “O king, live forever! Do not let your thoughts terrify you, or your face become so pale! There is a man in your kingdom in whom is a spirit of the holy gods; during the lifetime of your father he showed brilliant insight and god-like wisdom. King Nebuchadnezzar, your father, made him chief of the magicians, enchanters, Chaldeans, and diviners. Because this Daniel, whom the king named </a:t>
            </a:r>
            <a:r>
              <a:rPr lang="en-US" sz="3200" dirty="0" err="1"/>
              <a:t>Belteshazzar</a:t>
            </a:r>
            <a:r>
              <a:rPr lang="en-US" sz="3200" dirty="0"/>
              <a:t>, has shown an extraordinary spirit, knowledge, and insight in interpreting dreams, explaining riddles and solving problems, let him now be summoned to tell you what this means</a:t>
            </a:r>
            <a:r>
              <a:rPr lang="en-US" sz="3200" dirty="0" smtClean="0"/>
              <a:t>.” 5:10-12</a:t>
            </a:r>
            <a:endParaRPr lang="en-US" sz="3200" dirty="0"/>
          </a:p>
          <a:p>
            <a:pPr marL="0" indent="0">
              <a:buNone/>
            </a:pPr>
            <a:r>
              <a:rPr lang="en-US" dirty="0"/>
              <a:t> </a:t>
            </a:r>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2482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92" y="94781"/>
            <a:ext cx="10515600" cy="1325563"/>
          </a:xfrm>
        </p:spPr>
        <p:txBody>
          <a:bodyPr/>
          <a:lstStyle/>
          <a:p>
            <a:r>
              <a:rPr lang="en-US" dirty="0" smtClean="0"/>
              <a:t>Daniels Faith</a:t>
            </a:r>
            <a:endParaRPr lang="en-US" dirty="0"/>
          </a:p>
        </p:txBody>
      </p:sp>
      <p:sp>
        <p:nvSpPr>
          <p:cNvPr id="3" name="Content Placeholder 2"/>
          <p:cNvSpPr>
            <a:spLocks noGrp="1"/>
          </p:cNvSpPr>
          <p:nvPr>
            <p:ph idx="1"/>
          </p:nvPr>
        </p:nvSpPr>
        <p:spPr>
          <a:xfrm>
            <a:off x="814346" y="1682502"/>
            <a:ext cx="10515600" cy="4351338"/>
          </a:xfrm>
        </p:spPr>
        <p:txBody>
          <a:bodyPr>
            <a:normAutofit fontScale="92500" lnSpcReduction="10000"/>
          </a:bodyPr>
          <a:lstStyle/>
          <a:p>
            <a:r>
              <a:rPr lang="en-US" sz="3200" dirty="0" smtClean="0"/>
              <a:t>Daniels faith has stood as a testimony to the court for 66 years</a:t>
            </a:r>
            <a:r>
              <a:rPr lang="en-US" sz="3200" dirty="0" smtClean="0"/>
              <a:t>.</a:t>
            </a:r>
          </a:p>
          <a:p>
            <a:endParaRPr lang="en-US" sz="3200" dirty="0" smtClean="0"/>
          </a:p>
          <a:p>
            <a:r>
              <a:rPr lang="en-US" sz="3200" dirty="0" smtClean="0"/>
              <a:t>He is immediately thought of by the queen (or queen mother</a:t>
            </a:r>
            <a:r>
              <a:rPr lang="en-US" sz="3200" dirty="0" smtClean="0"/>
              <a:t>).</a:t>
            </a:r>
          </a:p>
          <a:p>
            <a:endParaRPr lang="en-US" sz="3200" dirty="0" smtClean="0"/>
          </a:p>
          <a:p>
            <a:r>
              <a:rPr lang="en-US" sz="3200" dirty="0" smtClean="0"/>
              <a:t>He is remembered as a man of God, as </a:t>
            </a:r>
            <a:r>
              <a:rPr lang="en-US" sz="3200" dirty="0" smtClean="0"/>
              <a:t>the queen’s description </a:t>
            </a:r>
            <a:r>
              <a:rPr lang="en-US" sz="3200" dirty="0" smtClean="0"/>
              <a:t>of him points out multiple times</a:t>
            </a:r>
            <a:r>
              <a:rPr lang="en-US" sz="3200" dirty="0" smtClean="0"/>
              <a:t>.</a:t>
            </a:r>
          </a:p>
          <a:p>
            <a:endParaRPr lang="en-US" sz="3200" dirty="0" smtClean="0"/>
          </a:p>
          <a:p>
            <a:pPr marL="228600" lvl="1">
              <a:spcBef>
                <a:spcPts val="1000"/>
              </a:spcBef>
            </a:pPr>
            <a:r>
              <a:rPr lang="en-US" sz="3200" dirty="0"/>
              <a:t>This righteousness that stood him above the others was a result of his </a:t>
            </a:r>
            <a:r>
              <a:rPr lang="en-US" sz="3200" dirty="0" smtClean="0"/>
              <a:t>faith, </a:t>
            </a:r>
            <a:r>
              <a:rPr lang="en-US" sz="3200" dirty="0"/>
              <a:t>not the cause of it (as seen through chapters 1-2</a:t>
            </a:r>
            <a:r>
              <a:rPr lang="en-US" sz="3200" dirty="0" smtClean="0"/>
              <a:t>).</a:t>
            </a:r>
            <a:endParaRPr lang="en-US" sz="3200" dirty="0"/>
          </a:p>
          <a:p>
            <a:endParaRPr lang="en-US" dirty="0"/>
          </a:p>
        </p:txBody>
      </p:sp>
    </p:spTree>
    <p:extLst>
      <p:ext uri="{BB962C8B-B14F-4D97-AF65-F5344CB8AC3E}">
        <p14:creationId xmlns:p14="http://schemas.microsoft.com/office/powerpoint/2010/main" val="1188834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8276"/>
            <a:ext cx="10515600" cy="5728687"/>
          </a:xfrm>
        </p:spPr>
        <p:txBody>
          <a:bodyPr>
            <a:normAutofit/>
          </a:bodyPr>
          <a:lstStyle/>
          <a:p>
            <a:pPr marL="0" indent="0">
              <a:buNone/>
            </a:pPr>
            <a:r>
              <a:rPr lang="en-US" sz="3200" dirty="0"/>
              <a:t>Then Daniel was brought into the presence of the king. The king asked him, “Are you the Daniel, one of the Jewish exiles, whom my father, the king, brought from Judah? I have heard that the spirit of the gods is in you, that you have shown brilliant insight and extraordinary wisdom. The wise men and enchanters were brought in to me to read this writing and tell me its meaning, but they could not say what the words meant. But I have heard that you can give interpretations and solve problems; now, if you are able to read the writing and tell me what it means, you shall be clothed in purple, wear a chain of gold around your neck, and be third in governing the kingdom</a:t>
            </a:r>
            <a:r>
              <a:rPr lang="en-US" sz="3200" dirty="0" smtClean="0"/>
              <a:t>.” 5:13-16</a:t>
            </a:r>
            <a:endParaRPr lang="en-US" sz="3200" dirty="0"/>
          </a:p>
        </p:txBody>
      </p:sp>
    </p:spTree>
    <p:extLst>
      <p:ext uri="{BB962C8B-B14F-4D97-AF65-F5344CB8AC3E}">
        <p14:creationId xmlns:p14="http://schemas.microsoft.com/office/powerpoint/2010/main" val="92482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this day who you will serve</a:t>
            </a:r>
            <a:r>
              <a:rPr lang="is-IS" dirty="0" smtClean="0"/>
              <a:t>…</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Daniel is offered the wealth, power and prestige in the kingdom of Babylon- the head of gold.</a:t>
            </a:r>
          </a:p>
          <a:p>
            <a:endParaRPr lang="en-US" sz="3200" dirty="0" smtClean="0"/>
          </a:p>
          <a:p>
            <a:r>
              <a:rPr lang="en-US" sz="3200" dirty="0" smtClean="0"/>
              <a:t>His choice now parallels his choice in chapter 1 when offered all the finest that the court had to offer a servant of the king. This time however, he would be ruler.</a:t>
            </a:r>
          </a:p>
          <a:p>
            <a:endParaRPr lang="en-US" sz="3200" dirty="0" smtClean="0"/>
          </a:p>
          <a:p>
            <a:r>
              <a:rPr lang="en-US" sz="3200" dirty="0" smtClean="0"/>
              <a:t>Choose to rule in the kingdom of gold today, or serve in the everlasting kingdom of the “far” future.</a:t>
            </a:r>
          </a:p>
          <a:p>
            <a:endParaRPr lang="en-US" dirty="0" smtClean="0"/>
          </a:p>
          <a:p>
            <a:endParaRPr lang="en-US" dirty="0"/>
          </a:p>
        </p:txBody>
      </p:sp>
    </p:spTree>
    <p:extLst>
      <p:ext uri="{BB962C8B-B14F-4D97-AF65-F5344CB8AC3E}">
        <p14:creationId xmlns:p14="http://schemas.microsoft.com/office/powerpoint/2010/main" val="4126577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103" y="126586"/>
            <a:ext cx="10515600" cy="1325563"/>
          </a:xfrm>
        </p:spPr>
        <p:txBody>
          <a:bodyPr/>
          <a:lstStyle/>
          <a:p>
            <a:r>
              <a:rPr lang="en-US" dirty="0" smtClean="0"/>
              <a:t>Challenge</a:t>
            </a:r>
            <a:endParaRPr lang="en-US" dirty="0"/>
          </a:p>
        </p:txBody>
      </p:sp>
      <p:sp>
        <p:nvSpPr>
          <p:cNvPr id="3" name="Content Placeholder 2"/>
          <p:cNvSpPr>
            <a:spLocks noGrp="1"/>
          </p:cNvSpPr>
          <p:nvPr>
            <p:ph idx="1"/>
          </p:nvPr>
        </p:nvSpPr>
        <p:spPr>
          <a:xfrm>
            <a:off x="854103" y="1491670"/>
            <a:ext cx="10515600" cy="4351338"/>
          </a:xfrm>
        </p:spPr>
        <p:txBody>
          <a:bodyPr>
            <a:noAutofit/>
          </a:bodyPr>
          <a:lstStyle/>
          <a:p>
            <a:pPr lvl="1"/>
            <a:r>
              <a:rPr lang="en-US" sz="3200" dirty="0"/>
              <a:t>Are you ready to hear Gods divine revelation to you no matter its form? Or are you waiting for a “sign”?</a:t>
            </a:r>
          </a:p>
          <a:p>
            <a:pPr lvl="1"/>
            <a:r>
              <a:rPr lang="en-US" sz="3200" dirty="0"/>
              <a:t>God’s judgments are just, based on the heart and not only the outward actions (1 Samuel 16:7</a:t>
            </a:r>
            <a:r>
              <a:rPr lang="en-US" sz="3200" dirty="0" smtClean="0"/>
              <a:t>).</a:t>
            </a:r>
            <a:endParaRPr lang="en-US" sz="3200" dirty="0"/>
          </a:p>
          <a:p>
            <a:pPr lvl="1"/>
            <a:r>
              <a:rPr lang="en-US" sz="3200" dirty="0"/>
              <a:t>Is your association with God strong enough that after a quarter of a century of being out of the public eye you would still be thought of in times of need as a representative of God?</a:t>
            </a:r>
          </a:p>
          <a:p>
            <a:pPr lvl="1"/>
            <a:r>
              <a:rPr lang="en-US" sz="3200" dirty="0"/>
              <a:t>When you are faced with the choice of todays kingdom or tomorrows where do you lean and how do you choose</a:t>
            </a:r>
            <a:r>
              <a:rPr lang="en-US" sz="3200" dirty="0" smtClean="0"/>
              <a:t>?</a:t>
            </a:r>
            <a:endParaRPr lang="en-US" sz="3200" dirty="0"/>
          </a:p>
        </p:txBody>
      </p:sp>
    </p:spTree>
    <p:extLst>
      <p:ext uri="{BB962C8B-B14F-4D97-AF65-F5344CB8AC3E}">
        <p14:creationId xmlns:p14="http://schemas.microsoft.com/office/powerpoint/2010/main" val="10541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2500"/>
            <a:ext cx="12192000" cy="4941094"/>
          </a:xfrm>
          <a:prstGeom prst="rect">
            <a:avLst/>
          </a:prstGeom>
        </p:spPr>
      </p:pic>
    </p:spTree>
    <p:extLst>
      <p:ext uri="{BB962C8B-B14F-4D97-AF65-F5344CB8AC3E}">
        <p14:creationId xmlns:p14="http://schemas.microsoft.com/office/powerpoint/2010/main" val="629625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Hand </a:t>
            </a:r>
            <a:r>
              <a:rPr lang="en-US" dirty="0" smtClean="0"/>
              <a:t>of God</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600" dirty="0" smtClean="0"/>
              <a:t>The hands of a savior </a:t>
            </a:r>
            <a:r>
              <a:rPr lang="en-US" sz="3600" dirty="0" smtClean="0"/>
              <a:t>…</a:t>
            </a:r>
          </a:p>
          <a:p>
            <a:pPr marL="0" indent="0">
              <a:buNone/>
            </a:pPr>
            <a:endParaRPr lang="en-US" sz="3600" dirty="0" smtClean="0"/>
          </a:p>
          <a:p>
            <a:r>
              <a:rPr lang="en-US" sz="3200" dirty="0" smtClean="0"/>
              <a:t>Psalm 22:16 “They have pierced my hands</a:t>
            </a:r>
            <a:r>
              <a:rPr lang="is-IS" sz="3200" dirty="0" smtClean="0"/>
              <a:t>”</a:t>
            </a:r>
          </a:p>
          <a:p>
            <a:endParaRPr lang="en-US" sz="3200" dirty="0" smtClean="0"/>
          </a:p>
          <a:p>
            <a:r>
              <a:rPr lang="en-US" sz="3200" dirty="0" smtClean="0"/>
              <a:t>John 20:25 </a:t>
            </a:r>
            <a:r>
              <a:rPr lang="en-US" sz="3200" b="1" dirty="0"/>
              <a:t>John 20:25 </a:t>
            </a:r>
            <a:r>
              <a:rPr lang="en-US" sz="3200" dirty="0"/>
              <a:t>  </a:t>
            </a:r>
            <a:r>
              <a:rPr lang="en-US" sz="3200" baseline="30000" dirty="0"/>
              <a:t>25 </a:t>
            </a:r>
            <a:r>
              <a:rPr lang="en-US" sz="3200" dirty="0"/>
              <a:t>So the other disciples were saying to him, "We have seen the Lord!" But he said to them, "Unless I see in His hands the imprint of the nails, and put my finger into the place of the nails, and put my hand into His side, I will not believe." </a:t>
            </a:r>
            <a:endParaRPr lang="is-IS" sz="3200" dirty="0"/>
          </a:p>
        </p:txBody>
      </p:sp>
    </p:spTree>
    <p:extLst>
      <p:ext uri="{BB962C8B-B14F-4D97-AF65-F5344CB8AC3E}">
        <p14:creationId xmlns:p14="http://schemas.microsoft.com/office/powerpoint/2010/main" val="3814047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Hand </a:t>
            </a:r>
            <a:r>
              <a:rPr lang="en-US" dirty="0" smtClean="0"/>
              <a:t>of God</a:t>
            </a:r>
            <a:endParaRPr lang="en-US" dirty="0"/>
          </a:p>
        </p:txBody>
      </p:sp>
      <p:sp>
        <p:nvSpPr>
          <p:cNvPr id="3" name="Content Placeholder 2"/>
          <p:cNvSpPr>
            <a:spLocks noGrp="1"/>
          </p:cNvSpPr>
          <p:nvPr>
            <p:ph idx="1"/>
          </p:nvPr>
        </p:nvSpPr>
        <p:spPr>
          <a:xfrm>
            <a:off x="838200" y="1706356"/>
            <a:ext cx="10515600" cy="4351338"/>
          </a:xfrm>
        </p:spPr>
        <p:txBody>
          <a:bodyPr/>
          <a:lstStyle/>
          <a:p>
            <a:r>
              <a:rPr lang="en-US" sz="3600" dirty="0" smtClean="0"/>
              <a:t>Or the hands of a judge</a:t>
            </a:r>
            <a:r>
              <a:rPr lang="en-US" sz="3600" dirty="0" smtClean="0"/>
              <a:t>…</a:t>
            </a:r>
          </a:p>
          <a:p>
            <a:endParaRPr lang="en-US" sz="3600" dirty="0" smtClean="0"/>
          </a:p>
          <a:p>
            <a:r>
              <a:rPr lang="en-US" sz="3200" dirty="0" smtClean="0"/>
              <a:t>Joshua </a:t>
            </a:r>
            <a:r>
              <a:rPr lang="en-US" sz="3200" dirty="0"/>
              <a:t>5:13 “A man was standing opposite of him with his sword drawn in his hand</a:t>
            </a:r>
            <a:r>
              <a:rPr lang="en-US" sz="3200" dirty="0" smtClean="0"/>
              <a:t>”</a:t>
            </a:r>
          </a:p>
          <a:p>
            <a:endParaRPr lang="en-US" sz="3200" dirty="0"/>
          </a:p>
          <a:p>
            <a:r>
              <a:rPr lang="en-US" sz="3200" dirty="0" smtClean="0"/>
              <a:t> </a:t>
            </a:r>
            <a:r>
              <a:rPr lang="en-US" sz="3200" dirty="0"/>
              <a:t>Lord!" But he said to them, "Unless I see in His hands the imprint of the nails, and put my finger into the place of the nails, and put my hand into His side, I will not believe." </a:t>
            </a:r>
            <a:endParaRPr lang="is-IS" sz="3200" dirty="0"/>
          </a:p>
        </p:txBody>
      </p:sp>
    </p:spTree>
    <p:extLst>
      <p:ext uri="{BB962C8B-B14F-4D97-AF65-F5344CB8AC3E}">
        <p14:creationId xmlns:p14="http://schemas.microsoft.com/office/powerpoint/2010/main" val="1281613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8276"/>
            <a:ext cx="10515600" cy="5728687"/>
          </a:xfrm>
        </p:spPr>
        <p:txBody>
          <a:bodyPr>
            <a:normAutofit/>
          </a:bodyPr>
          <a:lstStyle/>
          <a:p>
            <a:pPr marL="0" indent="0">
              <a:buNone/>
            </a:pPr>
            <a:r>
              <a:rPr lang="en-US" sz="3200" dirty="0" smtClean="0"/>
              <a:t>Daniel 5:1-16</a:t>
            </a:r>
          </a:p>
          <a:p>
            <a:pPr marL="0" indent="0">
              <a:buNone/>
            </a:pPr>
            <a:r>
              <a:rPr lang="en-US" sz="3200" dirty="0" smtClean="0"/>
              <a:t>King </a:t>
            </a:r>
            <a:r>
              <a:rPr lang="en-US" sz="3200" dirty="0"/>
              <a:t>Belshazzar gave a great banquet for a thousand of his nobles, with whom he drank. Under the influence of the wine, he ordered the gold and silver vessels which Nebuchadnezzar, his father, had taken from the temple in Jerusalem, to be brought in so that the king, his nobles, his consorts, and his concubines might drink from them. When the gold vessels taken from the temple, the house of God in Jerusalem, had been brought in, and while the king, his nobles, his consorts, and his concubines were drinking wine from them, they praised their gods of gold and silver, bronze and iron, wood and stone</a:t>
            </a:r>
            <a:r>
              <a:rPr lang="en-US" sz="3200" dirty="0" smtClean="0"/>
              <a:t>. 5:1-4</a:t>
            </a:r>
            <a:endParaRPr lang="en-US" sz="3200" dirty="0"/>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997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 </a:t>
            </a:r>
            <a:r>
              <a:rPr lang="en-US" dirty="0" smtClean="0"/>
              <a:t>Brief </a:t>
            </a:r>
            <a:r>
              <a:rPr lang="en-US" dirty="0"/>
              <a:t>H</a:t>
            </a:r>
            <a:r>
              <a:rPr lang="en-US" dirty="0" smtClean="0"/>
              <a:t>istory </a:t>
            </a:r>
            <a:r>
              <a:rPr lang="en-US" dirty="0" smtClean="0"/>
              <a:t>of Belshazzar</a:t>
            </a:r>
            <a:endParaRPr lang="en-US" dirty="0"/>
          </a:p>
        </p:txBody>
      </p:sp>
      <p:sp>
        <p:nvSpPr>
          <p:cNvPr id="3" name="Content Placeholder 2"/>
          <p:cNvSpPr>
            <a:spLocks noGrp="1"/>
          </p:cNvSpPr>
          <p:nvPr>
            <p:ph idx="1"/>
          </p:nvPr>
        </p:nvSpPr>
        <p:spPr>
          <a:xfrm>
            <a:off x="854103" y="1380352"/>
            <a:ext cx="10515600" cy="4351338"/>
          </a:xfrm>
        </p:spPr>
        <p:txBody>
          <a:bodyPr>
            <a:noAutofit/>
          </a:bodyPr>
          <a:lstStyle/>
          <a:p>
            <a:r>
              <a:rPr lang="en-US" sz="3200" dirty="0" smtClean="0"/>
              <a:t>23 years after Nebuchadnezzar's death</a:t>
            </a:r>
          </a:p>
          <a:p>
            <a:r>
              <a:rPr lang="en-US" sz="3200" dirty="0" smtClean="0"/>
              <a:t>Nebuchadnezzar’s son reigned 2 years </a:t>
            </a:r>
            <a:r>
              <a:rPr lang="en-US" sz="3200" dirty="0" smtClean="0">
                <a:sym typeface="Wingdings"/>
              </a:rPr>
              <a:t> murdered</a:t>
            </a:r>
          </a:p>
          <a:p>
            <a:r>
              <a:rPr lang="en-US" sz="3200" dirty="0" smtClean="0">
                <a:sym typeface="Wingdings"/>
              </a:rPr>
              <a:t>Nebuchadnezzar’s son in law reigned 4 years</a:t>
            </a:r>
          </a:p>
          <a:p>
            <a:r>
              <a:rPr lang="en-US" sz="3200" dirty="0" smtClean="0">
                <a:sym typeface="Wingdings"/>
              </a:rPr>
              <a:t>Nebuchadnezzar’s grandson reigns 9 months  murdered</a:t>
            </a:r>
          </a:p>
          <a:p>
            <a:r>
              <a:rPr lang="en-US" sz="3200" dirty="0" smtClean="0">
                <a:sym typeface="Wingdings"/>
              </a:rPr>
              <a:t>Reign passes to the </a:t>
            </a:r>
            <a:r>
              <a:rPr lang="en-US" sz="3200" dirty="0" err="1" smtClean="0">
                <a:sym typeface="Wingdings"/>
              </a:rPr>
              <a:t>Nabonidus</a:t>
            </a:r>
            <a:r>
              <a:rPr lang="en-US" sz="3200" dirty="0" smtClean="0">
                <a:sym typeface="Wingdings"/>
              </a:rPr>
              <a:t>, who reigns for 17 years</a:t>
            </a:r>
            <a:r>
              <a:rPr lang="is-IS" sz="3200" dirty="0" smtClean="0">
                <a:sym typeface="Wingdings"/>
              </a:rPr>
              <a:t>… but</a:t>
            </a:r>
          </a:p>
          <a:p>
            <a:r>
              <a:rPr lang="is-IS" sz="3200" dirty="0" smtClean="0">
                <a:sym typeface="Wingdings"/>
              </a:rPr>
              <a:t>Nabonidus left the capital at least 10 years earlier on a mission to restore the temples of Sin, the moon god</a:t>
            </a:r>
          </a:p>
          <a:p>
            <a:r>
              <a:rPr lang="is-IS" sz="3200" dirty="0" smtClean="0">
                <a:sym typeface="Wingdings"/>
              </a:rPr>
              <a:t>Belshazzar has led for at least a decade as crown prince and regent of all of Babylon</a:t>
            </a:r>
            <a:endParaRPr lang="en-US" sz="3200" dirty="0"/>
          </a:p>
        </p:txBody>
      </p:sp>
    </p:spTree>
    <p:extLst>
      <p:ext uri="{BB962C8B-B14F-4D97-AF65-F5344CB8AC3E}">
        <p14:creationId xmlns:p14="http://schemas.microsoft.com/office/powerpoint/2010/main" val="1147144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8276"/>
            <a:ext cx="10515600" cy="5728687"/>
          </a:xfrm>
        </p:spPr>
        <p:txBody>
          <a:bodyPr>
            <a:normAutofit lnSpcReduction="10000"/>
          </a:bodyPr>
          <a:lstStyle/>
          <a:p>
            <a:pPr marL="0" indent="0">
              <a:buNone/>
            </a:pPr>
            <a:r>
              <a:rPr lang="en-US" sz="3200" dirty="0"/>
              <a:t>Suddenly, opposite the lampstand, the fingers of a human hand appeared, writing on the plaster of the wall in the king’s palace. When the king saw the hand that wrote, his face became pale; his thoughts terrified him, his hip joints shook, and his knees knocked. The king shouted for the enchanters, Chaldeans, and diviners to be brought in. “Whoever reads this writing and tells me what it means,” he said to the wise men of Babylon, “shall be clothed in purple, wear a chain of gold around his neck, and be third in governing the kingdom.” But though all the king’s wise men came in, none of them could either read the writing or tell the king what it meant. Then King Belshazzar was greatly terrified; his face became pale, and his nobles were thrown into confusion</a:t>
            </a:r>
            <a:r>
              <a:rPr lang="en-US" sz="3200" dirty="0" smtClean="0"/>
              <a:t>. 5: 5-9</a:t>
            </a:r>
            <a:endParaRPr lang="en-US" sz="3200"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0997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knowledge of God</a:t>
            </a:r>
            <a:endParaRPr lang="en-US" dirty="0"/>
          </a:p>
        </p:txBody>
      </p:sp>
      <p:sp>
        <p:nvSpPr>
          <p:cNvPr id="3" name="Content Placeholder 2"/>
          <p:cNvSpPr>
            <a:spLocks noGrp="1"/>
          </p:cNvSpPr>
          <p:nvPr>
            <p:ph idx="1"/>
          </p:nvPr>
        </p:nvSpPr>
        <p:spPr/>
        <p:txBody>
          <a:bodyPr/>
          <a:lstStyle/>
          <a:p>
            <a:r>
              <a:rPr lang="en-US" dirty="0" smtClean="0"/>
              <a:t>Knowledge of God through supernatural experience is not superior to knowledge of God found through the scripture.</a:t>
            </a:r>
          </a:p>
          <a:p>
            <a:r>
              <a:rPr lang="en-US" dirty="0" smtClean="0"/>
              <a:t>Luke 16:29-31</a:t>
            </a:r>
          </a:p>
          <a:p>
            <a:r>
              <a:rPr lang="en-US" dirty="0"/>
              <a:t>But Abraham *said, ‘They have Moses and the Prophets; let them hear them.’ But he said, ‘No, father Abraham, but if someone goes to them from the dead, they will repent!’ But he said to him, ‘If they do not listen to Moses and the Prophets, they will not be persuaded even if someone rises from the dead.</a:t>
            </a:r>
            <a:r>
              <a:rPr lang="en-US" dirty="0" smtClean="0"/>
              <a:t>’</a:t>
            </a:r>
          </a:p>
          <a:p>
            <a:r>
              <a:rPr lang="en-US" dirty="0" smtClean="0"/>
              <a:t>Whether </a:t>
            </a:r>
            <a:r>
              <a:rPr lang="en-US" dirty="0"/>
              <a:t>it is supernatural or scriptural in </a:t>
            </a:r>
            <a:r>
              <a:rPr lang="en-US" dirty="0" smtClean="0"/>
              <a:t>origin we will respond the same way to divine revelation.</a:t>
            </a:r>
            <a:endParaRPr lang="en-US" dirty="0"/>
          </a:p>
        </p:txBody>
      </p:sp>
    </p:spTree>
    <p:extLst>
      <p:ext uri="{BB962C8B-B14F-4D97-AF65-F5344CB8AC3E}">
        <p14:creationId xmlns:p14="http://schemas.microsoft.com/office/powerpoint/2010/main" val="284570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Belshazzar and God</a:t>
            </a:r>
            <a:endParaRPr lang="en-US" dirty="0"/>
          </a:p>
        </p:txBody>
      </p:sp>
      <p:sp>
        <p:nvSpPr>
          <p:cNvPr id="3" name="Content Placeholder 2"/>
          <p:cNvSpPr>
            <a:spLocks noGrp="1"/>
          </p:cNvSpPr>
          <p:nvPr>
            <p:ph idx="1"/>
          </p:nvPr>
        </p:nvSpPr>
        <p:spPr/>
        <p:txBody>
          <a:bodyPr/>
          <a:lstStyle/>
          <a:p>
            <a:r>
              <a:rPr lang="en-US" dirty="0" smtClean="0"/>
              <a:t>He knew who Nebuchadnezzar was.</a:t>
            </a:r>
          </a:p>
          <a:p>
            <a:r>
              <a:rPr lang="en-US" dirty="0" smtClean="0"/>
              <a:t>He knew his story (as seen in vs. 18-22).</a:t>
            </a:r>
          </a:p>
          <a:p>
            <a:r>
              <a:rPr lang="en-US" dirty="0" smtClean="0"/>
              <a:t>He knew that the God of heaven was real.</a:t>
            </a:r>
          </a:p>
          <a:p>
            <a:r>
              <a:rPr lang="en-US" dirty="0" smtClean="0"/>
              <a:t>He consciously chose to rebel against and shame the God that Nebuchadnezzar had come to honor and worship(v23).</a:t>
            </a:r>
          </a:p>
          <a:p>
            <a:endParaRPr lang="en-US" dirty="0"/>
          </a:p>
        </p:txBody>
      </p:sp>
    </p:spTree>
    <p:extLst>
      <p:ext uri="{BB962C8B-B14F-4D97-AF65-F5344CB8AC3E}">
        <p14:creationId xmlns:p14="http://schemas.microsoft.com/office/powerpoint/2010/main" val="68265042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2002</TotalTime>
  <Words>810</Words>
  <Application>Microsoft Office PowerPoint</Application>
  <PresentationFormat>Custom</PresentationFormat>
  <Paragraphs>70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Wingdings</vt:lpstr>
      <vt:lpstr>Garamond</vt:lpstr>
      <vt:lpstr>Office Theme</vt:lpstr>
      <vt:lpstr>PowerPoint Presentation</vt:lpstr>
      <vt:lpstr>PowerPoint Presentation</vt:lpstr>
      <vt:lpstr>The Hand of God</vt:lpstr>
      <vt:lpstr>The Hand of God</vt:lpstr>
      <vt:lpstr>PowerPoint Presentation</vt:lpstr>
      <vt:lpstr>A Brief History of Belshazzar</vt:lpstr>
      <vt:lpstr>PowerPoint Presentation</vt:lpstr>
      <vt:lpstr>The knowledge of God</vt:lpstr>
      <vt:lpstr>Belshazzar and God</vt:lpstr>
      <vt:lpstr>The Hand of Judgment</vt:lpstr>
      <vt:lpstr>The Hand of Judgment</vt:lpstr>
      <vt:lpstr>PowerPoint Presentation</vt:lpstr>
      <vt:lpstr>Daniels Faith</vt:lpstr>
      <vt:lpstr>PowerPoint Presentation</vt:lpstr>
      <vt:lpstr>Choose this day who you will serve…</vt:lpstr>
      <vt:lpstr>Challenge</vt:lpstr>
    </vt:vector>
  </TitlesOfParts>
  <Company>Hewlett 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Westwood, David G (ESB Palo Alto)</dc:creator>
  <cp:lastModifiedBy>Kenrick DeVaul</cp:lastModifiedBy>
  <cp:revision>52</cp:revision>
  <dcterms:created xsi:type="dcterms:W3CDTF">2018-08-23T03:15:03Z</dcterms:created>
  <dcterms:modified xsi:type="dcterms:W3CDTF">2018-11-25T15:59:09Z</dcterms:modified>
</cp:coreProperties>
</file>