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63" r:id="rId2"/>
    <p:sldId id="300" r:id="rId3"/>
    <p:sldId id="301" r:id="rId4"/>
    <p:sldId id="299" r:id="rId5"/>
    <p:sldId id="264" r:id="rId6"/>
    <p:sldId id="265" r:id="rId7"/>
    <p:sldId id="266" r:id="rId8"/>
    <p:sldId id="269" r:id="rId9"/>
    <p:sldId id="277" r:id="rId10"/>
    <p:sldId id="272" r:id="rId11"/>
    <p:sldId id="273" r:id="rId12"/>
    <p:sldId id="274" r:id="rId13"/>
    <p:sldId id="275" r:id="rId14"/>
    <p:sldId id="278" r:id="rId15"/>
    <p:sldId id="297" r:id="rId16"/>
    <p:sldId id="291" r:id="rId17"/>
    <p:sldId id="276" r:id="rId18"/>
    <p:sldId id="294" r:id="rId19"/>
    <p:sldId id="292" r:id="rId20"/>
    <p:sldId id="295" r:id="rId21"/>
    <p:sldId id="293" r:id="rId22"/>
    <p:sldId id="267" r:id="rId23"/>
    <p:sldId id="298" r:id="rId24"/>
  </p:sldIdLst>
  <p:sldSz cx="12192000" cy="6858000"/>
  <p:notesSz cx="6858000" cy="9144000"/>
  <p:embeddedFontLst>
    <p:embeddedFont>
      <p:font typeface="Algerian" pitchFamily="82" charset="77"/>
      <p:regular r:id="rId26"/>
    </p:embeddedFont>
    <p:embeddedFont>
      <p:font typeface="Calibri" panose="020F0502020204030204" pitchFamily="34" charset="0"/>
      <p:regular r:id="rId27"/>
      <p:bold r:id="rId28"/>
      <p:italic r:id="rId29"/>
      <p:boldItalic r:id="rId30"/>
    </p:embeddedFont>
    <p:embeddedFont>
      <p:font typeface="Garamond" panose="02020404030301010803" pitchFamily="18" charset="0"/>
      <p:regular r:id="rId31"/>
      <p:bold r:id="rId32"/>
      <p:italic r:id="rId33"/>
    </p:embeddedFont>
    <p:embeddedFont>
      <p:font typeface="SF Hello" pitchFamily="2"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4D9"/>
    <a:srgbClr val="FFFD78"/>
    <a:srgbClr val="D6D6D6"/>
    <a:srgbClr val="FFD579"/>
    <a:srgbClr val="00FA00"/>
    <a:srgbClr val="929292"/>
    <a:srgbClr val="FF7E79"/>
    <a:srgbClr val="4E8F00"/>
    <a:srgbClr val="FFFC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8"/>
    <p:restoredTop sz="94619"/>
  </p:normalViewPr>
  <p:slideViewPr>
    <p:cSldViewPr snapToGrid="0">
      <p:cViewPr varScale="1">
        <p:scale>
          <a:sx n="102" d="100"/>
          <a:sy n="102" d="100"/>
        </p:scale>
        <p:origin x="19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10F56-DD8A-B34E-A867-A81DBF9A0851}" type="datetimeFigureOut">
              <a:rPr lang="en-US" smtClean="0"/>
              <a:t>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CC1E1-6174-F04E-A874-6BFFB2BA68AB}" type="slidenum">
              <a:rPr lang="en-US" smtClean="0"/>
              <a:t>‹#›</a:t>
            </a:fld>
            <a:endParaRPr lang="en-US"/>
          </a:p>
        </p:txBody>
      </p:sp>
    </p:spTree>
    <p:extLst>
      <p:ext uri="{BB962C8B-B14F-4D97-AF65-F5344CB8AC3E}">
        <p14:creationId xmlns:p14="http://schemas.microsoft.com/office/powerpoint/2010/main" val="311498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CC1E1-6174-F04E-A874-6BFFB2BA68AB}" type="slidenum">
              <a:rPr lang="en-US" smtClean="0"/>
              <a:t>1</a:t>
            </a:fld>
            <a:endParaRPr lang="en-US"/>
          </a:p>
        </p:txBody>
      </p:sp>
    </p:spTree>
    <p:extLst>
      <p:ext uri="{BB962C8B-B14F-4D97-AF65-F5344CB8AC3E}">
        <p14:creationId xmlns:p14="http://schemas.microsoft.com/office/powerpoint/2010/main" val="151540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1CC1E1-6174-F04E-A874-6BFFB2BA68AB}" type="slidenum">
              <a:rPr lang="en-US" smtClean="0"/>
              <a:t>9</a:t>
            </a:fld>
            <a:endParaRPr lang="en-US"/>
          </a:p>
        </p:txBody>
      </p:sp>
    </p:spTree>
    <p:extLst>
      <p:ext uri="{BB962C8B-B14F-4D97-AF65-F5344CB8AC3E}">
        <p14:creationId xmlns:p14="http://schemas.microsoft.com/office/powerpoint/2010/main" val="2610595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AE057F31-B75A-4F2F-89F4-2ED9E8DCE926}" type="datetimeFigureOut">
              <a:rPr lang="en-US" smtClean="0"/>
              <a:pPr/>
              <a:t>1/12/19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3821647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57F31-B75A-4F2F-89F4-2ED9E8DCE926}"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91954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57F31-B75A-4F2F-89F4-2ED9E8DCE926}"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57750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057F31-B75A-4F2F-89F4-2ED9E8DCE926}"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90563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57F31-B75A-4F2F-89F4-2ED9E8DCE926}" type="datetimeFigureOut">
              <a:rPr lang="en-US" smtClean="0"/>
              <a:t>1/12/19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20427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057F31-B75A-4F2F-89F4-2ED9E8DCE926}"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1192761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057F31-B75A-4F2F-89F4-2ED9E8DCE926}" type="datetimeFigureOut">
              <a:rPr lang="en-US" smtClean="0"/>
              <a:t>1/12/19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16855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057F31-B75A-4F2F-89F4-2ED9E8DCE926}" type="datetimeFigureOut">
              <a:rPr lang="en-US" smtClean="0"/>
              <a:t>1/12/19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60951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57F31-B75A-4F2F-89F4-2ED9E8DCE926}" type="datetimeFigureOut">
              <a:rPr lang="en-US" smtClean="0"/>
              <a:t>1/12/19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407606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345648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057F31-B75A-4F2F-89F4-2ED9E8DCE926}" type="datetimeFigureOut">
              <a:rPr lang="en-US" smtClean="0"/>
              <a:t>1/12/19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D9DA5-9762-426E-BF2D-4C771704AD1A}" type="slidenum">
              <a:rPr lang="en-US" smtClean="0"/>
              <a:t>‹#›</a:t>
            </a:fld>
            <a:endParaRPr lang="en-US"/>
          </a:p>
        </p:txBody>
      </p:sp>
    </p:spTree>
    <p:extLst>
      <p:ext uri="{BB962C8B-B14F-4D97-AF65-F5344CB8AC3E}">
        <p14:creationId xmlns:p14="http://schemas.microsoft.com/office/powerpoint/2010/main" val="252545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2000" cy="6857999"/>
          </a:xfrm>
          <a:prstGeom prst="rect">
            <a:avLst/>
          </a:prstGeom>
          <a:noFill/>
          <a:ln>
            <a:noFill/>
          </a:ln>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E057F31-B75A-4F2F-89F4-2ED9E8DCE926}" type="datetimeFigureOut">
              <a:rPr lang="en-US" smtClean="0"/>
              <a:pPr/>
              <a:t>1/12/19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50D9DA5-9762-426E-BF2D-4C771704AD1A}" type="slidenum">
              <a:rPr lang="en-US" smtClean="0"/>
              <a:pPr/>
              <a:t>‹#›</a:t>
            </a:fld>
            <a:endParaRPr lang="en-US"/>
          </a:p>
        </p:txBody>
      </p:sp>
    </p:spTree>
    <p:extLst>
      <p:ext uri="{BB962C8B-B14F-4D97-AF65-F5344CB8AC3E}">
        <p14:creationId xmlns:p14="http://schemas.microsoft.com/office/powerpoint/2010/main" val="413603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5" Type="http://schemas.openxmlformats.org/officeDocument/2006/relationships/image" Target="../media/image13.tiff"/><Relationship Id="rId4" Type="http://schemas.openxmlformats.org/officeDocument/2006/relationships/image" Target="../media/image12.tiff"/></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A22FAA-14E0-F541-891C-28C58178221C}"/>
              </a:ext>
            </a:extLst>
          </p:cNvPr>
          <p:cNvSpPr/>
          <p:nvPr/>
        </p:nvSpPr>
        <p:spPr>
          <a:xfrm>
            <a:off x="3267104" y="5136906"/>
            <a:ext cx="5657792" cy="1354217"/>
          </a:xfrm>
          <a:prstGeom prst="rect">
            <a:avLst/>
          </a:prstGeom>
          <a:noFill/>
        </p:spPr>
        <p:txBody>
          <a:bodyPr wrap="square">
            <a:spAutoFit/>
          </a:bodyPr>
          <a:lstStyle/>
          <a:p>
            <a:pPr algn="ctr">
              <a:spcAft>
                <a:spcPts val="1200"/>
              </a:spcAft>
            </a:pPr>
            <a:r>
              <a:rPr lang="en-US" sz="4000" dirty="0">
                <a:solidFill>
                  <a:schemeClr val="bg1"/>
                </a:solidFill>
                <a:latin typeface="SF Hello" pitchFamily="2" charset="0"/>
                <a:ea typeface="SF Hello" pitchFamily="2" charset="0"/>
              </a:rPr>
              <a:t>Daniel, Part 2 [Ch 7-12] </a:t>
            </a:r>
          </a:p>
          <a:p>
            <a:pPr algn="ctr">
              <a:spcAft>
                <a:spcPts val="1200"/>
              </a:spcAft>
            </a:pPr>
            <a:r>
              <a:rPr lang="en-US" sz="3200" dirty="0">
                <a:solidFill>
                  <a:schemeClr val="bg1"/>
                </a:solidFill>
                <a:latin typeface="SF Hello" pitchFamily="2" charset="0"/>
                <a:ea typeface="SF Hello" pitchFamily="2" charset="0"/>
              </a:rPr>
              <a:t>Intro to Biblical Prophecy</a:t>
            </a:r>
          </a:p>
        </p:txBody>
      </p:sp>
      <p:sp>
        <p:nvSpPr>
          <p:cNvPr id="8" name="Rectangle 7">
            <a:extLst>
              <a:ext uri="{FF2B5EF4-FFF2-40B4-BE49-F238E27FC236}">
                <a16:creationId xmlns:a16="http://schemas.microsoft.com/office/drawing/2014/main" id="{C19BF985-05D2-8E4A-A6B9-109FA1830C69}"/>
              </a:ext>
            </a:extLst>
          </p:cNvPr>
          <p:cNvSpPr/>
          <p:nvPr/>
        </p:nvSpPr>
        <p:spPr>
          <a:xfrm>
            <a:off x="-273133" y="0"/>
            <a:ext cx="3871355" cy="1200329"/>
          </a:xfrm>
          <a:prstGeom prst="rect">
            <a:avLst/>
          </a:prstGeom>
        </p:spPr>
        <p:txBody>
          <a:bodyPr wrap="square">
            <a:spAutoFit/>
          </a:bodyPr>
          <a:lstStyle/>
          <a:p>
            <a:pPr algn="ctr"/>
            <a:r>
              <a:rPr lang="en-US" sz="2400" dirty="0">
                <a:solidFill>
                  <a:schemeClr val="bg1"/>
                </a:solidFill>
                <a:latin typeface="Algerian" panose="04020705040A02060702" pitchFamily="82" charset="0"/>
              </a:rPr>
              <a:t>Trusting </a:t>
            </a:r>
          </a:p>
          <a:p>
            <a:pPr algn="ctr"/>
            <a:r>
              <a:rPr lang="en-US" sz="2400" dirty="0">
                <a:solidFill>
                  <a:schemeClr val="bg1"/>
                </a:solidFill>
                <a:latin typeface="Algerian" panose="04020705040A02060702" pitchFamily="82" charset="0"/>
              </a:rPr>
              <a:t>the Most High God</a:t>
            </a:r>
          </a:p>
          <a:p>
            <a:pPr algn="ctr"/>
            <a:r>
              <a:rPr lang="en-US" sz="2400" dirty="0">
                <a:solidFill>
                  <a:schemeClr val="bg1"/>
                </a:solidFill>
                <a:latin typeface="Algerian" panose="04020705040A02060702" pitchFamily="82" charset="0"/>
              </a:rPr>
              <a:t>in perilous times</a:t>
            </a:r>
          </a:p>
        </p:txBody>
      </p:sp>
    </p:spTree>
    <p:extLst>
      <p:ext uri="{BB962C8B-B14F-4D97-AF65-F5344CB8AC3E}">
        <p14:creationId xmlns:p14="http://schemas.microsoft.com/office/powerpoint/2010/main" val="412849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463D70-B687-F94B-A9AE-3F99C87F8E99}"/>
              </a:ext>
            </a:extLst>
          </p:cNvPr>
          <p:cNvGraphicFramePr>
            <a:graphicFrameLocks noGrp="1"/>
          </p:cNvGraphicFramePr>
          <p:nvPr>
            <p:extLst>
              <p:ext uri="{D42A27DB-BD31-4B8C-83A1-F6EECF244321}">
                <p14:modId xmlns:p14="http://schemas.microsoft.com/office/powerpoint/2010/main" val="1501055016"/>
              </p:ext>
            </p:extLst>
          </p:nvPr>
        </p:nvGraphicFramePr>
        <p:xfrm>
          <a:off x="1037390" y="679560"/>
          <a:ext cx="10528968" cy="5458305"/>
        </p:xfrm>
        <a:graphic>
          <a:graphicData uri="http://schemas.openxmlformats.org/drawingml/2006/table">
            <a:tbl>
              <a:tblPr firstRow="1" bandRow="1">
                <a:tableStyleId>{91EBBBCC-DAD2-459C-BE2E-F6DE35CF9A28}</a:tableStyleId>
              </a:tblPr>
              <a:tblGrid>
                <a:gridCol w="743284">
                  <a:extLst>
                    <a:ext uri="{9D8B030D-6E8A-4147-A177-3AD203B41FA5}">
                      <a16:colId xmlns:a16="http://schemas.microsoft.com/office/drawing/2014/main" val="4285747425"/>
                    </a:ext>
                  </a:extLst>
                </a:gridCol>
                <a:gridCol w="5350042">
                  <a:extLst>
                    <a:ext uri="{9D8B030D-6E8A-4147-A177-3AD203B41FA5}">
                      <a16:colId xmlns:a16="http://schemas.microsoft.com/office/drawing/2014/main" val="1325427169"/>
                    </a:ext>
                  </a:extLst>
                </a:gridCol>
                <a:gridCol w="2390273">
                  <a:extLst>
                    <a:ext uri="{9D8B030D-6E8A-4147-A177-3AD203B41FA5}">
                      <a16:colId xmlns:a16="http://schemas.microsoft.com/office/drawing/2014/main" val="2874374301"/>
                    </a:ext>
                  </a:extLst>
                </a:gridCol>
                <a:gridCol w="2045369">
                  <a:extLst>
                    <a:ext uri="{9D8B030D-6E8A-4147-A177-3AD203B41FA5}">
                      <a16:colId xmlns:a16="http://schemas.microsoft.com/office/drawing/2014/main" val="2354764923"/>
                    </a:ext>
                  </a:extLst>
                </a:gridCol>
              </a:tblGrid>
              <a:tr h="551748">
                <a:tc>
                  <a:txBody>
                    <a:bodyPr/>
                    <a:lstStyle/>
                    <a:p>
                      <a:pPr algn="ctr"/>
                      <a:endParaRPr lang="en-US" sz="2800" dirty="0"/>
                    </a:p>
                  </a:txBody>
                  <a:tcPr anchor="ctr"/>
                </a:tc>
                <a:tc>
                  <a:txBody>
                    <a:bodyPr/>
                    <a:lstStyle/>
                    <a:p>
                      <a:pPr algn="ctr"/>
                      <a:r>
                        <a:rPr lang="en-US" sz="2800" dirty="0"/>
                        <a:t>Prediction</a:t>
                      </a:r>
                    </a:p>
                  </a:txBody>
                  <a:tcPr anchor="ctr"/>
                </a:tc>
                <a:tc>
                  <a:txBody>
                    <a:bodyPr/>
                    <a:lstStyle/>
                    <a:p>
                      <a:pPr algn="ctr"/>
                      <a:r>
                        <a:rPr lang="en-US" sz="2800" dirty="0"/>
                        <a:t>Prophecy</a:t>
                      </a:r>
                    </a:p>
                  </a:txBody>
                  <a:tcPr anchor="ctr"/>
                </a:tc>
                <a:tc>
                  <a:txBody>
                    <a:bodyPr/>
                    <a:lstStyle/>
                    <a:p>
                      <a:pPr algn="ctr"/>
                      <a:r>
                        <a:rPr lang="en-US" sz="2800" dirty="0"/>
                        <a:t>Fulfillment</a:t>
                      </a:r>
                    </a:p>
                  </a:txBody>
                  <a:tcPr anchor="ctr"/>
                </a:tc>
                <a:extLst>
                  <a:ext uri="{0D108BD9-81ED-4DB2-BD59-A6C34878D82A}">
                    <a16:rowId xmlns:a16="http://schemas.microsoft.com/office/drawing/2014/main" val="132686233"/>
                  </a:ext>
                </a:extLst>
              </a:tr>
              <a:tr h="680237">
                <a:tc>
                  <a:txBody>
                    <a:bodyPr/>
                    <a:lstStyle/>
                    <a:p>
                      <a:pPr algn="ctr"/>
                      <a:r>
                        <a:rPr lang="en-US" sz="2000" dirty="0"/>
                        <a:t>1</a:t>
                      </a:r>
                    </a:p>
                  </a:txBody>
                  <a:tcPr anchor="ctr"/>
                </a:tc>
                <a:tc>
                  <a:txBody>
                    <a:bodyPr/>
                    <a:lstStyle/>
                    <a:p>
                      <a:r>
                        <a:rPr lang="en-US" sz="2000" dirty="0"/>
                        <a:t>The Messiah will be born in Bethlehem</a:t>
                      </a:r>
                    </a:p>
                  </a:txBody>
                  <a:tcPr anchor="ctr"/>
                </a:tc>
                <a:tc>
                  <a:txBody>
                    <a:bodyPr/>
                    <a:lstStyle/>
                    <a:p>
                      <a:pPr algn="ctr"/>
                      <a:r>
                        <a:rPr lang="en-US" sz="2000" dirty="0"/>
                        <a:t>Micah 5:2</a:t>
                      </a:r>
                    </a:p>
                  </a:txBody>
                  <a:tcPr anchor="ctr"/>
                </a:tc>
                <a:tc>
                  <a:txBody>
                    <a:bodyPr/>
                    <a:lstStyle/>
                    <a:p>
                      <a:pPr algn="ctr"/>
                      <a:r>
                        <a:rPr lang="en-US" sz="2000" dirty="0"/>
                        <a:t>Matt 2:1-6</a:t>
                      </a:r>
                    </a:p>
                  </a:txBody>
                  <a:tcPr anchor="ctr"/>
                </a:tc>
                <a:extLst>
                  <a:ext uri="{0D108BD9-81ED-4DB2-BD59-A6C34878D82A}">
                    <a16:rowId xmlns:a16="http://schemas.microsoft.com/office/drawing/2014/main" val="1050244219"/>
                  </a:ext>
                </a:extLst>
              </a:tr>
              <a:tr h="783529">
                <a:tc>
                  <a:txBody>
                    <a:bodyPr/>
                    <a:lstStyle/>
                    <a:p>
                      <a:pPr algn="ctr"/>
                      <a:r>
                        <a:rPr lang="en-US" sz="2000" dirty="0"/>
                        <a:t>2</a:t>
                      </a:r>
                    </a:p>
                  </a:txBody>
                  <a:tcPr anchor="ctr"/>
                </a:tc>
                <a:tc>
                  <a:txBody>
                    <a:bodyPr/>
                    <a:lstStyle/>
                    <a:p>
                      <a:r>
                        <a:rPr lang="en-US" sz="2000" dirty="0"/>
                        <a:t>The Messiah will be born of a virgin</a:t>
                      </a:r>
                    </a:p>
                  </a:txBody>
                  <a:tcPr anchor="ctr"/>
                </a:tc>
                <a:tc>
                  <a:txBody>
                    <a:bodyPr/>
                    <a:lstStyle/>
                    <a:p>
                      <a:pPr algn="ctr"/>
                      <a:r>
                        <a:rPr lang="en-US" sz="2000" dirty="0"/>
                        <a:t>Isaiah 7:14</a:t>
                      </a:r>
                    </a:p>
                  </a:txBody>
                  <a:tcPr anchor="ctr"/>
                </a:tc>
                <a:tc>
                  <a:txBody>
                    <a:bodyPr/>
                    <a:lstStyle/>
                    <a:p>
                      <a:pPr algn="ctr"/>
                      <a:r>
                        <a:rPr lang="en-US" sz="2000" dirty="0"/>
                        <a:t>Matt 1:20-23</a:t>
                      </a:r>
                    </a:p>
                  </a:txBody>
                  <a:tcPr anchor="ctr"/>
                </a:tc>
                <a:extLst>
                  <a:ext uri="{0D108BD9-81ED-4DB2-BD59-A6C34878D82A}">
                    <a16:rowId xmlns:a16="http://schemas.microsoft.com/office/drawing/2014/main" val="3919598257"/>
                  </a:ext>
                </a:extLst>
              </a:tr>
              <a:tr h="680237">
                <a:tc>
                  <a:txBody>
                    <a:bodyPr/>
                    <a:lstStyle/>
                    <a:p>
                      <a:pPr algn="ctr"/>
                      <a:r>
                        <a:rPr lang="en-US" sz="2000" dirty="0"/>
                        <a:t>3</a:t>
                      </a:r>
                    </a:p>
                  </a:txBody>
                  <a:tcPr anchor="ctr"/>
                </a:tc>
                <a:tc>
                  <a:txBody>
                    <a:bodyPr/>
                    <a:lstStyle/>
                    <a:p>
                      <a:r>
                        <a:rPr lang="en-US" sz="2000" dirty="0"/>
                        <a:t>The Messiah will be a prophet like Moses</a:t>
                      </a:r>
                    </a:p>
                  </a:txBody>
                  <a:tcPr anchor="ctr"/>
                </a:tc>
                <a:tc>
                  <a:txBody>
                    <a:bodyPr/>
                    <a:lstStyle/>
                    <a:p>
                      <a:pPr algn="ctr"/>
                      <a:r>
                        <a:rPr lang="en-US" sz="2000" dirty="0" err="1"/>
                        <a:t>Deut</a:t>
                      </a:r>
                      <a:r>
                        <a:rPr lang="en-US" sz="2000" dirty="0"/>
                        <a:t> 18:15</a:t>
                      </a:r>
                    </a:p>
                  </a:txBody>
                  <a:tcPr anchor="ctr"/>
                </a:tc>
                <a:tc>
                  <a:txBody>
                    <a:bodyPr/>
                    <a:lstStyle/>
                    <a:p>
                      <a:pPr algn="ctr"/>
                      <a:r>
                        <a:rPr lang="en-US" sz="2000" dirty="0"/>
                        <a:t>John 7:40-42</a:t>
                      </a:r>
                    </a:p>
                    <a:p>
                      <a:pPr algn="ctr"/>
                      <a:r>
                        <a:rPr lang="en-US" sz="2000" dirty="0"/>
                        <a:t>Acts 3:20-23</a:t>
                      </a:r>
                    </a:p>
                  </a:txBody>
                  <a:tcPr anchor="ctr"/>
                </a:tc>
                <a:extLst>
                  <a:ext uri="{0D108BD9-81ED-4DB2-BD59-A6C34878D82A}">
                    <a16:rowId xmlns:a16="http://schemas.microsoft.com/office/drawing/2014/main" val="4224161163"/>
                  </a:ext>
                </a:extLst>
              </a:tr>
              <a:tr h="680237">
                <a:tc>
                  <a:txBody>
                    <a:bodyPr/>
                    <a:lstStyle/>
                    <a:p>
                      <a:pPr algn="ctr"/>
                      <a:r>
                        <a:rPr lang="en-US" sz="2000" dirty="0"/>
                        <a:t>4</a:t>
                      </a:r>
                    </a:p>
                  </a:txBody>
                  <a:tcPr anchor="ctr"/>
                </a:tc>
                <a:tc>
                  <a:txBody>
                    <a:bodyPr/>
                    <a:lstStyle/>
                    <a:p>
                      <a:r>
                        <a:rPr lang="en-US" sz="2000" dirty="0"/>
                        <a:t>The Messiah will enter Jerusalem on a donkey’s colt</a:t>
                      </a:r>
                    </a:p>
                  </a:txBody>
                  <a:tcPr anchor="ctr"/>
                </a:tc>
                <a:tc>
                  <a:txBody>
                    <a:bodyPr/>
                    <a:lstStyle/>
                    <a:p>
                      <a:pPr algn="ctr"/>
                      <a:r>
                        <a:rPr lang="en-US" sz="2000" dirty="0" err="1"/>
                        <a:t>Zech</a:t>
                      </a:r>
                      <a:r>
                        <a:rPr lang="en-US" sz="2000" dirty="0"/>
                        <a:t> 9:9</a:t>
                      </a:r>
                    </a:p>
                  </a:txBody>
                  <a:tcPr anchor="ctr"/>
                </a:tc>
                <a:tc>
                  <a:txBody>
                    <a:bodyPr/>
                    <a:lstStyle/>
                    <a:p>
                      <a:pPr algn="ctr"/>
                      <a:r>
                        <a:rPr lang="en-US" sz="2000" dirty="0"/>
                        <a:t>Luke 19:35-37</a:t>
                      </a:r>
                    </a:p>
                  </a:txBody>
                  <a:tcPr anchor="ctr"/>
                </a:tc>
                <a:extLst>
                  <a:ext uri="{0D108BD9-81ED-4DB2-BD59-A6C34878D82A}">
                    <a16:rowId xmlns:a16="http://schemas.microsoft.com/office/drawing/2014/main" val="3659460563"/>
                  </a:ext>
                </a:extLst>
              </a:tr>
              <a:tr h="680237">
                <a:tc>
                  <a:txBody>
                    <a:bodyPr/>
                    <a:lstStyle/>
                    <a:p>
                      <a:pPr algn="ctr"/>
                      <a:r>
                        <a:rPr lang="en-US" sz="2000" dirty="0"/>
                        <a:t>5</a:t>
                      </a:r>
                    </a:p>
                  </a:txBody>
                  <a:tcPr anchor="ctr"/>
                </a:tc>
                <a:tc>
                  <a:txBody>
                    <a:bodyPr/>
                    <a:lstStyle/>
                    <a:p>
                      <a:r>
                        <a:rPr lang="en-US" sz="2000" dirty="0"/>
                        <a:t>The Messiah will be rejected by His own people</a:t>
                      </a:r>
                    </a:p>
                  </a:txBody>
                  <a:tcPr anchor="ctr"/>
                </a:tc>
                <a:tc>
                  <a:txBody>
                    <a:bodyPr/>
                    <a:lstStyle/>
                    <a:p>
                      <a:pPr algn="ctr"/>
                      <a:r>
                        <a:rPr lang="en-US" sz="2000" dirty="0"/>
                        <a:t>Isa 53:1, 3</a:t>
                      </a:r>
                    </a:p>
                  </a:txBody>
                  <a:tcPr anchor="ctr"/>
                </a:tc>
                <a:tc>
                  <a:txBody>
                    <a:bodyPr/>
                    <a:lstStyle/>
                    <a:p>
                      <a:pPr algn="ctr"/>
                      <a:r>
                        <a:rPr lang="en-US" sz="2000" dirty="0"/>
                        <a:t>John 12:37-38</a:t>
                      </a:r>
                    </a:p>
                  </a:txBody>
                  <a:tcPr anchor="ctr"/>
                </a:tc>
                <a:extLst>
                  <a:ext uri="{0D108BD9-81ED-4DB2-BD59-A6C34878D82A}">
                    <a16:rowId xmlns:a16="http://schemas.microsoft.com/office/drawing/2014/main" val="1787697774"/>
                  </a:ext>
                </a:extLst>
              </a:tr>
              <a:tr h="680237">
                <a:tc>
                  <a:txBody>
                    <a:bodyPr/>
                    <a:lstStyle/>
                    <a:p>
                      <a:pPr algn="ctr"/>
                      <a:r>
                        <a:rPr lang="en-US" sz="2000" dirty="0"/>
                        <a:t>6</a:t>
                      </a:r>
                    </a:p>
                  </a:txBody>
                  <a:tcPr anchor="ctr"/>
                </a:tc>
                <a:tc>
                  <a:txBody>
                    <a:bodyPr/>
                    <a:lstStyle/>
                    <a:p>
                      <a:r>
                        <a:rPr lang="en-US" sz="2000" dirty="0"/>
                        <a:t>The Messiah will be betrayed by one of his followers</a:t>
                      </a:r>
                    </a:p>
                  </a:txBody>
                  <a:tcPr anchor="ctr"/>
                </a:tc>
                <a:tc>
                  <a:txBody>
                    <a:bodyPr/>
                    <a:lstStyle/>
                    <a:p>
                      <a:pPr algn="ctr"/>
                      <a:r>
                        <a:rPr lang="en-US" sz="2000" dirty="0"/>
                        <a:t>Ps 41:9, 55:12-13</a:t>
                      </a:r>
                    </a:p>
                  </a:txBody>
                  <a:tcPr anchor="ctr"/>
                </a:tc>
                <a:tc>
                  <a:txBody>
                    <a:bodyPr/>
                    <a:lstStyle/>
                    <a:p>
                      <a:pPr algn="ctr"/>
                      <a:r>
                        <a:rPr lang="en-US" sz="2000" dirty="0"/>
                        <a:t>Matthew 26:47, 49-50a</a:t>
                      </a:r>
                    </a:p>
                  </a:txBody>
                  <a:tcPr anchor="ctr"/>
                </a:tc>
                <a:extLst>
                  <a:ext uri="{0D108BD9-81ED-4DB2-BD59-A6C34878D82A}">
                    <a16:rowId xmlns:a16="http://schemas.microsoft.com/office/drawing/2014/main" val="1237891560"/>
                  </a:ext>
                </a:extLst>
              </a:tr>
              <a:tr h="680237">
                <a:tc>
                  <a:txBody>
                    <a:bodyPr/>
                    <a:lstStyle/>
                    <a:p>
                      <a:pPr algn="ctr"/>
                      <a:r>
                        <a:rPr lang="en-US" sz="2000" dirty="0"/>
                        <a:t>7</a:t>
                      </a:r>
                    </a:p>
                  </a:txBody>
                  <a:tcPr anchor="ctr"/>
                </a:tc>
                <a:tc>
                  <a:txBody>
                    <a:bodyPr/>
                    <a:lstStyle/>
                    <a:p>
                      <a:r>
                        <a:rPr lang="en-US" dirty="0"/>
                        <a:t>Will be betrayed for 30 pieces of silver</a:t>
                      </a:r>
                    </a:p>
                  </a:txBody>
                  <a:tcPr anchor="ctr"/>
                </a:tc>
                <a:tc>
                  <a:txBody>
                    <a:bodyPr/>
                    <a:lstStyle/>
                    <a:p>
                      <a:pPr algn="ctr"/>
                      <a:r>
                        <a:rPr lang="en-US" dirty="0" err="1"/>
                        <a:t>Zech</a:t>
                      </a:r>
                      <a:r>
                        <a:rPr lang="en-US" dirty="0"/>
                        <a:t> 11:12-13</a:t>
                      </a:r>
                    </a:p>
                  </a:txBody>
                  <a:tcPr anchor="ctr"/>
                </a:tc>
                <a:tc>
                  <a:txBody>
                    <a:bodyPr/>
                    <a:lstStyle/>
                    <a:p>
                      <a:pPr algn="ctr"/>
                      <a:r>
                        <a:rPr lang="en-US" dirty="0"/>
                        <a:t>Matt 26:14-16</a:t>
                      </a:r>
                    </a:p>
                  </a:txBody>
                  <a:tcPr anchor="ctr"/>
                </a:tc>
                <a:extLst>
                  <a:ext uri="{0D108BD9-81ED-4DB2-BD59-A6C34878D82A}">
                    <a16:rowId xmlns:a16="http://schemas.microsoft.com/office/drawing/2014/main" val="125986909"/>
                  </a:ext>
                </a:extLst>
              </a:tr>
            </a:tbl>
          </a:graphicData>
        </a:graphic>
      </p:graphicFrame>
    </p:spTree>
    <p:extLst>
      <p:ext uri="{BB962C8B-B14F-4D97-AF65-F5344CB8AC3E}">
        <p14:creationId xmlns:p14="http://schemas.microsoft.com/office/powerpoint/2010/main" val="386472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FE0D3-C827-7B44-9325-84E7595E74E4}"/>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2665515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7602-82B7-6546-90F6-D41E71F015AB}"/>
              </a:ext>
            </a:extLst>
          </p:cNvPr>
          <p:cNvSpPr>
            <a:spLocks noGrp="1"/>
          </p:cNvSpPr>
          <p:nvPr>
            <p:ph type="title"/>
          </p:nvPr>
        </p:nvSpPr>
        <p:spPr>
          <a:xfrm>
            <a:off x="475138" y="151274"/>
            <a:ext cx="10515600" cy="982412"/>
          </a:xfrm>
        </p:spPr>
        <p:txBody>
          <a:bodyPr/>
          <a:lstStyle/>
          <a:p>
            <a:r>
              <a:rPr lang="en-US" dirty="0"/>
              <a:t>Mathematical Probability</a:t>
            </a:r>
          </a:p>
        </p:txBody>
      </p:sp>
      <p:pic>
        <p:nvPicPr>
          <p:cNvPr id="3" name="Picture 2">
            <a:extLst>
              <a:ext uri="{FF2B5EF4-FFF2-40B4-BE49-F238E27FC236}">
                <a16:creationId xmlns:a16="http://schemas.microsoft.com/office/drawing/2014/main" id="{0ED05119-8555-BC47-8C44-39022BE8B2E8}"/>
              </a:ext>
            </a:extLst>
          </p:cNvPr>
          <p:cNvPicPr>
            <a:picLocks noChangeAspect="1"/>
          </p:cNvPicPr>
          <p:nvPr/>
        </p:nvPicPr>
        <p:blipFill rotWithShape="1">
          <a:blip r:embed="rId2"/>
          <a:srcRect t="-10025" b="10025"/>
          <a:stretch/>
        </p:blipFill>
        <p:spPr>
          <a:xfrm>
            <a:off x="836595" y="1604678"/>
            <a:ext cx="3149600" cy="3648643"/>
          </a:xfrm>
          <a:prstGeom prst="rect">
            <a:avLst/>
          </a:prstGeom>
        </p:spPr>
      </p:pic>
      <p:sp>
        <p:nvSpPr>
          <p:cNvPr id="4" name="Rounded Rectangle 3">
            <a:extLst>
              <a:ext uri="{FF2B5EF4-FFF2-40B4-BE49-F238E27FC236}">
                <a16:creationId xmlns:a16="http://schemas.microsoft.com/office/drawing/2014/main" id="{F5D4DFB9-D44F-D84B-BFF3-7AC99FBECE60}"/>
              </a:ext>
            </a:extLst>
          </p:cNvPr>
          <p:cNvSpPr/>
          <p:nvPr/>
        </p:nvSpPr>
        <p:spPr>
          <a:xfrm>
            <a:off x="5068141" y="1944178"/>
            <a:ext cx="6443921" cy="364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spcAft>
                <a:spcPts val="1800"/>
              </a:spcAft>
              <a:buFont typeface="+mj-lt"/>
              <a:buAutoNum type="arabicPeriod"/>
            </a:pPr>
            <a:r>
              <a:rPr lang="en-US" sz="2400" dirty="0">
                <a:solidFill>
                  <a:schemeClr val="tx1"/>
                </a:solidFill>
              </a:rPr>
              <a:t>The probability of all 8 prophecies being fulfilled accidently in the life of one person…. </a:t>
            </a:r>
            <a:r>
              <a:rPr lang="en-US" sz="2400" b="1" dirty="0">
                <a:solidFill>
                  <a:schemeClr val="tx1"/>
                </a:solidFill>
              </a:rPr>
              <a:t>1x10</a:t>
            </a:r>
            <a:r>
              <a:rPr lang="en-US" sz="2400" b="1" baseline="30000" dirty="0">
                <a:solidFill>
                  <a:schemeClr val="tx1"/>
                </a:solidFill>
              </a:rPr>
              <a:t>17 </a:t>
            </a:r>
            <a:r>
              <a:rPr lang="en-US" sz="2400" b="1" dirty="0">
                <a:solidFill>
                  <a:schemeClr val="tx1"/>
                </a:solidFill>
              </a:rPr>
              <a:t>[One in one hundred quadrillion]</a:t>
            </a:r>
          </a:p>
          <a:p>
            <a:pPr marL="457200" indent="-457200">
              <a:spcAft>
                <a:spcPts val="1800"/>
              </a:spcAft>
              <a:buFont typeface="+mj-lt"/>
              <a:buAutoNum type="arabicPeriod"/>
            </a:pPr>
            <a:r>
              <a:rPr lang="en-US" sz="2400" dirty="0">
                <a:solidFill>
                  <a:schemeClr val="tx1"/>
                </a:solidFill>
              </a:rPr>
              <a:t>The probability of one person fulfilling 48 prophecies…. </a:t>
            </a:r>
            <a:r>
              <a:rPr lang="en-US" sz="2400" b="1" dirty="0">
                <a:solidFill>
                  <a:schemeClr val="tx1"/>
                </a:solidFill>
              </a:rPr>
              <a:t>1x10</a:t>
            </a:r>
            <a:r>
              <a:rPr lang="en-US" sz="2400" b="1" baseline="30000" dirty="0">
                <a:solidFill>
                  <a:schemeClr val="tx1"/>
                </a:solidFill>
              </a:rPr>
              <a:t>157</a:t>
            </a:r>
            <a:endParaRPr lang="en-US" sz="2400" b="1" dirty="0">
              <a:solidFill>
                <a:schemeClr val="tx1"/>
              </a:solidFill>
            </a:endParaRPr>
          </a:p>
          <a:p>
            <a:pPr marL="457200" indent="-457200">
              <a:spcAft>
                <a:spcPts val="1800"/>
              </a:spcAft>
              <a:buFont typeface="+mj-lt"/>
              <a:buAutoNum type="arabicPeriod"/>
            </a:pPr>
            <a:r>
              <a:rPr lang="en-US" sz="2400" dirty="0">
                <a:solidFill>
                  <a:schemeClr val="tx1"/>
                </a:solidFill>
              </a:rPr>
              <a:t>The probability of one person fulfilling all 300 prophecies</a:t>
            </a:r>
            <a:r>
              <a:rPr lang="en-US" sz="2400" b="1" dirty="0">
                <a:solidFill>
                  <a:schemeClr val="tx1"/>
                </a:solidFill>
              </a:rPr>
              <a:t>….</a:t>
            </a:r>
          </a:p>
        </p:txBody>
      </p:sp>
      <p:sp>
        <p:nvSpPr>
          <p:cNvPr id="5" name="TextBox 4">
            <a:extLst>
              <a:ext uri="{FF2B5EF4-FFF2-40B4-BE49-F238E27FC236}">
                <a16:creationId xmlns:a16="http://schemas.microsoft.com/office/drawing/2014/main" id="{7F1979A0-A907-5346-8964-9218D5317296}"/>
              </a:ext>
            </a:extLst>
          </p:cNvPr>
          <p:cNvSpPr txBox="1"/>
          <p:nvPr/>
        </p:nvSpPr>
        <p:spPr>
          <a:xfrm>
            <a:off x="7984333" y="5131155"/>
            <a:ext cx="1057275" cy="461665"/>
          </a:xfrm>
          <a:prstGeom prst="rect">
            <a:avLst/>
          </a:prstGeom>
          <a:noFill/>
        </p:spPr>
        <p:txBody>
          <a:bodyPr wrap="square" rtlCol="0">
            <a:spAutoFit/>
          </a:bodyPr>
          <a:lstStyle/>
          <a:p>
            <a:r>
              <a:rPr lang="en-US" sz="2400" b="1" dirty="0"/>
              <a:t>Jesus</a:t>
            </a:r>
          </a:p>
        </p:txBody>
      </p:sp>
      <p:sp>
        <p:nvSpPr>
          <p:cNvPr id="6" name="TextBox 5">
            <a:extLst>
              <a:ext uri="{FF2B5EF4-FFF2-40B4-BE49-F238E27FC236}">
                <a16:creationId xmlns:a16="http://schemas.microsoft.com/office/drawing/2014/main" id="{10E2A595-E5BA-424C-A6AB-9536231744F9}"/>
              </a:ext>
            </a:extLst>
          </p:cNvPr>
          <p:cNvSpPr txBox="1"/>
          <p:nvPr/>
        </p:nvSpPr>
        <p:spPr>
          <a:xfrm>
            <a:off x="354805" y="5381953"/>
            <a:ext cx="3852864" cy="523220"/>
          </a:xfrm>
          <a:prstGeom prst="rect">
            <a:avLst/>
          </a:prstGeom>
          <a:noFill/>
        </p:spPr>
        <p:txBody>
          <a:bodyPr wrap="square" rtlCol="0">
            <a:spAutoFit/>
          </a:bodyPr>
          <a:lstStyle/>
          <a:p>
            <a:pPr algn="ctr"/>
            <a:r>
              <a:rPr lang="en-US" sz="2800" dirty="0">
                <a:solidFill>
                  <a:schemeClr val="bg1"/>
                </a:solidFill>
              </a:rPr>
              <a:t>Prof. Peter Stoner</a:t>
            </a:r>
          </a:p>
        </p:txBody>
      </p:sp>
      <p:sp>
        <p:nvSpPr>
          <p:cNvPr id="8" name="Rectangle 7">
            <a:extLst>
              <a:ext uri="{FF2B5EF4-FFF2-40B4-BE49-F238E27FC236}">
                <a16:creationId xmlns:a16="http://schemas.microsoft.com/office/drawing/2014/main" id="{146C9B63-A1CF-3B43-9A7D-B34C846C9507}"/>
              </a:ext>
            </a:extLst>
          </p:cNvPr>
          <p:cNvSpPr/>
          <p:nvPr/>
        </p:nvSpPr>
        <p:spPr>
          <a:xfrm>
            <a:off x="19418" y="6557025"/>
            <a:ext cx="3962400" cy="246221"/>
          </a:xfrm>
          <a:prstGeom prst="rect">
            <a:avLst/>
          </a:prstGeom>
        </p:spPr>
        <p:txBody>
          <a:bodyPr wrap="square">
            <a:spAutoFit/>
          </a:bodyPr>
          <a:lstStyle/>
          <a:p>
            <a:r>
              <a:rPr lang="en-US" sz="1000" i="1" dirty="0">
                <a:solidFill>
                  <a:schemeClr val="bg1"/>
                </a:solidFill>
              </a:rPr>
              <a:t>http://</a:t>
            </a:r>
            <a:r>
              <a:rPr lang="en-US" sz="1000" i="1" dirty="0" err="1">
                <a:solidFill>
                  <a:schemeClr val="bg1"/>
                </a:solidFill>
              </a:rPr>
              <a:t>christinprophecy.org</a:t>
            </a:r>
            <a:r>
              <a:rPr lang="en-US" sz="1000" i="1" dirty="0">
                <a:solidFill>
                  <a:schemeClr val="bg1"/>
                </a:solidFill>
              </a:rPr>
              <a:t>/articles/applying-the-science-of-probability-to-the-scriptures/</a:t>
            </a:r>
          </a:p>
        </p:txBody>
      </p:sp>
    </p:spTree>
    <p:extLst>
      <p:ext uri="{BB962C8B-B14F-4D97-AF65-F5344CB8AC3E}">
        <p14:creationId xmlns:p14="http://schemas.microsoft.com/office/powerpoint/2010/main" val="294643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 calcmode="lin" valueType="num">
                                      <p:cBhvr additive="base">
                                        <p:cTn id="13"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4">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619-2BB1-D645-9F53-60118D7EDDF9}"/>
              </a:ext>
            </a:extLst>
          </p:cNvPr>
          <p:cNvSpPr>
            <a:spLocks noGrp="1"/>
          </p:cNvSpPr>
          <p:nvPr>
            <p:ph type="title"/>
          </p:nvPr>
        </p:nvSpPr>
        <p:spPr>
          <a:xfrm>
            <a:off x="838200" y="365125"/>
            <a:ext cx="10515600" cy="958349"/>
          </a:xfrm>
        </p:spPr>
        <p:txBody>
          <a:bodyPr/>
          <a:lstStyle/>
          <a:p>
            <a:r>
              <a:rPr lang="en-US" dirty="0"/>
              <a:t>The Purposes of Biblical Prophecy</a:t>
            </a:r>
          </a:p>
        </p:txBody>
      </p:sp>
      <p:sp>
        <p:nvSpPr>
          <p:cNvPr id="3" name="Content Placeholder 2">
            <a:extLst>
              <a:ext uri="{FF2B5EF4-FFF2-40B4-BE49-F238E27FC236}">
                <a16:creationId xmlns:a16="http://schemas.microsoft.com/office/drawing/2014/main" id="{BA4B807D-B880-C34D-9247-8E3468CAF893}"/>
              </a:ext>
            </a:extLst>
          </p:cNvPr>
          <p:cNvSpPr>
            <a:spLocks noGrp="1"/>
          </p:cNvSpPr>
          <p:nvPr>
            <p:ph idx="1"/>
          </p:nvPr>
        </p:nvSpPr>
        <p:spPr/>
        <p:txBody>
          <a:bodyPr/>
          <a:lstStyle/>
          <a:p>
            <a:pPr marL="514350" indent="-514350">
              <a:spcAft>
                <a:spcPts val="3600"/>
              </a:spcAft>
              <a:buFont typeface="+mj-lt"/>
              <a:buAutoNum type="arabicPeriod"/>
            </a:pPr>
            <a:r>
              <a:rPr lang="en-US" dirty="0"/>
              <a:t>Biblical prophecy reveals God’s desire to communicate</a:t>
            </a:r>
          </a:p>
          <a:p>
            <a:pPr marL="514350" indent="-514350">
              <a:spcAft>
                <a:spcPts val="3600"/>
              </a:spcAft>
              <a:buFont typeface="+mj-lt"/>
              <a:buAutoNum type="arabicPeriod"/>
            </a:pPr>
            <a:r>
              <a:rPr lang="en-US" dirty="0"/>
              <a:t>Biblical prophecy declares the glory and the purposes of God in His salvation</a:t>
            </a:r>
          </a:p>
          <a:p>
            <a:pPr marL="514350" indent="-514350">
              <a:spcAft>
                <a:spcPts val="3600"/>
              </a:spcAft>
              <a:buFont typeface="+mj-lt"/>
              <a:buAutoNum type="arabicPeriod"/>
            </a:pPr>
            <a:r>
              <a:rPr lang="en-US" dirty="0"/>
              <a:t>Biblical prophecy reveals God’s plan for the nation of Israel</a:t>
            </a:r>
          </a:p>
        </p:txBody>
      </p:sp>
    </p:spTree>
    <p:extLst>
      <p:ext uri="{BB962C8B-B14F-4D97-AF65-F5344CB8AC3E}">
        <p14:creationId xmlns:p14="http://schemas.microsoft.com/office/powerpoint/2010/main" val="26025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C9142-2528-264C-8406-316D0CA48544}"/>
              </a:ext>
            </a:extLst>
          </p:cNvPr>
          <p:cNvSpPr/>
          <p:nvPr/>
        </p:nvSpPr>
        <p:spPr>
          <a:xfrm>
            <a:off x="854110" y="455247"/>
            <a:ext cx="10842172" cy="1323439"/>
          </a:xfrm>
          <a:prstGeom prst="rect">
            <a:avLst/>
          </a:prstGeom>
          <a:ln>
            <a:solidFill>
              <a:schemeClr val="accent1">
                <a:lumMod val="90000"/>
              </a:schemeClr>
            </a:solidFill>
          </a:ln>
        </p:spPr>
        <p:txBody>
          <a:bodyPr wrap="square">
            <a:spAutoFit/>
          </a:bodyPr>
          <a:lstStyle/>
          <a:p>
            <a:r>
              <a:rPr lang="en-US" sz="2000" dirty="0">
                <a:solidFill>
                  <a:schemeClr val="bg1"/>
                </a:solidFill>
              </a:rPr>
              <a:t>Gen 15:13 God said to Abram, "Know for certain that your descendants will be strangers in a land that is not theirs, where they will be enslaved and oppressed four hundred years." </a:t>
            </a:r>
          </a:p>
          <a:p>
            <a:endParaRPr lang="en-US" sz="2000" dirty="0">
              <a:solidFill>
                <a:schemeClr val="bg1"/>
              </a:solidFill>
            </a:endParaRPr>
          </a:p>
          <a:p>
            <a:r>
              <a:rPr lang="en-US" sz="2000" dirty="0">
                <a:solidFill>
                  <a:schemeClr val="bg1"/>
                </a:solidFill>
              </a:rPr>
              <a:t> Ex 12:40 Now the time that the sons of Israel lived in Egypt was four hundred and thirty years." </a:t>
            </a:r>
          </a:p>
        </p:txBody>
      </p:sp>
      <p:sp>
        <p:nvSpPr>
          <p:cNvPr id="3" name="Rectangle 2">
            <a:extLst>
              <a:ext uri="{FF2B5EF4-FFF2-40B4-BE49-F238E27FC236}">
                <a16:creationId xmlns:a16="http://schemas.microsoft.com/office/drawing/2014/main" id="{D3CFEFB2-0842-F348-9406-0078DC51D329}"/>
              </a:ext>
            </a:extLst>
          </p:cNvPr>
          <p:cNvSpPr/>
          <p:nvPr/>
        </p:nvSpPr>
        <p:spPr>
          <a:xfrm>
            <a:off x="854110" y="2004368"/>
            <a:ext cx="10842172" cy="4697883"/>
          </a:xfrm>
          <a:prstGeom prst="rect">
            <a:avLst/>
          </a:prstGeom>
          <a:ln>
            <a:solidFill>
              <a:schemeClr val="accent1">
                <a:lumMod val="90000"/>
              </a:schemeClr>
            </a:solidFill>
          </a:ln>
        </p:spPr>
        <p:txBody>
          <a:bodyPr wrap="square">
            <a:noAutofit/>
          </a:bodyPr>
          <a:lstStyle/>
          <a:p>
            <a:r>
              <a:rPr lang="en-US" sz="2000" dirty="0">
                <a:solidFill>
                  <a:schemeClr val="bg1"/>
                </a:solidFill>
              </a:rPr>
              <a:t>Jeremiah 25:11 “This whole land will be a desolation and a horror, and these nations will serve the king of Babylon seventy years.”</a:t>
            </a:r>
          </a:p>
        </p:txBody>
      </p:sp>
      <p:sp>
        <p:nvSpPr>
          <p:cNvPr id="16" name="Rectangle 15">
            <a:extLst>
              <a:ext uri="{FF2B5EF4-FFF2-40B4-BE49-F238E27FC236}">
                <a16:creationId xmlns:a16="http://schemas.microsoft.com/office/drawing/2014/main" id="{B01461EC-1E44-B24D-AE4F-39070A6852AB}"/>
              </a:ext>
            </a:extLst>
          </p:cNvPr>
          <p:cNvSpPr/>
          <p:nvPr/>
        </p:nvSpPr>
        <p:spPr>
          <a:xfrm>
            <a:off x="854110" y="5277989"/>
            <a:ext cx="10842172" cy="1477328"/>
          </a:xfrm>
          <a:prstGeom prst="rect">
            <a:avLst/>
          </a:prstGeom>
        </p:spPr>
        <p:txBody>
          <a:bodyPr wrap="square">
            <a:spAutoFit/>
          </a:bodyPr>
          <a:lstStyle/>
          <a:p>
            <a:r>
              <a:rPr lang="en-US" dirty="0">
                <a:solidFill>
                  <a:schemeClr val="bg1"/>
                </a:solidFill>
              </a:rPr>
              <a:t>Isaiah 44:28 “It is I who says of Cyrus, 'He is My shepherd! And he will perform all My desire.' And he declares of Jerusalem, 'She will be built,' And of the temple, 'Your foundation will be laid.”</a:t>
            </a:r>
          </a:p>
          <a:p>
            <a:endParaRPr lang="en-US" dirty="0">
              <a:solidFill>
                <a:schemeClr val="bg1"/>
              </a:solidFill>
            </a:endParaRPr>
          </a:p>
          <a:p>
            <a:r>
              <a:rPr lang="en-US" dirty="0">
                <a:solidFill>
                  <a:schemeClr val="bg1"/>
                </a:solidFill>
              </a:rPr>
              <a:t>Isaiah 45:1 Thus says the LORD to Cyrus His anointed, Whom I have taken by the right hand, To subdue nations before him And to loose the loins of kings; To open doors before him so that gates will not be shut:" </a:t>
            </a:r>
          </a:p>
        </p:txBody>
      </p:sp>
      <p:grpSp>
        <p:nvGrpSpPr>
          <p:cNvPr id="20" name="Group 19">
            <a:extLst>
              <a:ext uri="{FF2B5EF4-FFF2-40B4-BE49-F238E27FC236}">
                <a16:creationId xmlns:a16="http://schemas.microsoft.com/office/drawing/2014/main" id="{F1190476-FEB9-0643-925A-95E6FA1148EB}"/>
              </a:ext>
            </a:extLst>
          </p:cNvPr>
          <p:cNvGrpSpPr/>
          <p:nvPr/>
        </p:nvGrpSpPr>
        <p:grpSpPr>
          <a:xfrm>
            <a:off x="1149427" y="2770986"/>
            <a:ext cx="9893145" cy="2256835"/>
            <a:chOff x="1149427" y="2982001"/>
            <a:chExt cx="9893145" cy="2256835"/>
          </a:xfrm>
        </p:grpSpPr>
        <p:grpSp>
          <p:nvGrpSpPr>
            <p:cNvPr id="17" name="Group 16">
              <a:extLst>
                <a:ext uri="{FF2B5EF4-FFF2-40B4-BE49-F238E27FC236}">
                  <a16:creationId xmlns:a16="http://schemas.microsoft.com/office/drawing/2014/main" id="{B579EB72-8BD8-2B45-B217-30F46291F059}"/>
                </a:ext>
              </a:extLst>
            </p:cNvPr>
            <p:cNvGrpSpPr/>
            <p:nvPr/>
          </p:nvGrpSpPr>
          <p:grpSpPr>
            <a:xfrm>
              <a:off x="1149427" y="2982001"/>
              <a:ext cx="9893145" cy="1999730"/>
              <a:chOff x="1139379" y="3266266"/>
              <a:chExt cx="9893145" cy="1999730"/>
            </a:xfrm>
          </p:grpSpPr>
          <p:cxnSp>
            <p:nvCxnSpPr>
              <p:cNvPr id="4" name="Straight Connector 3">
                <a:extLst>
                  <a:ext uri="{FF2B5EF4-FFF2-40B4-BE49-F238E27FC236}">
                    <a16:creationId xmlns:a16="http://schemas.microsoft.com/office/drawing/2014/main" id="{A250883E-0005-3D42-8F6F-75F5F9F1755B}"/>
                  </a:ext>
                </a:extLst>
              </p:cNvPr>
              <p:cNvCxnSpPr/>
              <p:nvPr/>
            </p:nvCxnSpPr>
            <p:spPr>
              <a:xfrm flipV="1">
                <a:off x="1139379" y="4532593"/>
                <a:ext cx="9893145" cy="26504"/>
              </a:xfrm>
              <a:prstGeom prst="line">
                <a:avLst/>
              </a:prstGeom>
              <a:ln w="12700">
                <a:solidFill>
                  <a:schemeClr val="bg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F942B24-5BD0-1C43-AA8A-42875B9D6608}"/>
                  </a:ext>
                </a:extLst>
              </p:cNvPr>
              <p:cNvCxnSpPr/>
              <p:nvPr/>
            </p:nvCxnSpPr>
            <p:spPr>
              <a:xfrm>
                <a:off x="2291691" y="4214540"/>
                <a:ext cx="0" cy="6361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6369D30-7208-9E4E-8E64-0C943B758299}"/>
                  </a:ext>
                </a:extLst>
              </p:cNvPr>
              <p:cNvSpPr txBox="1"/>
              <p:nvPr/>
            </p:nvSpPr>
            <p:spPr>
              <a:xfrm>
                <a:off x="1436926" y="4874500"/>
                <a:ext cx="1709530" cy="369332"/>
              </a:xfrm>
              <a:prstGeom prst="rect">
                <a:avLst/>
              </a:prstGeom>
              <a:noFill/>
            </p:spPr>
            <p:txBody>
              <a:bodyPr wrap="square" rtlCol="0">
                <a:spAutoFit/>
              </a:bodyPr>
              <a:lstStyle/>
              <a:p>
                <a:pPr algn="ctr"/>
                <a:r>
                  <a:rPr lang="en-US" dirty="0">
                    <a:solidFill>
                      <a:schemeClr val="bg1"/>
                    </a:solidFill>
                  </a:rPr>
                  <a:t>605 B.C.</a:t>
                </a:r>
              </a:p>
            </p:txBody>
          </p:sp>
          <p:sp>
            <p:nvSpPr>
              <p:cNvPr id="7" name="TextBox 6">
                <a:extLst>
                  <a:ext uri="{FF2B5EF4-FFF2-40B4-BE49-F238E27FC236}">
                    <a16:creationId xmlns:a16="http://schemas.microsoft.com/office/drawing/2014/main" id="{07DFD0FA-B309-1D43-A8AB-D714097D7B8E}"/>
                  </a:ext>
                </a:extLst>
              </p:cNvPr>
              <p:cNvSpPr txBox="1"/>
              <p:nvPr/>
            </p:nvSpPr>
            <p:spPr>
              <a:xfrm>
                <a:off x="1436926" y="3266266"/>
                <a:ext cx="1709530" cy="923330"/>
              </a:xfrm>
              <a:prstGeom prst="rect">
                <a:avLst/>
              </a:prstGeom>
              <a:noFill/>
            </p:spPr>
            <p:txBody>
              <a:bodyPr wrap="square" rtlCol="0">
                <a:spAutoFit/>
              </a:bodyPr>
              <a:lstStyle/>
              <a:p>
                <a:pPr algn="ctr"/>
                <a:r>
                  <a:rPr lang="en-US" dirty="0">
                    <a:solidFill>
                      <a:schemeClr val="bg1"/>
                    </a:solidFill>
                  </a:rPr>
                  <a:t>Nebuchadnezzar besieges Jerusalem</a:t>
                </a:r>
              </a:p>
            </p:txBody>
          </p:sp>
          <p:grpSp>
            <p:nvGrpSpPr>
              <p:cNvPr id="15" name="Group 14">
                <a:extLst>
                  <a:ext uri="{FF2B5EF4-FFF2-40B4-BE49-F238E27FC236}">
                    <a16:creationId xmlns:a16="http://schemas.microsoft.com/office/drawing/2014/main" id="{EC9BFE7C-112D-8342-B45A-ED9F739906A3}"/>
                  </a:ext>
                </a:extLst>
              </p:cNvPr>
              <p:cNvGrpSpPr/>
              <p:nvPr/>
            </p:nvGrpSpPr>
            <p:grpSpPr>
              <a:xfrm>
                <a:off x="6399540" y="3565771"/>
                <a:ext cx="1709530" cy="1700225"/>
                <a:chOff x="4962626" y="3876718"/>
                <a:chExt cx="1709530" cy="1700225"/>
              </a:xfrm>
            </p:grpSpPr>
            <p:cxnSp>
              <p:nvCxnSpPr>
                <p:cNvPr id="8" name="Straight Connector 7">
                  <a:extLst>
                    <a:ext uri="{FF2B5EF4-FFF2-40B4-BE49-F238E27FC236}">
                      <a16:creationId xmlns:a16="http://schemas.microsoft.com/office/drawing/2014/main" id="{59DFF1C0-47A2-2F4E-84E7-BC46AE83964D}"/>
                    </a:ext>
                  </a:extLst>
                </p:cNvPr>
                <p:cNvCxnSpPr/>
                <p:nvPr/>
              </p:nvCxnSpPr>
              <p:spPr>
                <a:xfrm>
                  <a:off x="5817391" y="4571506"/>
                  <a:ext cx="0" cy="6361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7A1A9A-9902-8E43-9CC5-F385CC5CE4C2}"/>
                    </a:ext>
                  </a:extLst>
                </p:cNvPr>
                <p:cNvSpPr txBox="1"/>
                <p:nvPr/>
              </p:nvSpPr>
              <p:spPr>
                <a:xfrm>
                  <a:off x="4962626" y="5207611"/>
                  <a:ext cx="1709530" cy="369332"/>
                </a:xfrm>
                <a:prstGeom prst="rect">
                  <a:avLst/>
                </a:prstGeom>
                <a:noFill/>
              </p:spPr>
              <p:txBody>
                <a:bodyPr wrap="square" rtlCol="0">
                  <a:spAutoFit/>
                </a:bodyPr>
                <a:lstStyle/>
                <a:p>
                  <a:pPr algn="ctr"/>
                  <a:r>
                    <a:rPr lang="en-US" dirty="0">
                      <a:solidFill>
                        <a:schemeClr val="bg1"/>
                      </a:solidFill>
                    </a:rPr>
                    <a:t>538 B.C.</a:t>
                  </a:r>
                </a:p>
              </p:txBody>
            </p:sp>
            <p:sp>
              <p:nvSpPr>
                <p:cNvPr id="10" name="TextBox 9">
                  <a:extLst>
                    <a:ext uri="{FF2B5EF4-FFF2-40B4-BE49-F238E27FC236}">
                      <a16:creationId xmlns:a16="http://schemas.microsoft.com/office/drawing/2014/main" id="{07119761-EC09-E643-A58F-5F00431ED665}"/>
                    </a:ext>
                  </a:extLst>
                </p:cNvPr>
                <p:cNvSpPr txBox="1"/>
                <p:nvPr/>
              </p:nvSpPr>
              <p:spPr>
                <a:xfrm>
                  <a:off x="4962626" y="3876718"/>
                  <a:ext cx="1709530" cy="646331"/>
                </a:xfrm>
                <a:prstGeom prst="rect">
                  <a:avLst/>
                </a:prstGeom>
                <a:noFill/>
              </p:spPr>
              <p:txBody>
                <a:bodyPr wrap="square" rtlCol="0">
                  <a:spAutoFit/>
                </a:bodyPr>
                <a:lstStyle/>
                <a:p>
                  <a:pPr algn="ctr"/>
                  <a:r>
                    <a:rPr lang="en-US" dirty="0">
                      <a:solidFill>
                        <a:schemeClr val="bg1"/>
                      </a:solidFill>
                    </a:rPr>
                    <a:t>Decree of</a:t>
                  </a:r>
                </a:p>
                <a:p>
                  <a:pPr algn="ctr"/>
                  <a:r>
                    <a:rPr lang="en-US" dirty="0">
                      <a:solidFill>
                        <a:schemeClr val="bg1"/>
                      </a:solidFill>
                    </a:rPr>
                    <a:t>Cyrus</a:t>
                  </a:r>
                </a:p>
              </p:txBody>
            </p:sp>
          </p:grpSp>
          <p:grpSp>
            <p:nvGrpSpPr>
              <p:cNvPr id="14" name="Group 13">
                <a:extLst>
                  <a:ext uri="{FF2B5EF4-FFF2-40B4-BE49-F238E27FC236}">
                    <a16:creationId xmlns:a16="http://schemas.microsoft.com/office/drawing/2014/main" id="{F95C7F04-033C-0C44-B295-84357409C33C}"/>
                  </a:ext>
                </a:extLst>
              </p:cNvPr>
              <p:cNvGrpSpPr/>
              <p:nvPr/>
            </p:nvGrpSpPr>
            <p:grpSpPr>
              <a:xfrm>
                <a:off x="7932105" y="3305848"/>
                <a:ext cx="1709530" cy="1955688"/>
                <a:chOff x="6374610" y="3632230"/>
                <a:chExt cx="1709530" cy="1955688"/>
              </a:xfrm>
            </p:grpSpPr>
            <p:cxnSp>
              <p:nvCxnSpPr>
                <p:cNvPr id="11" name="Straight Connector 10">
                  <a:extLst>
                    <a:ext uri="{FF2B5EF4-FFF2-40B4-BE49-F238E27FC236}">
                      <a16:creationId xmlns:a16="http://schemas.microsoft.com/office/drawing/2014/main" id="{3F07B46A-EC0A-474C-A4B5-F1D1DFBBE6A2}"/>
                    </a:ext>
                  </a:extLst>
                </p:cNvPr>
                <p:cNvCxnSpPr/>
                <p:nvPr/>
              </p:nvCxnSpPr>
              <p:spPr>
                <a:xfrm>
                  <a:off x="7229375" y="4586941"/>
                  <a:ext cx="0" cy="6361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AB31AD-60D5-8345-9397-4A0757999A1F}"/>
                    </a:ext>
                  </a:extLst>
                </p:cNvPr>
                <p:cNvSpPr txBox="1"/>
                <p:nvPr/>
              </p:nvSpPr>
              <p:spPr>
                <a:xfrm>
                  <a:off x="6374610" y="5218586"/>
                  <a:ext cx="1709530" cy="369332"/>
                </a:xfrm>
                <a:prstGeom prst="rect">
                  <a:avLst/>
                </a:prstGeom>
                <a:noFill/>
              </p:spPr>
              <p:txBody>
                <a:bodyPr wrap="square" rtlCol="0">
                  <a:spAutoFit/>
                </a:bodyPr>
                <a:lstStyle/>
                <a:p>
                  <a:pPr algn="ctr"/>
                  <a:r>
                    <a:rPr lang="en-US" dirty="0">
                      <a:solidFill>
                        <a:schemeClr val="bg1"/>
                      </a:solidFill>
                    </a:rPr>
                    <a:t>536 B.C.</a:t>
                  </a:r>
                </a:p>
              </p:txBody>
            </p:sp>
            <p:sp>
              <p:nvSpPr>
                <p:cNvPr id="13" name="TextBox 12">
                  <a:extLst>
                    <a:ext uri="{FF2B5EF4-FFF2-40B4-BE49-F238E27FC236}">
                      <a16:creationId xmlns:a16="http://schemas.microsoft.com/office/drawing/2014/main" id="{B9779599-2546-D54B-971A-AAC6424DCE85}"/>
                    </a:ext>
                  </a:extLst>
                </p:cNvPr>
                <p:cNvSpPr txBox="1"/>
                <p:nvPr/>
              </p:nvSpPr>
              <p:spPr>
                <a:xfrm>
                  <a:off x="6374610" y="3632230"/>
                  <a:ext cx="1709530" cy="923330"/>
                </a:xfrm>
                <a:prstGeom prst="rect">
                  <a:avLst/>
                </a:prstGeom>
                <a:noFill/>
              </p:spPr>
              <p:txBody>
                <a:bodyPr wrap="square" rtlCol="0">
                  <a:spAutoFit/>
                </a:bodyPr>
                <a:lstStyle/>
                <a:p>
                  <a:pPr algn="ctr"/>
                  <a:r>
                    <a:rPr lang="en-US" dirty="0">
                      <a:solidFill>
                        <a:schemeClr val="bg1"/>
                      </a:solidFill>
                    </a:rPr>
                    <a:t>First return under Zerubbabel</a:t>
                  </a:r>
                </a:p>
              </p:txBody>
            </p:sp>
          </p:grpSp>
        </p:grpSp>
        <p:sp>
          <p:nvSpPr>
            <p:cNvPr id="18" name="Right Brace 17">
              <a:extLst>
                <a:ext uri="{FF2B5EF4-FFF2-40B4-BE49-F238E27FC236}">
                  <a16:creationId xmlns:a16="http://schemas.microsoft.com/office/drawing/2014/main" id="{965873A4-2998-DA4D-8978-3F32B98B7A8E}"/>
                </a:ext>
              </a:extLst>
            </p:cNvPr>
            <p:cNvSpPr/>
            <p:nvPr/>
          </p:nvSpPr>
          <p:spPr>
            <a:xfrm rot="5400000">
              <a:off x="5364662" y="1806579"/>
              <a:ext cx="369332" cy="6495182"/>
            </a:xfrm>
            <a:prstGeom prst="rightBrace">
              <a:avLst>
                <a:gd name="adj1" fmla="val 8333"/>
                <a:gd name="adj2" fmla="val 50155"/>
              </a:avLst>
            </a:prstGeom>
            <a:ln w="9525">
              <a:solidFill>
                <a:srgbClr val="00B0F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A548440D-E6A2-D445-B8E4-13894E954F5F}"/>
                </a:ext>
              </a:extLst>
            </p:cNvPr>
            <p:cNvSpPr txBox="1"/>
            <p:nvPr/>
          </p:nvSpPr>
          <p:spPr>
            <a:xfrm>
              <a:off x="4654043" y="4639860"/>
              <a:ext cx="1709530" cy="369332"/>
            </a:xfrm>
            <a:prstGeom prst="rect">
              <a:avLst/>
            </a:prstGeom>
            <a:noFill/>
          </p:spPr>
          <p:txBody>
            <a:bodyPr wrap="square" rtlCol="0">
              <a:spAutoFit/>
            </a:bodyPr>
            <a:lstStyle/>
            <a:p>
              <a:pPr algn="ctr"/>
              <a:r>
                <a:rPr lang="en-US" i="1" dirty="0">
                  <a:solidFill>
                    <a:schemeClr val="bg1"/>
                  </a:solidFill>
                </a:rPr>
                <a:t>70 Years</a:t>
              </a:r>
            </a:p>
          </p:txBody>
        </p:sp>
      </p:grpSp>
    </p:spTree>
    <p:extLst>
      <p:ext uri="{BB962C8B-B14F-4D97-AF65-F5344CB8AC3E}">
        <p14:creationId xmlns:p14="http://schemas.microsoft.com/office/powerpoint/2010/main" val="28906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dissolve">
                                      <p:cBhvr>
                                        <p:cTn id="13" dur="500"/>
                                        <p:tgtEl>
                                          <p:spTgt spid="3">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dissolv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allAtOnce"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DFD321-C392-0B4D-A987-985C6A09CB07}"/>
              </a:ext>
            </a:extLst>
          </p:cNvPr>
          <p:cNvPicPr>
            <a:picLocks noChangeAspect="1"/>
          </p:cNvPicPr>
          <p:nvPr/>
        </p:nvPicPr>
        <p:blipFill>
          <a:blip r:embed="rId2"/>
          <a:stretch>
            <a:fillRect/>
          </a:stretch>
        </p:blipFill>
        <p:spPr>
          <a:xfrm>
            <a:off x="1549121" y="526597"/>
            <a:ext cx="9093758" cy="5804805"/>
          </a:xfrm>
          <a:prstGeom prst="rect">
            <a:avLst/>
          </a:prstGeom>
        </p:spPr>
      </p:pic>
    </p:spTree>
    <p:extLst>
      <p:ext uri="{BB962C8B-B14F-4D97-AF65-F5344CB8AC3E}">
        <p14:creationId xmlns:p14="http://schemas.microsoft.com/office/powerpoint/2010/main" val="373658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996457" y="6428826"/>
            <a:ext cx="2743200" cy="365125"/>
          </a:xfrm>
        </p:spPr>
        <p:txBody>
          <a:bodyPr/>
          <a:lstStyle/>
          <a:p>
            <a:fld id="{6D22F896-40B5-4ADD-8801-0D06FADFA095}" type="slidenum">
              <a:rPr lang="en-US" smtClean="0">
                <a:solidFill>
                  <a:schemeClr val="bg1"/>
                </a:solidFill>
              </a:rPr>
              <a:pPr/>
              <a:t>16</a:t>
            </a:fld>
            <a:endParaRPr lang="en-US" dirty="0">
              <a:solidFill>
                <a:schemeClr val="bg1"/>
              </a:solidFill>
            </a:endParaRPr>
          </a:p>
        </p:txBody>
      </p:sp>
      <p:sp>
        <p:nvSpPr>
          <p:cNvPr id="3" name="Title 1"/>
          <p:cNvSpPr txBox="1">
            <a:spLocks/>
          </p:cNvSpPr>
          <p:nvPr/>
        </p:nvSpPr>
        <p:spPr>
          <a:xfrm>
            <a:off x="317501" y="362181"/>
            <a:ext cx="6898280" cy="716677"/>
          </a:xfrm>
          <a:prstGeom prst="rect">
            <a:avLst/>
          </a:prstGeom>
        </p:spPr>
        <p:txBody>
          <a:bodyPr anchor="ct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chemeClr val="bg1"/>
              </a:solidFill>
            </a:endParaRPr>
          </a:p>
        </p:txBody>
      </p:sp>
      <p:cxnSp>
        <p:nvCxnSpPr>
          <p:cNvPr id="35" name="Straight Connector 34"/>
          <p:cNvCxnSpPr/>
          <p:nvPr/>
        </p:nvCxnSpPr>
        <p:spPr>
          <a:xfrm flipV="1">
            <a:off x="765097" y="2839498"/>
            <a:ext cx="7821250" cy="1084"/>
          </a:xfrm>
          <a:prstGeom prst="line">
            <a:avLst/>
          </a:prstGeom>
          <a:ln>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15870" y="2686679"/>
            <a:ext cx="2436" cy="37708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88823" y="2363529"/>
            <a:ext cx="1160876" cy="369332"/>
          </a:xfrm>
          <a:prstGeom prst="rect">
            <a:avLst/>
          </a:prstGeom>
          <a:noFill/>
        </p:spPr>
        <p:txBody>
          <a:bodyPr wrap="square" rtlCol="0">
            <a:spAutoFit/>
          </a:bodyPr>
          <a:lstStyle/>
          <a:p>
            <a:pPr algn="ctr"/>
            <a:r>
              <a:rPr lang="en-US">
                <a:solidFill>
                  <a:schemeClr val="bg1"/>
                </a:solidFill>
              </a:rPr>
              <a:t>49 </a:t>
            </a:r>
            <a:r>
              <a:rPr lang="en-US" dirty="0">
                <a:solidFill>
                  <a:schemeClr val="bg1"/>
                </a:solidFill>
              </a:rPr>
              <a:t>years</a:t>
            </a:r>
          </a:p>
        </p:txBody>
      </p:sp>
      <p:sp>
        <p:nvSpPr>
          <p:cNvPr id="41" name="TextBox 40"/>
          <p:cNvSpPr txBox="1"/>
          <p:nvPr/>
        </p:nvSpPr>
        <p:spPr>
          <a:xfrm>
            <a:off x="4005446" y="2408354"/>
            <a:ext cx="1368240" cy="369332"/>
          </a:xfrm>
          <a:prstGeom prst="rect">
            <a:avLst/>
          </a:prstGeom>
          <a:noFill/>
        </p:spPr>
        <p:txBody>
          <a:bodyPr wrap="square" rtlCol="0">
            <a:spAutoFit/>
          </a:bodyPr>
          <a:lstStyle/>
          <a:p>
            <a:pPr algn="ctr"/>
            <a:r>
              <a:rPr lang="en-US" dirty="0">
                <a:solidFill>
                  <a:schemeClr val="bg1"/>
                </a:solidFill>
              </a:rPr>
              <a:t>434 years</a:t>
            </a:r>
          </a:p>
        </p:txBody>
      </p:sp>
      <p:cxnSp>
        <p:nvCxnSpPr>
          <p:cNvPr id="42" name="Straight Connector 41"/>
          <p:cNvCxnSpPr/>
          <p:nvPr/>
        </p:nvCxnSpPr>
        <p:spPr>
          <a:xfrm>
            <a:off x="8585129" y="2652038"/>
            <a:ext cx="2436" cy="37708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867501" y="2394246"/>
            <a:ext cx="976813" cy="369332"/>
          </a:xfrm>
          <a:prstGeom prst="rect">
            <a:avLst/>
          </a:prstGeom>
          <a:noFill/>
        </p:spPr>
        <p:txBody>
          <a:bodyPr wrap="square" rtlCol="0">
            <a:spAutoFit/>
          </a:bodyPr>
          <a:lstStyle/>
          <a:p>
            <a:pPr algn="ctr"/>
            <a:r>
              <a:rPr lang="en-US" dirty="0">
                <a:solidFill>
                  <a:schemeClr val="bg1"/>
                </a:solidFill>
              </a:rPr>
              <a:t>7 years</a:t>
            </a:r>
          </a:p>
        </p:txBody>
      </p:sp>
      <p:sp>
        <p:nvSpPr>
          <p:cNvPr id="44" name="TextBox 43"/>
          <p:cNvSpPr txBox="1"/>
          <p:nvPr/>
        </p:nvSpPr>
        <p:spPr>
          <a:xfrm>
            <a:off x="8079220" y="3345659"/>
            <a:ext cx="1011815" cy="646331"/>
          </a:xfrm>
          <a:prstGeom prst="rect">
            <a:avLst/>
          </a:prstGeom>
          <a:noFill/>
        </p:spPr>
        <p:txBody>
          <a:bodyPr wrap="none" rtlCol="0">
            <a:spAutoFit/>
          </a:bodyPr>
          <a:lstStyle/>
          <a:p>
            <a:pPr algn="ctr"/>
            <a:r>
              <a:rPr lang="en-US" i="1">
                <a:solidFill>
                  <a:schemeClr val="bg1"/>
                </a:solidFill>
              </a:rPr>
              <a:t>Messiah</a:t>
            </a:r>
          </a:p>
          <a:p>
            <a:pPr algn="ctr"/>
            <a:r>
              <a:rPr lang="en-US" i="1" dirty="0">
                <a:solidFill>
                  <a:schemeClr val="bg1"/>
                </a:solidFill>
              </a:rPr>
              <a:t>cut off</a:t>
            </a:r>
          </a:p>
        </p:txBody>
      </p:sp>
      <p:sp>
        <p:nvSpPr>
          <p:cNvPr id="45" name="TextBox 44"/>
          <p:cNvSpPr txBox="1"/>
          <p:nvPr/>
        </p:nvSpPr>
        <p:spPr>
          <a:xfrm>
            <a:off x="127606" y="2993401"/>
            <a:ext cx="926857" cy="369332"/>
          </a:xfrm>
          <a:prstGeom prst="rect">
            <a:avLst/>
          </a:prstGeom>
          <a:noFill/>
        </p:spPr>
        <p:txBody>
          <a:bodyPr wrap="none" rtlCol="0">
            <a:spAutoFit/>
          </a:bodyPr>
          <a:lstStyle/>
          <a:p>
            <a:r>
              <a:rPr lang="en-US" dirty="0">
                <a:solidFill>
                  <a:schemeClr val="bg1"/>
                </a:solidFill>
              </a:rPr>
              <a:t>445 BC</a:t>
            </a:r>
          </a:p>
        </p:txBody>
      </p:sp>
      <p:sp>
        <p:nvSpPr>
          <p:cNvPr id="46" name="TextBox 45"/>
          <p:cNvSpPr txBox="1"/>
          <p:nvPr/>
        </p:nvSpPr>
        <p:spPr>
          <a:xfrm>
            <a:off x="1533534" y="3195666"/>
            <a:ext cx="926857" cy="369332"/>
          </a:xfrm>
          <a:prstGeom prst="rect">
            <a:avLst/>
          </a:prstGeom>
          <a:noFill/>
        </p:spPr>
        <p:txBody>
          <a:bodyPr wrap="none" rtlCol="0">
            <a:spAutoFit/>
          </a:bodyPr>
          <a:lstStyle/>
          <a:p>
            <a:r>
              <a:rPr lang="en-US" dirty="0">
                <a:solidFill>
                  <a:schemeClr val="bg1"/>
                </a:solidFill>
              </a:rPr>
              <a:t>396 BC</a:t>
            </a:r>
          </a:p>
        </p:txBody>
      </p:sp>
      <p:sp>
        <p:nvSpPr>
          <p:cNvPr id="47" name="TextBox 46"/>
          <p:cNvSpPr txBox="1"/>
          <p:nvPr/>
        </p:nvSpPr>
        <p:spPr>
          <a:xfrm>
            <a:off x="101367" y="3348742"/>
            <a:ext cx="1273875" cy="584775"/>
          </a:xfrm>
          <a:prstGeom prst="rect">
            <a:avLst/>
          </a:prstGeom>
          <a:noFill/>
        </p:spPr>
        <p:txBody>
          <a:bodyPr wrap="none" rtlCol="0">
            <a:spAutoFit/>
          </a:bodyPr>
          <a:lstStyle/>
          <a:p>
            <a:pPr algn="ctr"/>
            <a:r>
              <a:rPr lang="en-US" sz="1600" i="1">
                <a:solidFill>
                  <a:schemeClr val="bg1"/>
                </a:solidFill>
              </a:rPr>
              <a:t>Decree of </a:t>
            </a:r>
            <a:endParaRPr lang="en-US" sz="1600" i="1" dirty="0">
              <a:solidFill>
                <a:schemeClr val="bg1"/>
              </a:solidFill>
            </a:endParaRPr>
          </a:p>
          <a:p>
            <a:pPr algn="ctr"/>
            <a:r>
              <a:rPr lang="en-US" sz="1600" i="1" dirty="0">
                <a:solidFill>
                  <a:schemeClr val="bg1"/>
                </a:solidFill>
              </a:rPr>
              <a:t>Artaxerxes I</a:t>
            </a:r>
          </a:p>
        </p:txBody>
      </p:sp>
      <p:cxnSp>
        <p:nvCxnSpPr>
          <p:cNvPr id="52" name="Straight Connector 51"/>
          <p:cNvCxnSpPr/>
          <p:nvPr/>
        </p:nvCxnSpPr>
        <p:spPr>
          <a:xfrm flipH="1">
            <a:off x="9826259" y="2839498"/>
            <a:ext cx="927642" cy="0"/>
          </a:xfrm>
          <a:prstGeom prst="line">
            <a:avLst/>
          </a:prstGeom>
          <a:ln>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819677" y="2652038"/>
            <a:ext cx="2436" cy="37708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0716954" y="2411647"/>
            <a:ext cx="1764682" cy="523220"/>
          </a:xfrm>
          <a:prstGeom prst="rect">
            <a:avLst/>
          </a:prstGeom>
          <a:noFill/>
        </p:spPr>
        <p:txBody>
          <a:bodyPr wrap="square" rtlCol="0">
            <a:spAutoFit/>
          </a:bodyPr>
          <a:lstStyle/>
          <a:p>
            <a:r>
              <a:rPr lang="en-US" sz="2800" dirty="0">
                <a:solidFill>
                  <a:schemeClr val="accent2">
                    <a:lumMod val="60000"/>
                    <a:lumOff val="40000"/>
                  </a:schemeClr>
                </a:solidFill>
              </a:rPr>
              <a:t>﹏﹏﹏</a:t>
            </a:r>
          </a:p>
        </p:txBody>
      </p:sp>
      <p:sp>
        <p:nvSpPr>
          <p:cNvPr id="76" name="TextBox 75"/>
          <p:cNvSpPr txBox="1"/>
          <p:nvPr/>
        </p:nvSpPr>
        <p:spPr>
          <a:xfrm>
            <a:off x="10565425" y="3006838"/>
            <a:ext cx="1335622" cy="369332"/>
          </a:xfrm>
          <a:prstGeom prst="rect">
            <a:avLst/>
          </a:prstGeom>
          <a:noFill/>
        </p:spPr>
        <p:txBody>
          <a:bodyPr wrap="none" rtlCol="0">
            <a:spAutoFit/>
          </a:bodyPr>
          <a:lstStyle/>
          <a:p>
            <a:pPr algn="ctr"/>
            <a:r>
              <a:rPr lang="en-US" i="1" dirty="0">
                <a:solidFill>
                  <a:schemeClr val="bg1"/>
                </a:solidFill>
              </a:rPr>
              <a:t>Millennium</a:t>
            </a:r>
          </a:p>
        </p:txBody>
      </p:sp>
      <p:cxnSp>
        <p:nvCxnSpPr>
          <p:cNvPr id="78" name="Straight Arrow Connector 77"/>
          <p:cNvCxnSpPr/>
          <p:nvPr/>
        </p:nvCxnSpPr>
        <p:spPr>
          <a:xfrm>
            <a:off x="10765820" y="2164680"/>
            <a:ext cx="0" cy="459131"/>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2"/>
          <a:stretch>
            <a:fillRect/>
          </a:stretch>
        </p:blipFill>
        <p:spPr>
          <a:xfrm>
            <a:off x="10290080" y="803820"/>
            <a:ext cx="980482" cy="1284940"/>
          </a:xfrm>
          <a:prstGeom prst="rect">
            <a:avLst/>
          </a:prstGeom>
        </p:spPr>
      </p:pic>
      <p:sp>
        <p:nvSpPr>
          <p:cNvPr id="81" name="TextBox 80"/>
          <p:cNvSpPr txBox="1"/>
          <p:nvPr/>
        </p:nvSpPr>
        <p:spPr>
          <a:xfrm>
            <a:off x="8173796" y="3061673"/>
            <a:ext cx="822661" cy="369332"/>
          </a:xfrm>
          <a:prstGeom prst="rect">
            <a:avLst/>
          </a:prstGeom>
          <a:noFill/>
        </p:spPr>
        <p:txBody>
          <a:bodyPr wrap="none" rtlCol="0">
            <a:spAutoFit/>
          </a:bodyPr>
          <a:lstStyle/>
          <a:p>
            <a:r>
              <a:rPr lang="en-US">
                <a:solidFill>
                  <a:schemeClr val="bg1"/>
                </a:solidFill>
              </a:rPr>
              <a:t>30 AD</a:t>
            </a:r>
            <a:endParaRPr lang="en-US" dirty="0">
              <a:solidFill>
                <a:schemeClr val="bg1"/>
              </a:solidFill>
            </a:endParaRPr>
          </a:p>
        </p:txBody>
      </p:sp>
      <p:sp>
        <p:nvSpPr>
          <p:cNvPr id="83" name="TextBox 82"/>
          <p:cNvSpPr txBox="1"/>
          <p:nvPr/>
        </p:nvSpPr>
        <p:spPr>
          <a:xfrm>
            <a:off x="9273788" y="2999998"/>
            <a:ext cx="1314784" cy="369332"/>
          </a:xfrm>
          <a:prstGeom prst="rect">
            <a:avLst/>
          </a:prstGeom>
          <a:noFill/>
        </p:spPr>
        <p:txBody>
          <a:bodyPr wrap="none" rtlCol="0">
            <a:spAutoFit/>
          </a:bodyPr>
          <a:lstStyle/>
          <a:p>
            <a:pPr algn="ctr"/>
            <a:r>
              <a:rPr lang="en-US" i="1" dirty="0">
                <a:solidFill>
                  <a:schemeClr val="bg1"/>
                </a:solidFill>
              </a:rPr>
              <a:t>Tribulation</a:t>
            </a:r>
          </a:p>
        </p:txBody>
      </p:sp>
      <p:sp>
        <p:nvSpPr>
          <p:cNvPr id="84" name="Left Brace 83"/>
          <p:cNvSpPr/>
          <p:nvPr/>
        </p:nvSpPr>
        <p:spPr>
          <a:xfrm rot="5400000">
            <a:off x="8992906" y="1649744"/>
            <a:ext cx="434592" cy="1232112"/>
          </a:xfrm>
          <a:prstGeom prst="leftBrace">
            <a:avLst/>
          </a:prstGeom>
          <a:ln w="222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F0"/>
              </a:solidFill>
            </a:endParaRPr>
          </a:p>
        </p:txBody>
      </p:sp>
      <p:sp>
        <p:nvSpPr>
          <p:cNvPr id="85" name="TextBox 84"/>
          <p:cNvSpPr txBox="1"/>
          <p:nvPr/>
        </p:nvSpPr>
        <p:spPr>
          <a:xfrm>
            <a:off x="8507604" y="1659427"/>
            <a:ext cx="1454822" cy="369332"/>
          </a:xfrm>
          <a:prstGeom prst="rect">
            <a:avLst/>
          </a:prstGeom>
          <a:noFill/>
        </p:spPr>
        <p:txBody>
          <a:bodyPr wrap="none" rtlCol="0">
            <a:spAutoFit/>
          </a:bodyPr>
          <a:lstStyle/>
          <a:p>
            <a:r>
              <a:rPr lang="en-US" dirty="0">
                <a:solidFill>
                  <a:schemeClr val="bg1"/>
                </a:solidFill>
              </a:rPr>
              <a:t>Church Age</a:t>
            </a:r>
          </a:p>
        </p:txBody>
      </p:sp>
      <p:sp>
        <p:nvSpPr>
          <p:cNvPr id="48" name="Title 1">
            <a:extLst>
              <a:ext uri="{FF2B5EF4-FFF2-40B4-BE49-F238E27FC236}">
                <a16:creationId xmlns:a16="http://schemas.microsoft.com/office/drawing/2014/main" id="{5CA117E3-E9C2-9241-A910-A216C728C39C}"/>
              </a:ext>
            </a:extLst>
          </p:cNvPr>
          <p:cNvSpPr txBox="1">
            <a:spLocks/>
          </p:cNvSpPr>
          <p:nvPr/>
        </p:nvSpPr>
        <p:spPr>
          <a:xfrm>
            <a:off x="269576" y="405866"/>
            <a:ext cx="10515600" cy="71667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The 70x weeks of Daniel, Ch 9</a:t>
            </a:r>
          </a:p>
        </p:txBody>
      </p:sp>
      <p:sp>
        <p:nvSpPr>
          <p:cNvPr id="49" name="Content Placeholder 2">
            <a:extLst>
              <a:ext uri="{FF2B5EF4-FFF2-40B4-BE49-F238E27FC236}">
                <a16:creationId xmlns:a16="http://schemas.microsoft.com/office/drawing/2014/main" id="{5417F33D-7DE7-9C43-91A7-65DF73BD05BE}"/>
              </a:ext>
            </a:extLst>
          </p:cNvPr>
          <p:cNvSpPr txBox="1">
            <a:spLocks/>
          </p:cNvSpPr>
          <p:nvPr/>
        </p:nvSpPr>
        <p:spPr>
          <a:xfrm>
            <a:off x="8507604" y="4020021"/>
            <a:ext cx="3208827" cy="2275015"/>
          </a:xfrm>
          <a:prstGeom prst="rect">
            <a:avLst/>
          </a:prstGeom>
          <a:solidFill>
            <a:schemeClr val="bg1">
              <a:lumMod val="75000"/>
              <a:alpha val="66000"/>
            </a:schemeClr>
          </a:solidFill>
        </p:spPr>
        <p:txBody>
          <a:bodyPr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indent="-342900">
              <a:lnSpc>
                <a:spcPct val="150000"/>
              </a:lnSpc>
              <a:spcBef>
                <a:spcPts val="0"/>
              </a:spcBef>
              <a:buClrTx/>
              <a:buSzTx/>
              <a:buFontTx/>
              <a:buAutoNum type="arabicPeriod"/>
            </a:pPr>
            <a:r>
              <a:rPr lang="en-US" sz="1400" dirty="0">
                <a:solidFill>
                  <a:schemeClr val="bg1"/>
                </a:solidFill>
              </a:rPr>
              <a:t>To finish the transgression</a:t>
            </a:r>
          </a:p>
          <a:p>
            <a:pPr marL="342900" indent="-342900">
              <a:lnSpc>
                <a:spcPct val="150000"/>
              </a:lnSpc>
              <a:spcBef>
                <a:spcPts val="0"/>
              </a:spcBef>
              <a:buClrTx/>
              <a:buSzTx/>
              <a:buFontTx/>
              <a:buAutoNum type="arabicPeriod"/>
            </a:pPr>
            <a:r>
              <a:rPr lang="en-US" sz="1400" dirty="0">
                <a:solidFill>
                  <a:schemeClr val="bg1"/>
                </a:solidFill>
              </a:rPr>
              <a:t>To make an end of sin</a:t>
            </a:r>
          </a:p>
          <a:p>
            <a:pPr marL="342900" indent="-342900">
              <a:lnSpc>
                <a:spcPct val="150000"/>
              </a:lnSpc>
              <a:spcBef>
                <a:spcPts val="0"/>
              </a:spcBef>
              <a:buClrTx/>
              <a:buSzTx/>
              <a:buFontTx/>
              <a:buAutoNum type="arabicPeriod"/>
            </a:pPr>
            <a:r>
              <a:rPr lang="en-US" sz="1400" dirty="0">
                <a:solidFill>
                  <a:schemeClr val="bg1"/>
                </a:solidFill>
              </a:rPr>
              <a:t>To make atonement for iniquity</a:t>
            </a:r>
          </a:p>
          <a:p>
            <a:pPr marL="342900" indent="-342900">
              <a:lnSpc>
                <a:spcPct val="150000"/>
              </a:lnSpc>
              <a:spcBef>
                <a:spcPts val="0"/>
              </a:spcBef>
              <a:buClrTx/>
              <a:buSzTx/>
              <a:buFontTx/>
              <a:buAutoNum type="arabicPeriod"/>
            </a:pPr>
            <a:r>
              <a:rPr lang="en-US" sz="1400" dirty="0">
                <a:solidFill>
                  <a:schemeClr val="bg1"/>
                </a:solidFill>
              </a:rPr>
              <a:t>To bring everlasting righteousness</a:t>
            </a:r>
          </a:p>
          <a:p>
            <a:pPr marL="342900" indent="-342900">
              <a:lnSpc>
                <a:spcPct val="150000"/>
              </a:lnSpc>
              <a:spcBef>
                <a:spcPts val="0"/>
              </a:spcBef>
              <a:buClrTx/>
              <a:buSzTx/>
              <a:buFontTx/>
              <a:buAutoNum type="arabicPeriod"/>
            </a:pPr>
            <a:r>
              <a:rPr lang="en-US" sz="1400" dirty="0">
                <a:solidFill>
                  <a:schemeClr val="bg1"/>
                </a:solidFill>
              </a:rPr>
              <a:t>To seal up vision and prophecy</a:t>
            </a:r>
          </a:p>
          <a:p>
            <a:pPr marL="342900" indent="-342900">
              <a:lnSpc>
                <a:spcPct val="150000"/>
              </a:lnSpc>
              <a:spcBef>
                <a:spcPts val="0"/>
              </a:spcBef>
              <a:buClrTx/>
              <a:buSzTx/>
              <a:buFontTx/>
              <a:buAutoNum type="arabicPeriod"/>
            </a:pPr>
            <a:r>
              <a:rPr lang="en-US" sz="1400" dirty="0">
                <a:solidFill>
                  <a:schemeClr val="bg1"/>
                </a:solidFill>
              </a:rPr>
              <a:t>To anoint the most holy place</a:t>
            </a:r>
          </a:p>
        </p:txBody>
      </p:sp>
      <p:sp>
        <p:nvSpPr>
          <p:cNvPr id="6" name="Down Arrow 5">
            <a:extLst>
              <a:ext uri="{FF2B5EF4-FFF2-40B4-BE49-F238E27FC236}">
                <a16:creationId xmlns:a16="http://schemas.microsoft.com/office/drawing/2014/main" id="{4AE6FD65-7D62-0449-8B88-76E5A51800FE}"/>
              </a:ext>
            </a:extLst>
          </p:cNvPr>
          <p:cNvSpPr/>
          <p:nvPr/>
        </p:nvSpPr>
        <p:spPr>
          <a:xfrm>
            <a:off x="9834347" y="3333702"/>
            <a:ext cx="173925" cy="552529"/>
          </a:xfrm>
          <a:prstGeom prst="downArrow">
            <a:avLst>
              <a:gd name="adj1" fmla="val 35190"/>
              <a:gd name="adj2" fmla="val 2092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0A3B78-599F-E945-967A-176F6E5D2945}"/>
              </a:ext>
            </a:extLst>
          </p:cNvPr>
          <p:cNvSpPr/>
          <p:nvPr/>
        </p:nvSpPr>
        <p:spPr>
          <a:xfrm>
            <a:off x="269576" y="4471112"/>
            <a:ext cx="7788855" cy="1631216"/>
          </a:xfrm>
          <a:prstGeom prst="rect">
            <a:avLst/>
          </a:prstGeom>
        </p:spPr>
        <p:txBody>
          <a:bodyPr wrap="square">
            <a:spAutoFit/>
          </a:bodyPr>
          <a:lstStyle/>
          <a:p>
            <a:pPr>
              <a:spcAft>
                <a:spcPts val="1200"/>
              </a:spcAft>
            </a:pPr>
            <a:r>
              <a:rPr lang="en-US" dirty="0">
                <a:solidFill>
                  <a:schemeClr val="bg1"/>
                </a:solidFill>
              </a:rPr>
              <a:t>Daniel 9:25 "So you are to know and discern that from the issuing of a decree to restore and rebuild Jerusalem until Messiah the Prince there will be seven weeks and sixty-two weeks; it will be built again, with plaza and moat, even in times of distress.</a:t>
            </a:r>
          </a:p>
          <a:p>
            <a:pPr>
              <a:spcAft>
                <a:spcPts val="1200"/>
              </a:spcAft>
            </a:pPr>
            <a:r>
              <a:rPr lang="en-US" dirty="0">
                <a:solidFill>
                  <a:schemeClr val="bg1"/>
                </a:solidFill>
              </a:rPr>
              <a:t>26 "Then after the sixty-two weeks the Messiah will be cut off and have nothing, and the people of the prince who is to come will destroy the city and the sanctuary" </a:t>
            </a:r>
          </a:p>
        </p:txBody>
      </p:sp>
    </p:spTree>
    <p:extLst>
      <p:ext uri="{BB962C8B-B14F-4D97-AF65-F5344CB8AC3E}">
        <p14:creationId xmlns:p14="http://schemas.microsoft.com/office/powerpoint/2010/main" val="214333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619-2BB1-D645-9F53-60118D7EDDF9}"/>
              </a:ext>
            </a:extLst>
          </p:cNvPr>
          <p:cNvSpPr>
            <a:spLocks noGrp="1"/>
          </p:cNvSpPr>
          <p:nvPr>
            <p:ph type="title"/>
          </p:nvPr>
        </p:nvSpPr>
        <p:spPr>
          <a:xfrm>
            <a:off x="838200" y="365125"/>
            <a:ext cx="10515600" cy="958349"/>
          </a:xfrm>
        </p:spPr>
        <p:txBody>
          <a:bodyPr/>
          <a:lstStyle/>
          <a:p>
            <a:r>
              <a:rPr lang="en-US" dirty="0"/>
              <a:t>The Purposes of Biblical Prophecy</a:t>
            </a:r>
          </a:p>
        </p:txBody>
      </p:sp>
      <p:sp>
        <p:nvSpPr>
          <p:cNvPr id="3" name="Content Placeholder 2">
            <a:extLst>
              <a:ext uri="{FF2B5EF4-FFF2-40B4-BE49-F238E27FC236}">
                <a16:creationId xmlns:a16="http://schemas.microsoft.com/office/drawing/2014/main" id="{BA4B807D-B880-C34D-9247-8E3468CAF893}"/>
              </a:ext>
            </a:extLst>
          </p:cNvPr>
          <p:cNvSpPr>
            <a:spLocks noGrp="1"/>
          </p:cNvSpPr>
          <p:nvPr>
            <p:ph idx="1"/>
          </p:nvPr>
        </p:nvSpPr>
        <p:spPr/>
        <p:txBody>
          <a:bodyPr/>
          <a:lstStyle/>
          <a:p>
            <a:pPr marL="514350" indent="-514350">
              <a:spcAft>
                <a:spcPts val="3600"/>
              </a:spcAft>
              <a:buFont typeface="+mj-lt"/>
              <a:buAutoNum type="arabicPeriod"/>
            </a:pPr>
            <a:r>
              <a:rPr lang="en-US" dirty="0"/>
              <a:t>Biblical prophecy reveals God’s desire to communicate</a:t>
            </a:r>
          </a:p>
          <a:p>
            <a:pPr marL="514350" indent="-514350">
              <a:spcAft>
                <a:spcPts val="3600"/>
              </a:spcAft>
              <a:buFont typeface="+mj-lt"/>
              <a:buAutoNum type="arabicPeriod"/>
            </a:pPr>
            <a:r>
              <a:rPr lang="en-US" dirty="0"/>
              <a:t>Biblical prophecy declares the glory and the purposes of God in His salvation</a:t>
            </a:r>
          </a:p>
          <a:p>
            <a:pPr marL="514350" indent="-514350">
              <a:spcAft>
                <a:spcPts val="3600"/>
              </a:spcAft>
              <a:buFont typeface="+mj-lt"/>
              <a:buAutoNum type="arabicPeriod"/>
            </a:pPr>
            <a:r>
              <a:rPr lang="en-US" dirty="0"/>
              <a:t>Biblical prophecy reveals God’s plan for the nation of Israel</a:t>
            </a:r>
          </a:p>
          <a:p>
            <a:pPr marL="514350" indent="-514350">
              <a:spcAft>
                <a:spcPts val="3600"/>
              </a:spcAft>
              <a:buFont typeface="+mj-lt"/>
              <a:buAutoNum type="arabicPeriod"/>
            </a:pPr>
            <a:r>
              <a:rPr lang="en-US" dirty="0"/>
              <a:t>Biblical prophecy reveals God’s heart towards sin and judgment </a:t>
            </a:r>
          </a:p>
        </p:txBody>
      </p:sp>
    </p:spTree>
    <p:extLst>
      <p:ext uri="{BB962C8B-B14F-4D97-AF65-F5344CB8AC3E}">
        <p14:creationId xmlns:p14="http://schemas.microsoft.com/office/powerpoint/2010/main" val="134565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5A26-07D7-9846-8933-73FD3B48F52C}"/>
              </a:ext>
            </a:extLst>
          </p:cNvPr>
          <p:cNvSpPr txBox="1">
            <a:spLocks/>
          </p:cNvSpPr>
          <p:nvPr/>
        </p:nvSpPr>
        <p:spPr>
          <a:xfrm>
            <a:off x="838200" y="908156"/>
            <a:ext cx="10515600" cy="958349"/>
          </a:xfrm>
          <a:prstGeom prst="rect">
            <a:avLst/>
          </a:prstGeom>
        </p:spPr>
        <p:txBody>
          <a:bodyPr anchor="ct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6000" dirty="0"/>
              <a:t>“Times of the Gentiles”</a:t>
            </a:r>
          </a:p>
        </p:txBody>
      </p:sp>
      <p:sp>
        <p:nvSpPr>
          <p:cNvPr id="3" name="Rounded Rectangle 2">
            <a:extLst>
              <a:ext uri="{FF2B5EF4-FFF2-40B4-BE49-F238E27FC236}">
                <a16:creationId xmlns:a16="http://schemas.microsoft.com/office/drawing/2014/main" id="{CBA1187E-BC98-8447-91BD-C7F880022EDC}"/>
              </a:ext>
            </a:extLst>
          </p:cNvPr>
          <p:cNvSpPr/>
          <p:nvPr/>
        </p:nvSpPr>
        <p:spPr>
          <a:xfrm>
            <a:off x="1018675" y="3726694"/>
            <a:ext cx="8630645" cy="958349"/>
          </a:xfrm>
          <a:prstGeom prst="roundRect">
            <a:avLst>
              <a:gd name="adj" fmla="val 8279"/>
            </a:avLst>
          </a:prstGeom>
          <a:solidFill>
            <a:schemeClr val="bg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Times of the Gentiles</a:t>
            </a:r>
          </a:p>
          <a:p>
            <a:pPr algn="ctr"/>
            <a:r>
              <a:rPr lang="en-US" sz="2400" i="1" dirty="0"/>
              <a:t>“Jerusalem Trampled”</a:t>
            </a:r>
          </a:p>
        </p:txBody>
      </p:sp>
      <p:sp>
        <p:nvSpPr>
          <p:cNvPr id="8" name="Rectangular Callout 7">
            <a:extLst>
              <a:ext uri="{FF2B5EF4-FFF2-40B4-BE49-F238E27FC236}">
                <a16:creationId xmlns:a16="http://schemas.microsoft.com/office/drawing/2014/main" id="{6AC4EB0F-35DE-2A4E-8611-8F50B02FC266}"/>
              </a:ext>
            </a:extLst>
          </p:cNvPr>
          <p:cNvSpPr/>
          <p:nvPr/>
        </p:nvSpPr>
        <p:spPr>
          <a:xfrm>
            <a:off x="614316" y="2423701"/>
            <a:ext cx="1563356" cy="958350"/>
          </a:xfrm>
          <a:prstGeom prst="wedgeRectCallout">
            <a:avLst>
              <a:gd name="adj1" fmla="val -22965"/>
              <a:gd name="adj2" fmla="val 896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Babylonian </a:t>
            </a:r>
          </a:p>
          <a:p>
            <a:pPr algn="ctr"/>
            <a:r>
              <a:rPr lang="en-US" sz="2400" dirty="0"/>
              <a:t>Captivity</a:t>
            </a:r>
          </a:p>
        </p:txBody>
      </p:sp>
      <p:cxnSp>
        <p:nvCxnSpPr>
          <p:cNvPr id="10" name="Straight Connector 9">
            <a:extLst>
              <a:ext uri="{FF2B5EF4-FFF2-40B4-BE49-F238E27FC236}">
                <a16:creationId xmlns:a16="http://schemas.microsoft.com/office/drawing/2014/main" id="{876D8D43-C0B4-B242-B411-968C133DBC6D}"/>
              </a:ext>
            </a:extLst>
          </p:cNvPr>
          <p:cNvCxnSpPr/>
          <p:nvPr/>
        </p:nvCxnSpPr>
        <p:spPr>
          <a:xfrm>
            <a:off x="6263562" y="3723146"/>
            <a:ext cx="0" cy="958349"/>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E6A98F-C0E1-3C40-88CE-AFACA6E790D2}"/>
              </a:ext>
            </a:extLst>
          </p:cNvPr>
          <p:cNvCxnSpPr/>
          <p:nvPr/>
        </p:nvCxnSpPr>
        <p:spPr>
          <a:xfrm>
            <a:off x="6868138" y="3723146"/>
            <a:ext cx="0" cy="958349"/>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2" name="Rectangular Callout 11">
            <a:extLst>
              <a:ext uri="{FF2B5EF4-FFF2-40B4-BE49-F238E27FC236}">
                <a16:creationId xmlns:a16="http://schemas.microsoft.com/office/drawing/2014/main" id="{126C22C7-A351-FC40-9A17-B96052B73601}"/>
              </a:ext>
            </a:extLst>
          </p:cNvPr>
          <p:cNvSpPr/>
          <p:nvPr/>
        </p:nvSpPr>
        <p:spPr>
          <a:xfrm>
            <a:off x="8370278" y="2423701"/>
            <a:ext cx="2041491" cy="958350"/>
          </a:xfrm>
          <a:prstGeom prst="wedgeRectCallout">
            <a:avLst>
              <a:gd name="adj1" fmla="val 10794"/>
              <a:gd name="adj2" fmla="val 879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Second Advent of Christ</a:t>
            </a:r>
          </a:p>
        </p:txBody>
      </p:sp>
      <p:sp>
        <p:nvSpPr>
          <p:cNvPr id="13" name="Rectangular Callout 12">
            <a:extLst>
              <a:ext uri="{FF2B5EF4-FFF2-40B4-BE49-F238E27FC236}">
                <a16:creationId xmlns:a16="http://schemas.microsoft.com/office/drawing/2014/main" id="{BA9EE21E-6A47-9644-9045-75A6A17CF6AA}"/>
              </a:ext>
            </a:extLst>
          </p:cNvPr>
          <p:cNvSpPr/>
          <p:nvPr/>
        </p:nvSpPr>
        <p:spPr>
          <a:xfrm>
            <a:off x="4222071" y="5588628"/>
            <a:ext cx="2041491" cy="695239"/>
          </a:xfrm>
          <a:prstGeom prst="wedgeRectCallout">
            <a:avLst>
              <a:gd name="adj1" fmla="val 49052"/>
              <a:gd name="adj2" fmla="val -1825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Messiah cut off</a:t>
            </a:r>
          </a:p>
        </p:txBody>
      </p:sp>
      <p:sp>
        <p:nvSpPr>
          <p:cNvPr id="14" name="Rectangular Callout 13">
            <a:extLst>
              <a:ext uri="{FF2B5EF4-FFF2-40B4-BE49-F238E27FC236}">
                <a16:creationId xmlns:a16="http://schemas.microsoft.com/office/drawing/2014/main" id="{BEBA3168-0CE2-9A4F-B7C1-101846B62C4C}"/>
              </a:ext>
            </a:extLst>
          </p:cNvPr>
          <p:cNvSpPr/>
          <p:nvPr/>
        </p:nvSpPr>
        <p:spPr>
          <a:xfrm>
            <a:off x="6501376" y="5588246"/>
            <a:ext cx="1487152" cy="695239"/>
          </a:xfrm>
          <a:prstGeom prst="wedgeRectCallout">
            <a:avLst>
              <a:gd name="adj1" fmla="val -24750"/>
              <a:gd name="adj2" fmla="val -13504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Rapture</a:t>
            </a:r>
          </a:p>
        </p:txBody>
      </p:sp>
      <p:sp>
        <p:nvSpPr>
          <p:cNvPr id="15" name="Rectangular Callout 14">
            <a:extLst>
              <a:ext uri="{FF2B5EF4-FFF2-40B4-BE49-F238E27FC236}">
                <a16:creationId xmlns:a16="http://schemas.microsoft.com/office/drawing/2014/main" id="{EEEDAB4F-7B33-AA4B-8483-8F8D17187306}"/>
              </a:ext>
            </a:extLst>
          </p:cNvPr>
          <p:cNvSpPr/>
          <p:nvPr/>
        </p:nvSpPr>
        <p:spPr>
          <a:xfrm>
            <a:off x="8950570" y="5685192"/>
            <a:ext cx="2573375" cy="695239"/>
          </a:xfrm>
          <a:prstGeom prst="wedgeRectCallout">
            <a:avLst>
              <a:gd name="adj1" fmla="val -23019"/>
              <a:gd name="adj2" fmla="val -15360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End of the gentile subjection</a:t>
            </a:r>
          </a:p>
        </p:txBody>
      </p:sp>
      <p:sp>
        <p:nvSpPr>
          <p:cNvPr id="16" name="Rectangle 15">
            <a:extLst>
              <a:ext uri="{FF2B5EF4-FFF2-40B4-BE49-F238E27FC236}">
                <a16:creationId xmlns:a16="http://schemas.microsoft.com/office/drawing/2014/main" id="{5BFE9EB5-6BB0-C14D-9AFB-547E118565EA}"/>
              </a:ext>
            </a:extLst>
          </p:cNvPr>
          <p:cNvSpPr/>
          <p:nvPr/>
        </p:nvSpPr>
        <p:spPr>
          <a:xfrm>
            <a:off x="6879618" y="4680251"/>
            <a:ext cx="2769699" cy="302058"/>
          </a:xfrm>
          <a:prstGeom prst="rect">
            <a:avLst/>
          </a:prstGeom>
          <a:solidFill>
            <a:schemeClr val="bg2">
              <a:lumMod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rPr>
              <a:t>Tribulation</a:t>
            </a:r>
          </a:p>
        </p:txBody>
      </p:sp>
      <p:sp>
        <p:nvSpPr>
          <p:cNvPr id="17" name="Rounded Rectangle 16">
            <a:extLst>
              <a:ext uri="{FF2B5EF4-FFF2-40B4-BE49-F238E27FC236}">
                <a16:creationId xmlns:a16="http://schemas.microsoft.com/office/drawing/2014/main" id="{58CC82C6-8CD2-8144-8C09-D69056C87432}"/>
              </a:ext>
            </a:extLst>
          </p:cNvPr>
          <p:cNvSpPr/>
          <p:nvPr/>
        </p:nvSpPr>
        <p:spPr>
          <a:xfrm>
            <a:off x="9649320" y="3723146"/>
            <a:ext cx="2299063" cy="957105"/>
          </a:xfrm>
          <a:prstGeom prst="roundRect">
            <a:avLst>
              <a:gd name="adj" fmla="val 7057"/>
            </a:avLst>
          </a:prstGeom>
          <a:solidFill>
            <a:schemeClr val="accent5">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t>Millennium</a:t>
            </a:r>
          </a:p>
        </p:txBody>
      </p:sp>
      <p:sp>
        <p:nvSpPr>
          <p:cNvPr id="18" name="Rectangle 17">
            <a:extLst>
              <a:ext uri="{FF2B5EF4-FFF2-40B4-BE49-F238E27FC236}">
                <a16:creationId xmlns:a16="http://schemas.microsoft.com/office/drawing/2014/main" id="{160F0D74-52D9-8E43-A29A-853D226BEE68}"/>
              </a:ext>
            </a:extLst>
          </p:cNvPr>
          <p:cNvSpPr/>
          <p:nvPr/>
        </p:nvSpPr>
        <p:spPr>
          <a:xfrm>
            <a:off x="160" y="6545232"/>
            <a:ext cx="2561663" cy="276999"/>
          </a:xfrm>
          <a:prstGeom prst="rect">
            <a:avLst/>
          </a:prstGeom>
        </p:spPr>
        <p:txBody>
          <a:bodyPr wrap="none">
            <a:spAutoFit/>
          </a:bodyPr>
          <a:lstStyle/>
          <a:p>
            <a:pPr algn="ctr"/>
            <a:r>
              <a:rPr lang="en-US" sz="1200" i="1" dirty="0">
                <a:solidFill>
                  <a:schemeClr val="bg1"/>
                </a:solidFill>
              </a:rPr>
              <a:t>Partly adapted from JW de Silva’s OIBP, p78</a:t>
            </a:r>
          </a:p>
        </p:txBody>
      </p:sp>
      <p:sp>
        <p:nvSpPr>
          <p:cNvPr id="19" name="Left Brace 18">
            <a:extLst>
              <a:ext uri="{FF2B5EF4-FFF2-40B4-BE49-F238E27FC236}">
                <a16:creationId xmlns:a16="http://schemas.microsoft.com/office/drawing/2014/main" id="{5E8698E6-2571-3743-B2F7-16871964B515}"/>
              </a:ext>
            </a:extLst>
          </p:cNvPr>
          <p:cNvSpPr/>
          <p:nvPr/>
        </p:nvSpPr>
        <p:spPr>
          <a:xfrm rot="5400000">
            <a:off x="6407321" y="3172209"/>
            <a:ext cx="328538" cy="616056"/>
          </a:xfrm>
          <a:prstGeom prst="leftBrace">
            <a:avLst>
              <a:gd name="adj1" fmla="val 8333"/>
              <a:gd name="adj2" fmla="val 51331"/>
            </a:avLst>
          </a:prstGeom>
          <a:ln w="2222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F0"/>
              </a:solidFill>
            </a:endParaRPr>
          </a:p>
        </p:txBody>
      </p:sp>
      <p:sp>
        <p:nvSpPr>
          <p:cNvPr id="20" name="TextBox 19">
            <a:extLst>
              <a:ext uri="{FF2B5EF4-FFF2-40B4-BE49-F238E27FC236}">
                <a16:creationId xmlns:a16="http://schemas.microsoft.com/office/drawing/2014/main" id="{34AAAE22-316D-5946-BB98-98D1A2154C9A}"/>
              </a:ext>
            </a:extLst>
          </p:cNvPr>
          <p:cNvSpPr txBox="1"/>
          <p:nvPr/>
        </p:nvSpPr>
        <p:spPr>
          <a:xfrm>
            <a:off x="5838287" y="2827145"/>
            <a:ext cx="1628010" cy="461665"/>
          </a:xfrm>
          <a:prstGeom prst="rect">
            <a:avLst/>
          </a:prstGeom>
          <a:noFill/>
        </p:spPr>
        <p:txBody>
          <a:bodyPr wrap="none" rtlCol="0">
            <a:spAutoFit/>
          </a:bodyPr>
          <a:lstStyle/>
          <a:p>
            <a:r>
              <a:rPr lang="en-US" sz="2400" dirty="0">
                <a:solidFill>
                  <a:schemeClr val="bg1"/>
                </a:solidFill>
              </a:rPr>
              <a:t>Church Age</a:t>
            </a:r>
          </a:p>
        </p:txBody>
      </p:sp>
    </p:spTree>
    <p:extLst>
      <p:ext uri="{BB962C8B-B14F-4D97-AF65-F5344CB8AC3E}">
        <p14:creationId xmlns:p14="http://schemas.microsoft.com/office/powerpoint/2010/main" val="278233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3" grpId="0" animBg="1"/>
      <p:bldP spid="14" grpId="0" animBg="1"/>
      <p:bldP spid="15" grpId="0" animBg="1"/>
      <p:bldP spid="16" grpId="0" animBg="1"/>
      <p:bldP spid="17" grpId="0" animBg="1"/>
      <p:bldP spid="18"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694D-A530-8642-B323-0B68FB23587F}"/>
              </a:ext>
            </a:extLst>
          </p:cNvPr>
          <p:cNvSpPr>
            <a:spLocks noGrp="1"/>
          </p:cNvSpPr>
          <p:nvPr>
            <p:ph type="title"/>
          </p:nvPr>
        </p:nvSpPr>
        <p:spPr>
          <a:xfrm>
            <a:off x="838200" y="68047"/>
            <a:ext cx="10515600" cy="934286"/>
          </a:xfrm>
        </p:spPr>
        <p:txBody>
          <a:bodyPr/>
          <a:lstStyle/>
          <a:p>
            <a:pPr algn="ctr"/>
            <a:r>
              <a:rPr lang="en-US" u="wavyHeavy" dirty="0"/>
              <a:t>Chapter 2</a:t>
            </a:r>
          </a:p>
        </p:txBody>
      </p:sp>
      <p:pic>
        <p:nvPicPr>
          <p:cNvPr id="35" name="Picture 2">
            <a:extLst>
              <a:ext uri="{FF2B5EF4-FFF2-40B4-BE49-F238E27FC236}">
                <a16:creationId xmlns:a16="http://schemas.microsoft.com/office/drawing/2014/main" id="{13AA9536-41F4-E143-AB81-25E812CA6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490" y="807852"/>
            <a:ext cx="6081376" cy="598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6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C1E90-BC31-6E4F-A557-593E425329FD}"/>
              </a:ext>
            </a:extLst>
          </p:cNvPr>
          <p:cNvPicPr>
            <a:picLocks noChangeAspect="1"/>
          </p:cNvPicPr>
          <p:nvPr/>
        </p:nvPicPr>
        <p:blipFill>
          <a:blip r:embed="rId2"/>
          <a:stretch>
            <a:fillRect/>
          </a:stretch>
        </p:blipFill>
        <p:spPr>
          <a:xfrm>
            <a:off x="1943100" y="635000"/>
            <a:ext cx="8305800" cy="5588000"/>
          </a:xfrm>
          <a:prstGeom prst="rect">
            <a:avLst/>
          </a:prstGeom>
        </p:spPr>
      </p:pic>
    </p:spTree>
    <p:extLst>
      <p:ext uri="{BB962C8B-B14F-4D97-AF65-F5344CB8AC3E}">
        <p14:creationId xmlns:p14="http://schemas.microsoft.com/office/powerpoint/2010/main" val="275581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694D-A530-8642-B323-0B68FB23587F}"/>
              </a:ext>
            </a:extLst>
          </p:cNvPr>
          <p:cNvSpPr>
            <a:spLocks noGrp="1"/>
          </p:cNvSpPr>
          <p:nvPr>
            <p:ph type="title"/>
          </p:nvPr>
        </p:nvSpPr>
        <p:spPr>
          <a:xfrm>
            <a:off x="766010" y="1167232"/>
            <a:ext cx="10515600" cy="934286"/>
          </a:xfrm>
        </p:spPr>
        <p:txBody>
          <a:bodyPr/>
          <a:lstStyle/>
          <a:p>
            <a:pPr algn="ctr"/>
            <a:r>
              <a:rPr lang="en-US" u="wavyHeavy" dirty="0"/>
              <a:t>Chapter 7</a:t>
            </a:r>
          </a:p>
        </p:txBody>
      </p:sp>
      <p:cxnSp>
        <p:nvCxnSpPr>
          <p:cNvPr id="4" name="Straight Connector 3">
            <a:extLst>
              <a:ext uri="{FF2B5EF4-FFF2-40B4-BE49-F238E27FC236}">
                <a16:creationId xmlns:a16="http://schemas.microsoft.com/office/drawing/2014/main" id="{96C88FBA-9C92-9841-8667-6AF12DB651CF}"/>
              </a:ext>
            </a:extLst>
          </p:cNvPr>
          <p:cNvCxnSpPr>
            <a:cxnSpLocks/>
            <a:stCxn id="2" idx="2"/>
          </p:cNvCxnSpPr>
          <p:nvPr/>
        </p:nvCxnSpPr>
        <p:spPr>
          <a:xfrm flipH="1">
            <a:off x="1857676" y="2101518"/>
            <a:ext cx="4166134" cy="795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C1C485-4027-8C4F-BBD7-55CECA744CC7}"/>
              </a:ext>
            </a:extLst>
          </p:cNvPr>
          <p:cNvCxnSpPr>
            <a:cxnSpLocks/>
            <a:stCxn id="2" idx="2"/>
            <a:endCxn id="22" idx="0"/>
          </p:cNvCxnSpPr>
          <p:nvPr/>
        </p:nvCxnSpPr>
        <p:spPr>
          <a:xfrm flipH="1">
            <a:off x="4918198" y="2101518"/>
            <a:ext cx="1105612" cy="1741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E12B0-8CD0-C847-99C7-D525994A2DD9}"/>
              </a:ext>
            </a:extLst>
          </p:cNvPr>
          <p:cNvCxnSpPr>
            <a:cxnSpLocks/>
            <a:stCxn id="2" idx="2"/>
          </p:cNvCxnSpPr>
          <p:nvPr/>
        </p:nvCxnSpPr>
        <p:spPr>
          <a:xfrm>
            <a:off x="6023810" y="2101518"/>
            <a:ext cx="2662692" cy="1902591"/>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0269904-1DDC-BA41-9262-11522DE8F25A}"/>
              </a:ext>
            </a:extLst>
          </p:cNvPr>
          <p:cNvPicPr>
            <a:picLocks noChangeAspect="1"/>
          </p:cNvPicPr>
          <p:nvPr/>
        </p:nvPicPr>
        <p:blipFill>
          <a:blip r:embed="rId2"/>
          <a:stretch>
            <a:fillRect/>
          </a:stretch>
        </p:blipFill>
        <p:spPr>
          <a:xfrm>
            <a:off x="266011" y="2897204"/>
            <a:ext cx="2964251" cy="2549893"/>
          </a:xfrm>
          <a:prstGeom prst="rect">
            <a:avLst/>
          </a:prstGeom>
        </p:spPr>
      </p:pic>
      <p:pic>
        <p:nvPicPr>
          <p:cNvPr id="22" name="Picture 21">
            <a:extLst>
              <a:ext uri="{FF2B5EF4-FFF2-40B4-BE49-F238E27FC236}">
                <a16:creationId xmlns:a16="http://schemas.microsoft.com/office/drawing/2014/main" id="{B9EE0D47-97B6-484E-AC39-A33116697EB4}"/>
              </a:ext>
            </a:extLst>
          </p:cNvPr>
          <p:cNvPicPr>
            <a:picLocks noChangeAspect="1"/>
          </p:cNvPicPr>
          <p:nvPr/>
        </p:nvPicPr>
        <p:blipFill>
          <a:blip r:embed="rId3"/>
          <a:stretch>
            <a:fillRect/>
          </a:stretch>
        </p:blipFill>
        <p:spPr>
          <a:xfrm>
            <a:off x="3307408" y="3843515"/>
            <a:ext cx="3221580" cy="2549893"/>
          </a:xfrm>
          <a:prstGeom prst="rect">
            <a:avLst/>
          </a:prstGeom>
        </p:spPr>
      </p:pic>
      <p:pic>
        <p:nvPicPr>
          <p:cNvPr id="23" name="Picture 22">
            <a:extLst>
              <a:ext uri="{FF2B5EF4-FFF2-40B4-BE49-F238E27FC236}">
                <a16:creationId xmlns:a16="http://schemas.microsoft.com/office/drawing/2014/main" id="{58805371-2E0D-2A4C-B3A6-9E2E929F0AF9}"/>
              </a:ext>
            </a:extLst>
          </p:cNvPr>
          <p:cNvPicPr>
            <a:picLocks noChangeAspect="1"/>
          </p:cNvPicPr>
          <p:nvPr/>
        </p:nvPicPr>
        <p:blipFill>
          <a:blip r:embed="rId4"/>
          <a:stretch>
            <a:fillRect/>
          </a:stretch>
        </p:blipFill>
        <p:spPr>
          <a:xfrm>
            <a:off x="7129422" y="4077435"/>
            <a:ext cx="3399859" cy="2549894"/>
          </a:xfrm>
          <a:prstGeom prst="rect">
            <a:avLst/>
          </a:prstGeom>
        </p:spPr>
      </p:pic>
      <p:cxnSp>
        <p:nvCxnSpPr>
          <p:cNvPr id="28" name="Straight Connector 27">
            <a:extLst>
              <a:ext uri="{FF2B5EF4-FFF2-40B4-BE49-F238E27FC236}">
                <a16:creationId xmlns:a16="http://schemas.microsoft.com/office/drawing/2014/main" id="{D4B2F017-AE25-3848-983C-789F87619C9E}"/>
              </a:ext>
            </a:extLst>
          </p:cNvPr>
          <p:cNvCxnSpPr>
            <a:cxnSpLocks/>
            <a:stCxn id="2" idx="2"/>
            <a:endCxn id="31" idx="1"/>
          </p:cNvCxnSpPr>
          <p:nvPr/>
        </p:nvCxnSpPr>
        <p:spPr>
          <a:xfrm>
            <a:off x="6023810" y="2101518"/>
            <a:ext cx="2662692" cy="520816"/>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6EEC210-838B-E245-8E0A-190BBBB0EBB2}"/>
              </a:ext>
            </a:extLst>
          </p:cNvPr>
          <p:cNvPicPr>
            <a:picLocks noChangeAspect="1"/>
          </p:cNvPicPr>
          <p:nvPr/>
        </p:nvPicPr>
        <p:blipFill>
          <a:blip r:embed="rId5"/>
          <a:stretch>
            <a:fillRect/>
          </a:stretch>
        </p:blipFill>
        <p:spPr>
          <a:xfrm>
            <a:off x="8686502" y="1679294"/>
            <a:ext cx="3336500" cy="1886079"/>
          </a:xfrm>
          <a:prstGeom prst="rect">
            <a:avLst/>
          </a:prstGeom>
        </p:spPr>
      </p:pic>
    </p:spTree>
    <p:extLst>
      <p:ext uri="{BB962C8B-B14F-4D97-AF65-F5344CB8AC3E}">
        <p14:creationId xmlns:p14="http://schemas.microsoft.com/office/powerpoint/2010/main" val="218637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694D-A530-8642-B323-0B68FB23587F}"/>
              </a:ext>
            </a:extLst>
          </p:cNvPr>
          <p:cNvSpPr>
            <a:spLocks noGrp="1"/>
          </p:cNvSpPr>
          <p:nvPr>
            <p:ph type="title"/>
          </p:nvPr>
        </p:nvSpPr>
        <p:spPr>
          <a:xfrm>
            <a:off x="838200" y="416461"/>
            <a:ext cx="10515600" cy="934286"/>
          </a:xfrm>
        </p:spPr>
        <p:txBody>
          <a:bodyPr/>
          <a:lstStyle/>
          <a:p>
            <a:pPr algn="ctr"/>
            <a:r>
              <a:rPr lang="en-US" u="wavyHeavy" dirty="0"/>
              <a:t>Chapter 8</a:t>
            </a:r>
          </a:p>
        </p:txBody>
      </p:sp>
      <p:cxnSp>
        <p:nvCxnSpPr>
          <p:cNvPr id="11" name="Straight Connector 10">
            <a:extLst>
              <a:ext uri="{FF2B5EF4-FFF2-40B4-BE49-F238E27FC236}">
                <a16:creationId xmlns:a16="http://schemas.microsoft.com/office/drawing/2014/main" id="{83C1C485-4027-8C4F-BBD7-55CECA744CC7}"/>
              </a:ext>
            </a:extLst>
          </p:cNvPr>
          <p:cNvCxnSpPr>
            <a:cxnSpLocks/>
            <a:stCxn id="2" idx="2"/>
          </p:cNvCxnSpPr>
          <p:nvPr/>
        </p:nvCxnSpPr>
        <p:spPr>
          <a:xfrm flipH="1">
            <a:off x="4620128" y="1350747"/>
            <a:ext cx="1475872" cy="16938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DE12B0-8CD0-C847-99C7-D525994A2DD9}"/>
              </a:ext>
            </a:extLst>
          </p:cNvPr>
          <p:cNvCxnSpPr>
            <a:cxnSpLocks/>
            <a:stCxn id="2" idx="2"/>
          </p:cNvCxnSpPr>
          <p:nvPr/>
        </p:nvCxnSpPr>
        <p:spPr>
          <a:xfrm>
            <a:off x="6096000" y="1350747"/>
            <a:ext cx="1507958" cy="169387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EC4B6B9-F434-7F48-8F5E-65C9F013EE95}"/>
              </a:ext>
            </a:extLst>
          </p:cNvPr>
          <p:cNvPicPr>
            <a:picLocks noChangeAspect="1"/>
          </p:cNvPicPr>
          <p:nvPr/>
        </p:nvPicPr>
        <p:blipFill>
          <a:blip r:embed="rId2"/>
          <a:stretch>
            <a:fillRect/>
          </a:stretch>
        </p:blipFill>
        <p:spPr>
          <a:xfrm>
            <a:off x="3048000" y="3044618"/>
            <a:ext cx="6096000" cy="3327400"/>
          </a:xfrm>
          <a:prstGeom prst="rect">
            <a:avLst/>
          </a:prstGeom>
        </p:spPr>
      </p:pic>
    </p:spTree>
    <p:extLst>
      <p:ext uri="{BB962C8B-B14F-4D97-AF65-F5344CB8AC3E}">
        <p14:creationId xmlns:p14="http://schemas.microsoft.com/office/powerpoint/2010/main" val="367456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10106A5-2DE2-B049-A102-5E6A1D9A8777}"/>
              </a:ext>
            </a:extLst>
          </p:cNvPr>
          <p:cNvCxnSpPr/>
          <p:nvPr/>
        </p:nvCxnSpPr>
        <p:spPr>
          <a:xfrm flipV="1">
            <a:off x="1313360" y="3618192"/>
            <a:ext cx="9893145" cy="26504"/>
          </a:xfrm>
          <a:prstGeom prst="line">
            <a:avLst/>
          </a:prstGeom>
          <a:ln w="12700">
            <a:solidFill>
              <a:schemeClr val="bg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B7DF804-CFA9-7A4B-A88D-098D5CA51866}"/>
              </a:ext>
            </a:extLst>
          </p:cNvPr>
          <p:cNvCxnSpPr/>
          <p:nvPr/>
        </p:nvCxnSpPr>
        <p:spPr>
          <a:xfrm>
            <a:off x="1307780" y="2876070"/>
            <a:ext cx="0" cy="768626"/>
          </a:xfrm>
          <a:prstGeom prst="line">
            <a:avLst/>
          </a:prstGeom>
          <a:ln>
            <a:solidFill>
              <a:srgbClr val="00B050"/>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2412F31-C8E9-2747-9DCB-75C0722B3341}"/>
              </a:ext>
            </a:extLst>
          </p:cNvPr>
          <p:cNvCxnSpPr/>
          <p:nvPr/>
        </p:nvCxnSpPr>
        <p:spPr>
          <a:xfrm>
            <a:off x="3115655" y="3326643"/>
            <a:ext cx="0" cy="6361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57C7065-1939-5443-B479-D56200528434}"/>
              </a:ext>
            </a:extLst>
          </p:cNvPr>
          <p:cNvSpPr txBox="1"/>
          <p:nvPr/>
        </p:nvSpPr>
        <p:spPr>
          <a:xfrm>
            <a:off x="1092729" y="3789631"/>
            <a:ext cx="1271117" cy="584775"/>
          </a:xfrm>
          <a:prstGeom prst="rect">
            <a:avLst/>
          </a:prstGeom>
          <a:noFill/>
        </p:spPr>
        <p:txBody>
          <a:bodyPr wrap="none" rtlCol="0">
            <a:spAutoFit/>
          </a:bodyPr>
          <a:lstStyle/>
          <a:p>
            <a:pPr algn="ctr"/>
            <a:r>
              <a:rPr lang="en-US" sz="1600" dirty="0">
                <a:solidFill>
                  <a:schemeClr val="bg1"/>
                </a:solidFill>
              </a:rPr>
              <a:t>Judgment</a:t>
            </a:r>
          </a:p>
          <a:p>
            <a:pPr algn="ctr"/>
            <a:r>
              <a:rPr lang="en-US" sz="1600" dirty="0">
                <a:solidFill>
                  <a:schemeClr val="bg1"/>
                </a:solidFill>
              </a:rPr>
              <a:t>seat of Christ</a:t>
            </a:r>
          </a:p>
        </p:txBody>
      </p:sp>
      <p:sp>
        <p:nvSpPr>
          <p:cNvPr id="7" name="TextBox 6">
            <a:extLst>
              <a:ext uri="{FF2B5EF4-FFF2-40B4-BE49-F238E27FC236}">
                <a16:creationId xmlns:a16="http://schemas.microsoft.com/office/drawing/2014/main" id="{DD628188-DD34-AF47-B35B-04CBD31BA0F1}"/>
              </a:ext>
            </a:extLst>
          </p:cNvPr>
          <p:cNvSpPr txBox="1"/>
          <p:nvPr/>
        </p:nvSpPr>
        <p:spPr>
          <a:xfrm>
            <a:off x="2523453" y="4753006"/>
            <a:ext cx="2091150" cy="2031325"/>
          </a:xfrm>
          <a:prstGeom prst="rect">
            <a:avLst/>
          </a:prstGeom>
          <a:noFill/>
        </p:spPr>
        <p:txBody>
          <a:bodyPr wrap="square" rtlCol="0">
            <a:spAutoFit/>
          </a:bodyPr>
          <a:lstStyle/>
          <a:p>
            <a:pPr marL="342900" indent="-342900">
              <a:buAutoNum type="arabicPeriod"/>
            </a:pPr>
            <a:r>
              <a:rPr lang="en-US" sz="1400" dirty="0">
                <a:solidFill>
                  <a:schemeClr val="bg1"/>
                </a:solidFill>
              </a:rPr>
              <a:t>Marriage supper of the Lamb</a:t>
            </a:r>
          </a:p>
          <a:p>
            <a:pPr marL="342900" indent="-342900">
              <a:buAutoNum type="arabicPeriod"/>
            </a:pPr>
            <a:r>
              <a:rPr lang="en-US" sz="1400" dirty="0">
                <a:solidFill>
                  <a:schemeClr val="bg1"/>
                </a:solidFill>
              </a:rPr>
              <a:t>Battle of Armageddon</a:t>
            </a:r>
          </a:p>
          <a:p>
            <a:pPr marL="342900" indent="-342900">
              <a:buAutoNum type="arabicPeriod"/>
            </a:pPr>
            <a:r>
              <a:rPr lang="en-US" sz="1400" dirty="0">
                <a:solidFill>
                  <a:schemeClr val="bg1"/>
                </a:solidFill>
              </a:rPr>
              <a:t>Resurrection of the OT saints</a:t>
            </a:r>
          </a:p>
          <a:p>
            <a:pPr marL="342900" indent="-342900">
              <a:buAutoNum type="arabicPeriod"/>
            </a:pPr>
            <a:r>
              <a:rPr lang="en-US" sz="1400" dirty="0">
                <a:solidFill>
                  <a:schemeClr val="bg1"/>
                </a:solidFill>
              </a:rPr>
              <a:t>Judgment of the living nations</a:t>
            </a:r>
          </a:p>
          <a:p>
            <a:pPr marL="342900" indent="-342900">
              <a:buAutoNum type="arabicPeriod"/>
            </a:pPr>
            <a:endParaRPr lang="en-US" sz="1400" dirty="0">
              <a:solidFill>
                <a:schemeClr val="bg1"/>
              </a:solidFill>
            </a:endParaRPr>
          </a:p>
        </p:txBody>
      </p:sp>
      <p:cxnSp>
        <p:nvCxnSpPr>
          <p:cNvPr id="8" name="Straight Connector 7">
            <a:extLst>
              <a:ext uri="{FF2B5EF4-FFF2-40B4-BE49-F238E27FC236}">
                <a16:creationId xmlns:a16="http://schemas.microsoft.com/office/drawing/2014/main" id="{6C4AB441-DC60-4748-BCF9-C1A23517733B}"/>
              </a:ext>
            </a:extLst>
          </p:cNvPr>
          <p:cNvCxnSpPr/>
          <p:nvPr/>
        </p:nvCxnSpPr>
        <p:spPr>
          <a:xfrm>
            <a:off x="3115656" y="3644696"/>
            <a:ext cx="462385" cy="1060174"/>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7FD444-92A6-1D45-B658-713F9949DE97}"/>
              </a:ext>
            </a:extLst>
          </p:cNvPr>
          <p:cNvCxnSpPr>
            <a:endCxn id="10" idx="2"/>
          </p:cNvCxnSpPr>
          <p:nvPr/>
        </p:nvCxnSpPr>
        <p:spPr>
          <a:xfrm flipV="1">
            <a:off x="3115655" y="2074927"/>
            <a:ext cx="0" cy="995932"/>
          </a:xfrm>
          <a:prstGeom prst="line">
            <a:avLst/>
          </a:prstGeom>
          <a:ln>
            <a:solidFill>
              <a:srgbClr val="00B050"/>
            </a:solidFill>
            <a:head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240D0DD-C869-7349-996C-246DC0BE0BC9}"/>
              </a:ext>
            </a:extLst>
          </p:cNvPr>
          <p:cNvSpPr txBox="1"/>
          <p:nvPr/>
        </p:nvSpPr>
        <p:spPr>
          <a:xfrm>
            <a:off x="2530398" y="1428596"/>
            <a:ext cx="1170513" cy="646331"/>
          </a:xfrm>
          <a:prstGeom prst="rect">
            <a:avLst/>
          </a:prstGeom>
          <a:noFill/>
        </p:spPr>
        <p:txBody>
          <a:bodyPr wrap="none" rtlCol="0">
            <a:spAutoFit/>
          </a:bodyPr>
          <a:lstStyle/>
          <a:p>
            <a:pPr algn="ctr"/>
            <a:r>
              <a:rPr lang="en-US" dirty="0">
                <a:solidFill>
                  <a:schemeClr val="bg1"/>
                </a:solidFill>
              </a:rPr>
              <a:t>Christ’s </a:t>
            </a:r>
          </a:p>
          <a:p>
            <a:pPr algn="ctr"/>
            <a:r>
              <a:rPr lang="en-US" dirty="0">
                <a:solidFill>
                  <a:schemeClr val="bg1"/>
                </a:solidFill>
              </a:rPr>
              <a:t>2</a:t>
            </a:r>
            <a:r>
              <a:rPr lang="en-US" baseline="30000" dirty="0">
                <a:solidFill>
                  <a:schemeClr val="bg1"/>
                </a:solidFill>
              </a:rPr>
              <a:t>nd</a:t>
            </a:r>
            <a:r>
              <a:rPr lang="en-US" dirty="0">
                <a:solidFill>
                  <a:schemeClr val="bg1"/>
                </a:solidFill>
              </a:rPr>
              <a:t> coming</a:t>
            </a:r>
          </a:p>
        </p:txBody>
      </p:sp>
      <p:cxnSp>
        <p:nvCxnSpPr>
          <p:cNvPr id="11" name="Straight Connector 10">
            <a:extLst>
              <a:ext uri="{FF2B5EF4-FFF2-40B4-BE49-F238E27FC236}">
                <a16:creationId xmlns:a16="http://schemas.microsoft.com/office/drawing/2014/main" id="{AB56034A-B83B-CD43-93D1-C9376FB47FA6}"/>
              </a:ext>
            </a:extLst>
          </p:cNvPr>
          <p:cNvCxnSpPr/>
          <p:nvPr/>
        </p:nvCxnSpPr>
        <p:spPr>
          <a:xfrm>
            <a:off x="8223119" y="3326643"/>
            <a:ext cx="0" cy="63610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79B71DD-2CDC-9E49-84B3-FFDA5210A1DA}"/>
              </a:ext>
            </a:extLst>
          </p:cNvPr>
          <p:cNvSpPr txBox="1"/>
          <p:nvPr/>
        </p:nvSpPr>
        <p:spPr>
          <a:xfrm>
            <a:off x="4814134" y="3710594"/>
            <a:ext cx="1487966" cy="523220"/>
          </a:xfrm>
          <a:prstGeom prst="rect">
            <a:avLst/>
          </a:prstGeom>
          <a:noFill/>
        </p:spPr>
        <p:txBody>
          <a:bodyPr wrap="square" rtlCol="0">
            <a:spAutoFit/>
          </a:bodyPr>
          <a:lstStyle/>
          <a:p>
            <a:pPr algn="ctr"/>
            <a:r>
              <a:rPr lang="en-US" sz="1400" dirty="0">
                <a:solidFill>
                  <a:schemeClr val="bg1"/>
                </a:solidFill>
              </a:rPr>
              <a:t>Satan in the bottomless pit</a:t>
            </a:r>
          </a:p>
        </p:txBody>
      </p:sp>
      <p:sp>
        <p:nvSpPr>
          <p:cNvPr id="13" name="TextBox 12">
            <a:extLst>
              <a:ext uri="{FF2B5EF4-FFF2-40B4-BE49-F238E27FC236}">
                <a16:creationId xmlns:a16="http://schemas.microsoft.com/office/drawing/2014/main" id="{3DE2809A-4F3B-194B-9B7F-3E7F54B50F21}"/>
              </a:ext>
            </a:extLst>
          </p:cNvPr>
          <p:cNvSpPr txBox="1"/>
          <p:nvPr/>
        </p:nvSpPr>
        <p:spPr>
          <a:xfrm>
            <a:off x="4611905" y="3141974"/>
            <a:ext cx="1487961" cy="307777"/>
          </a:xfrm>
          <a:prstGeom prst="rect">
            <a:avLst/>
          </a:prstGeom>
          <a:noFill/>
        </p:spPr>
        <p:txBody>
          <a:bodyPr wrap="square" rtlCol="0">
            <a:spAutoFit/>
          </a:bodyPr>
          <a:lstStyle/>
          <a:p>
            <a:pPr algn="ctr"/>
            <a:r>
              <a:rPr lang="en-US" sz="1400" dirty="0">
                <a:solidFill>
                  <a:schemeClr val="bg1"/>
                </a:solidFill>
              </a:rPr>
              <a:t>Millennial reign</a:t>
            </a:r>
          </a:p>
        </p:txBody>
      </p:sp>
      <p:sp>
        <p:nvSpPr>
          <p:cNvPr id="14" name="TextBox 13">
            <a:extLst>
              <a:ext uri="{FF2B5EF4-FFF2-40B4-BE49-F238E27FC236}">
                <a16:creationId xmlns:a16="http://schemas.microsoft.com/office/drawing/2014/main" id="{19601A8B-D3E3-7C4A-874F-C121DA40E231}"/>
              </a:ext>
            </a:extLst>
          </p:cNvPr>
          <p:cNvSpPr txBox="1"/>
          <p:nvPr/>
        </p:nvSpPr>
        <p:spPr>
          <a:xfrm>
            <a:off x="7119263" y="4766666"/>
            <a:ext cx="1895061" cy="1169551"/>
          </a:xfrm>
          <a:prstGeom prst="rect">
            <a:avLst/>
          </a:prstGeom>
          <a:noFill/>
        </p:spPr>
        <p:txBody>
          <a:bodyPr wrap="square" rtlCol="0">
            <a:spAutoFit/>
          </a:bodyPr>
          <a:lstStyle/>
          <a:p>
            <a:pPr marL="342900" indent="-342900">
              <a:buAutoNum type="arabicPeriod"/>
            </a:pPr>
            <a:r>
              <a:rPr lang="en-US" sz="1400" dirty="0">
                <a:solidFill>
                  <a:schemeClr val="bg1"/>
                </a:solidFill>
              </a:rPr>
              <a:t>Satan released from the bottomless pit</a:t>
            </a:r>
          </a:p>
          <a:p>
            <a:pPr marL="342900" indent="-342900">
              <a:buAutoNum type="arabicPeriod"/>
            </a:pPr>
            <a:r>
              <a:rPr lang="en-US" sz="1400" dirty="0">
                <a:solidFill>
                  <a:schemeClr val="bg1"/>
                </a:solidFill>
              </a:rPr>
              <a:t>The battle of Gog and Magog</a:t>
            </a:r>
          </a:p>
          <a:p>
            <a:pPr marL="342900" indent="-342900">
              <a:buAutoNum type="arabicPeriod"/>
            </a:pPr>
            <a:endParaRPr lang="en-US" sz="1400" dirty="0">
              <a:solidFill>
                <a:schemeClr val="bg1"/>
              </a:solidFill>
            </a:endParaRPr>
          </a:p>
        </p:txBody>
      </p:sp>
      <p:cxnSp>
        <p:nvCxnSpPr>
          <p:cNvPr id="15" name="Straight Connector 14">
            <a:extLst>
              <a:ext uri="{FF2B5EF4-FFF2-40B4-BE49-F238E27FC236}">
                <a16:creationId xmlns:a16="http://schemas.microsoft.com/office/drawing/2014/main" id="{B735709D-A04B-E44C-B963-9FDCE8149738}"/>
              </a:ext>
            </a:extLst>
          </p:cNvPr>
          <p:cNvCxnSpPr/>
          <p:nvPr/>
        </p:nvCxnSpPr>
        <p:spPr>
          <a:xfrm flipH="1">
            <a:off x="7825553" y="3615959"/>
            <a:ext cx="397566" cy="1020418"/>
          </a:xfrm>
          <a:prstGeom prst="line">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9AC132-B659-C044-8553-0E8A78F71AD7}"/>
              </a:ext>
            </a:extLst>
          </p:cNvPr>
          <p:cNvSpPr txBox="1"/>
          <p:nvPr/>
        </p:nvSpPr>
        <p:spPr>
          <a:xfrm>
            <a:off x="7304794" y="2581233"/>
            <a:ext cx="1709530" cy="646331"/>
          </a:xfrm>
          <a:prstGeom prst="rect">
            <a:avLst/>
          </a:prstGeom>
          <a:noFill/>
        </p:spPr>
        <p:txBody>
          <a:bodyPr wrap="square" rtlCol="0">
            <a:spAutoFit/>
          </a:bodyPr>
          <a:lstStyle/>
          <a:p>
            <a:pPr algn="ctr"/>
            <a:r>
              <a:rPr lang="en-US" dirty="0">
                <a:solidFill>
                  <a:schemeClr val="bg1"/>
                </a:solidFill>
              </a:rPr>
              <a:t>The Great white throne judgment</a:t>
            </a:r>
          </a:p>
        </p:txBody>
      </p:sp>
      <p:sp>
        <p:nvSpPr>
          <p:cNvPr id="17" name="TextBox 16">
            <a:extLst>
              <a:ext uri="{FF2B5EF4-FFF2-40B4-BE49-F238E27FC236}">
                <a16:creationId xmlns:a16="http://schemas.microsoft.com/office/drawing/2014/main" id="{9A8798DD-D8F5-4045-9B93-70878D5574A9}"/>
              </a:ext>
            </a:extLst>
          </p:cNvPr>
          <p:cNvSpPr txBox="1"/>
          <p:nvPr/>
        </p:nvSpPr>
        <p:spPr>
          <a:xfrm>
            <a:off x="9272741" y="1554179"/>
            <a:ext cx="1709530" cy="646331"/>
          </a:xfrm>
          <a:prstGeom prst="rect">
            <a:avLst/>
          </a:prstGeom>
          <a:noFill/>
        </p:spPr>
        <p:txBody>
          <a:bodyPr wrap="square" rtlCol="0">
            <a:spAutoFit/>
          </a:bodyPr>
          <a:lstStyle/>
          <a:p>
            <a:pPr algn="ctr"/>
            <a:r>
              <a:rPr lang="en-US" dirty="0">
                <a:solidFill>
                  <a:schemeClr val="bg1"/>
                </a:solidFill>
              </a:rPr>
              <a:t>The eternal bliss with God</a:t>
            </a:r>
          </a:p>
        </p:txBody>
      </p:sp>
      <p:sp>
        <p:nvSpPr>
          <p:cNvPr id="18" name="TextBox 17">
            <a:extLst>
              <a:ext uri="{FF2B5EF4-FFF2-40B4-BE49-F238E27FC236}">
                <a16:creationId xmlns:a16="http://schemas.microsoft.com/office/drawing/2014/main" id="{C9F271EB-34B8-144D-AA37-AA6A904F3349}"/>
              </a:ext>
            </a:extLst>
          </p:cNvPr>
          <p:cNvSpPr txBox="1"/>
          <p:nvPr/>
        </p:nvSpPr>
        <p:spPr>
          <a:xfrm>
            <a:off x="9342313" y="5178821"/>
            <a:ext cx="1709530" cy="1200329"/>
          </a:xfrm>
          <a:prstGeom prst="rect">
            <a:avLst/>
          </a:prstGeom>
          <a:noFill/>
        </p:spPr>
        <p:txBody>
          <a:bodyPr wrap="square" rtlCol="0">
            <a:spAutoFit/>
          </a:bodyPr>
          <a:lstStyle/>
          <a:p>
            <a:pPr algn="ctr"/>
            <a:r>
              <a:rPr lang="en-US" dirty="0">
                <a:solidFill>
                  <a:schemeClr val="bg1"/>
                </a:solidFill>
              </a:rPr>
              <a:t>The eternal damnation of unbelievers without God</a:t>
            </a:r>
          </a:p>
        </p:txBody>
      </p:sp>
      <p:pic>
        <p:nvPicPr>
          <p:cNvPr id="19" name="Picture 18">
            <a:extLst>
              <a:ext uri="{FF2B5EF4-FFF2-40B4-BE49-F238E27FC236}">
                <a16:creationId xmlns:a16="http://schemas.microsoft.com/office/drawing/2014/main" id="{E16810DF-44BA-A94B-ABE8-9F16785249A5}"/>
              </a:ext>
            </a:extLst>
          </p:cNvPr>
          <p:cNvPicPr>
            <a:picLocks noChangeAspect="1"/>
          </p:cNvPicPr>
          <p:nvPr/>
        </p:nvPicPr>
        <p:blipFill>
          <a:blip r:embed="rId2"/>
          <a:stretch>
            <a:fillRect/>
          </a:stretch>
        </p:blipFill>
        <p:spPr>
          <a:xfrm>
            <a:off x="9610317" y="2291168"/>
            <a:ext cx="1152584" cy="1152584"/>
          </a:xfrm>
          <a:prstGeom prst="rect">
            <a:avLst/>
          </a:prstGeom>
        </p:spPr>
      </p:pic>
      <p:pic>
        <p:nvPicPr>
          <p:cNvPr id="20" name="Picture 19">
            <a:extLst>
              <a:ext uri="{FF2B5EF4-FFF2-40B4-BE49-F238E27FC236}">
                <a16:creationId xmlns:a16="http://schemas.microsoft.com/office/drawing/2014/main" id="{FB67AF2A-58D9-624F-B91C-8CA92C769BF7}"/>
              </a:ext>
            </a:extLst>
          </p:cNvPr>
          <p:cNvPicPr>
            <a:picLocks noChangeAspect="1"/>
          </p:cNvPicPr>
          <p:nvPr/>
        </p:nvPicPr>
        <p:blipFill>
          <a:blip r:embed="rId3"/>
          <a:stretch>
            <a:fillRect/>
          </a:stretch>
        </p:blipFill>
        <p:spPr>
          <a:xfrm>
            <a:off x="9581691" y="3743775"/>
            <a:ext cx="1230775" cy="1318603"/>
          </a:xfrm>
          <a:prstGeom prst="rect">
            <a:avLst/>
          </a:prstGeom>
        </p:spPr>
      </p:pic>
      <p:pic>
        <p:nvPicPr>
          <p:cNvPr id="21" name="Picture 20">
            <a:extLst>
              <a:ext uri="{FF2B5EF4-FFF2-40B4-BE49-F238E27FC236}">
                <a16:creationId xmlns:a16="http://schemas.microsoft.com/office/drawing/2014/main" id="{A43F049C-C9A0-9B43-83B6-4C83EF9A04DF}"/>
              </a:ext>
            </a:extLst>
          </p:cNvPr>
          <p:cNvPicPr>
            <a:picLocks noChangeAspect="1"/>
          </p:cNvPicPr>
          <p:nvPr/>
        </p:nvPicPr>
        <p:blipFill>
          <a:blip r:embed="rId4"/>
          <a:stretch>
            <a:fillRect/>
          </a:stretch>
        </p:blipFill>
        <p:spPr>
          <a:xfrm>
            <a:off x="4225530" y="1410161"/>
            <a:ext cx="2260715" cy="1571926"/>
          </a:xfrm>
          <a:prstGeom prst="rect">
            <a:avLst/>
          </a:prstGeom>
        </p:spPr>
      </p:pic>
      <p:pic>
        <p:nvPicPr>
          <p:cNvPr id="22" name="Picture 21">
            <a:extLst>
              <a:ext uri="{FF2B5EF4-FFF2-40B4-BE49-F238E27FC236}">
                <a16:creationId xmlns:a16="http://schemas.microsoft.com/office/drawing/2014/main" id="{3207272C-CB8E-9A44-B109-427F8BB1CF42}"/>
              </a:ext>
            </a:extLst>
          </p:cNvPr>
          <p:cNvPicPr>
            <a:picLocks noChangeAspect="1"/>
          </p:cNvPicPr>
          <p:nvPr/>
        </p:nvPicPr>
        <p:blipFill>
          <a:blip r:embed="rId5"/>
          <a:stretch>
            <a:fillRect/>
          </a:stretch>
        </p:blipFill>
        <p:spPr>
          <a:xfrm>
            <a:off x="4612563" y="4299712"/>
            <a:ext cx="1900447" cy="1762664"/>
          </a:xfrm>
          <a:prstGeom prst="rect">
            <a:avLst/>
          </a:prstGeom>
        </p:spPr>
      </p:pic>
      <p:pic>
        <p:nvPicPr>
          <p:cNvPr id="23" name="Picture 22">
            <a:extLst>
              <a:ext uri="{FF2B5EF4-FFF2-40B4-BE49-F238E27FC236}">
                <a16:creationId xmlns:a16="http://schemas.microsoft.com/office/drawing/2014/main" id="{C197FAA7-BB4B-1245-80B1-A9D07D50FA04}"/>
              </a:ext>
            </a:extLst>
          </p:cNvPr>
          <p:cNvPicPr>
            <a:picLocks noChangeAspect="1"/>
          </p:cNvPicPr>
          <p:nvPr/>
        </p:nvPicPr>
        <p:blipFill>
          <a:blip r:embed="rId6"/>
          <a:stretch>
            <a:fillRect/>
          </a:stretch>
        </p:blipFill>
        <p:spPr>
          <a:xfrm>
            <a:off x="7466591" y="881787"/>
            <a:ext cx="1385936" cy="1686614"/>
          </a:xfrm>
          <a:prstGeom prst="rect">
            <a:avLst/>
          </a:prstGeom>
        </p:spPr>
      </p:pic>
      <p:pic>
        <p:nvPicPr>
          <p:cNvPr id="24" name="Picture 23">
            <a:extLst>
              <a:ext uri="{FF2B5EF4-FFF2-40B4-BE49-F238E27FC236}">
                <a16:creationId xmlns:a16="http://schemas.microsoft.com/office/drawing/2014/main" id="{ABA0B481-61FB-E949-86E9-6336628E5F3B}"/>
              </a:ext>
            </a:extLst>
          </p:cNvPr>
          <p:cNvPicPr>
            <a:picLocks noChangeAspect="1"/>
          </p:cNvPicPr>
          <p:nvPr/>
        </p:nvPicPr>
        <p:blipFill>
          <a:blip r:embed="rId7"/>
          <a:stretch>
            <a:fillRect/>
          </a:stretch>
        </p:blipFill>
        <p:spPr>
          <a:xfrm>
            <a:off x="597059" y="4438278"/>
            <a:ext cx="1893788" cy="1065256"/>
          </a:xfrm>
          <a:prstGeom prst="rect">
            <a:avLst/>
          </a:prstGeom>
        </p:spPr>
      </p:pic>
      <p:sp>
        <p:nvSpPr>
          <p:cNvPr id="25" name="Oval 24">
            <a:extLst>
              <a:ext uri="{FF2B5EF4-FFF2-40B4-BE49-F238E27FC236}">
                <a16:creationId xmlns:a16="http://schemas.microsoft.com/office/drawing/2014/main" id="{36D90597-2F51-0D41-90FF-B55417A4B8BC}"/>
              </a:ext>
            </a:extLst>
          </p:cNvPr>
          <p:cNvSpPr/>
          <p:nvPr/>
        </p:nvSpPr>
        <p:spPr>
          <a:xfrm>
            <a:off x="1393782" y="3460211"/>
            <a:ext cx="1721871" cy="36896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Tribulation</a:t>
            </a:r>
          </a:p>
        </p:txBody>
      </p:sp>
      <p:sp>
        <p:nvSpPr>
          <p:cNvPr id="26" name="Cloud 25">
            <a:extLst>
              <a:ext uri="{FF2B5EF4-FFF2-40B4-BE49-F238E27FC236}">
                <a16:creationId xmlns:a16="http://schemas.microsoft.com/office/drawing/2014/main" id="{DA63A8EF-10A0-B245-8752-CA0053C228B4}"/>
              </a:ext>
            </a:extLst>
          </p:cNvPr>
          <p:cNvSpPr/>
          <p:nvPr/>
        </p:nvSpPr>
        <p:spPr>
          <a:xfrm>
            <a:off x="392974" y="1935689"/>
            <a:ext cx="1893779" cy="874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Rapture of the Church</a:t>
            </a:r>
          </a:p>
        </p:txBody>
      </p:sp>
      <p:cxnSp>
        <p:nvCxnSpPr>
          <p:cNvPr id="28" name="Straight Arrow Connector 27">
            <a:extLst>
              <a:ext uri="{FF2B5EF4-FFF2-40B4-BE49-F238E27FC236}">
                <a16:creationId xmlns:a16="http://schemas.microsoft.com/office/drawing/2014/main" id="{92DC9A9F-2A08-AE4E-BBE4-7CF8A4E8684C}"/>
              </a:ext>
            </a:extLst>
          </p:cNvPr>
          <p:cNvCxnSpPr>
            <a:cxnSpLocks/>
          </p:cNvCxnSpPr>
          <p:nvPr/>
        </p:nvCxnSpPr>
        <p:spPr>
          <a:xfrm>
            <a:off x="3115653" y="3463107"/>
            <a:ext cx="5107466" cy="0"/>
          </a:xfrm>
          <a:prstGeom prst="straightConnector1">
            <a:avLst/>
          </a:prstGeom>
          <a:ln>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C97754F-D01F-4B43-88B4-6B4D39C615A1}"/>
              </a:ext>
            </a:extLst>
          </p:cNvPr>
          <p:cNvSpPr txBox="1">
            <a:spLocks/>
          </p:cNvSpPr>
          <p:nvPr/>
        </p:nvSpPr>
        <p:spPr>
          <a:xfrm>
            <a:off x="392974" y="169162"/>
            <a:ext cx="6742562" cy="65821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Prophecies yet to be fulfilled</a:t>
            </a:r>
          </a:p>
        </p:txBody>
      </p:sp>
    </p:spTree>
    <p:extLst>
      <p:ext uri="{BB962C8B-B14F-4D97-AF65-F5344CB8AC3E}">
        <p14:creationId xmlns:p14="http://schemas.microsoft.com/office/powerpoint/2010/main" val="41843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P spid="13" grpId="0"/>
      <p:bldP spid="14" grpId="0"/>
      <p:bldP spid="16" grpId="0"/>
      <p:bldP spid="17" grpId="0"/>
      <p:bldP spid="18" grpId="0"/>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9F91E-9E1F-E64E-B5E9-559EE7AEB695}"/>
              </a:ext>
            </a:extLst>
          </p:cNvPr>
          <p:cNvSpPr/>
          <p:nvPr/>
        </p:nvSpPr>
        <p:spPr>
          <a:xfrm>
            <a:off x="2498557" y="2274838"/>
            <a:ext cx="7194886" cy="2308324"/>
          </a:xfrm>
          <a:prstGeom prst="rect">
            <a:avLst/>
          </a:prstGeom>
        </p:spPr>
        <p:txBody>
          <a:bodyPr wrap="square">
            <a:spAutoFit/>
          </a:bodyPr>
          <a:lstStyle/>
          <a:p>
            <a:r>
              <a:rPr lang="en-US" sz="3600" dirty="0">
                <a:solidFill>
                  <a:schemeClr val="bg1"/>
                </a:solidFill>
              </a:rPr>
              <a:t>Revelation 1:3 “Blessed is he who reads and those who hear the words of the prophecy, and heed the things which are written in it; for the time is near.” </a:t>
            </a:r>
          </a:p>
        </p:txBody>
      </p:sp>
    </p:spTree>
    <p:extLst>
      <p:ext uri="{BB962C8B-B14F-4D97-AF65-F5344CB8AC3E}">
        <p14:creationId xmlns:p14="http://schemas.microsoft.com/office/powerpoint/2010/main" val="234674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49CF46-17AC-F241-9B47-DD3AA08C8FC9}"/>
              </a:ext>
            </a:extLst>
          </p:cNvPr>
          <p:cNvPicPr>
            <a:picLocks noChangeAspect="1"/>
          </p:cNvPicPr>
          <p:nvPr/>
        </p:nvPicPr>
        <p:blipFill>
          <a:blip r:embed="rId2"/>
          <a:stretch>
            <a:fillRect/>
          </a:stretch>
        </p:blipFill>
        <p:spPr>
          <a:xfrm>
            <a:off x="2000739" y="604073"/>
            <a:ext cx="8667262" cy="5823317"/>
          </a:xfrm>
          <a:prstGeom prst="rect">
            <a:avLst/>
          </a:prstGeom>
        </p:spPr>
      </p:pic>
    </p:spTree>
    <p:extLst>
      <p:ext uri="{BB962C8B-B14F-4D97-AF65-F5344CB8AC3E}">
        <p14:creationId xmlns:p14="http://schemas.microsoft.com/office/powerpoint/2010/main" val="950901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55" y="71740"/>
            <a:ext cx="10515600" cy="797662"/>
          </a:xfrm>
        </p:spPr>
        <p:txBody>
          <a:bodyPr/>
          <a:lstStyle/>
          <a:p>
            <a:r>
              <a:rPr lang="en-US" dirty="0"/>
              <a:t>Simplified Outline</a:t>
            </a:r>
          </a:p>
        </p:txBody>
      </p:sp>
      <p:sp>
        <p:nvSpPr>
          <p:cNvPr id="3" name="Content Placeholder 2"/>
          <p:cNvSpPr>
            <a:spLocks noGrp="1"/>
          </p:cNvSpPr>
          <p:nvPr>
            <p:ph idx="1"/>
          </p:nvPr>
        </p:nvSpPr>
        <p:spPr>
          <a:xfrm>
            <a:off x="261497" y="1301262"/>
            <a:ext cx="7310185" cy="5110769"/>
          </a:xfrm>
        </p:spPr>
        <p:txBody>
          <a:bodyPr>
            <a:noAutofit/>
          </a:bodyPr>
          <a:lstStyle/>
          <a:p>
            <a:pPr marL="571500" indent="-571500">
              <a:buFont typeface="+mj-lt"/>
              <a:buAutoNum type="romanUcPeriod"/>
            </a:pPr>
            <a:r>
              <a:rPr lang="en-US" sz="2400" dirty="0"/>
              <a:t>The History Of Daniel (Chapters 1-6) (15 messages)</a:t>
            </a:r>
          </a:p>
          <a:p>
            <a:pPr marL="1028700" lvl="1" indent="-571500">
              <a:buFont typeface="+mj-lt"/>
              <a:buAutoNum type="alphaUcPeriod"/>
            </a:pPr>
            <a:r>
              <a:rPr lang="en-US" dirty="0"/>
              <a:t>Entering The Kings Service (</a:t>
            </a:r>
            <a:r>
              <a:rPr lang="en-US" dirty="0" err="1"/>
              <a:t>Ch</a:t>
            </a:r>
            <a:r>
              <a:rPr lang="en-US" dirty="0"/>
              <a:t> 1)</a:t>
            </a:r>
          </a:p>
          <a:p>
            <a:pPr marL="1028700" lvl="1" indent="-571500">
              <a:buFont typeface="+mj-lt"/>
              <a:buAutoNum type="alphaUcPeriod"/>
            </a:pPr>
            <a:r>
              <a:rPr lang="en-US" dirty="0"/>
              <a:t>The Dream Of The Great Statue (ch2)</a:t>
            </a:r>
          </a:p>
          <a:p>
            <a:pPr marL="1028700" lvl="1" indent="-571500">
              <a:buFont typeface="+mj-lt"/>
              <a:buAutoNum type="alphaUcPeriod"/>
            </a:pPr>
            <a:r>
              <a:rPr lang="en-US" dirty="0"/>
              <a:t>Nebuchadnezzar’s Image Of Gold (ch3)</a:t>
            </a:r>
          </a:p>
          <a:p>
            <a:pPr marL="1028700" lvl="1" indent="-571500">
              <a:buFont typeface="+mj-lt"/>
              <a:buAutoNum type="alphaUcPeriod"/>
            </a:pPr>
            <a:r>
              <a:rPr lang="en-US" dirty="0"/>
              <a:t>Nebuchadnezzar’s Vision Of A Great Tree (ch4)</a:t>
            </a:r>
          </a:p>
          <a:p>
            <a:pPr marL="1028700" lvl="1" indent="-571500">
              <a:buFont typeface="+mj-lt"/>
              <a:buAutoNum type="alphaUcPeriod"/>
            </a:pPr>
            <a:r>
              <a:rPr lang="en-US" dirty="0"/>
              <a:t>Belshazzar And The Writing On The Wall (ch5)</a:t>
            </a:r>
          </a:p>
          <a:p>
            <a:pPr marL="1028700" lvl="1" indent="-571500">
              <a:buFont typeface="+mj-lt"/>
              <a:buAutoNum type="alphaUcPeriod"/>
            </a:pPr>
            <a:r>
              <a:rPr lang="en-US" dirty="0"/>
              <a:t>Darius’s Foolish Decree (ch6)</a:t>
            </a:r>
          </a:p>
          <a:p>
            <a:pPr marL="571500" indent="-571500">
              <a:buFont typeface="+mj-lt"/>
              <a:buAutoNum type="romanUcPeriod" startAt="2"/>
            </a:pPr>
            <a:r>
              <a:rPr lang="en-US" sz="2400" dirty="0"/>
              <a:t>The Prophecies of Daniel (Chapters 7-12)</a:t>
            </a:r>
          </a:p>
          <a:p>
            <a:pPr marL="1028700" lvl="1" indent="-571500">
              <a:buFont typeface="+mj-lt"/>
              <a:buAutoNum type="alphaUcPeriod"/>
            </a:pPr>
            <a:r>
              <a:rPr lang="en-US" dirty="0"/>
              <a:t>Four Beasts (ch7)</a:t>
            </a:r>
          </a:p>
          <a:p>
            <a:pPr marL="1028700" lvl="1" indent="-571500">
              <a:buFont typeface="+mj-lt"/>
              <a:buAutoNum type="alphaUcPeriod"/>
            </a:pPr>
            <a:r>
              <a:rPr lang="en-US" dirty="0"/>
              <a:t>Vision of Ram and Goat (ch8)</a:t>
            </a:r>
          </a:p>
          <a:p>
            <a:pPr marL="1028700" lvl="1" indent="-571500">
              <a:buFont typeface="+mj-lt"/>
              <a:buAutoNum type="alphaUcPeriod"/>
            </a:pPr>
            <a:r>
              <a:rPr lang="en-US" dirty="0"/>
              <a:t>Vision of Seventy Weeks (ch9)</a:t>
            </a:r>
          </a:p>
          <a:p>
            <a:pPr marL="1028700" lvl="1" indent="-571500">
              <a:buFont typeface="+mj-lt"/>
              <a:buAutoNum type="alphaUcPeriod"/>
            </a:pPr>
            <a:r>
              <a:rPr lang="en-US" dirty="0"/>
              <a:t>Vision of Israel's Future (ch10-12)</a:t>
            </a:r>
          </a:p>
        </p:txBody>
      </p:sp>
      <p:sp>
        <p:nvSpPr>
          <p:cNvPr id="4" name="Content Placeholder 2"/>
          <p:cNvSpPr txBox="1">
            <a:spLocks/>
          </p:cNvSpPr>
          <p:nvPr/>
        </p:nvSpPr>
        <p:spPr>
          <a:xfrm>
            <a:off x="6605048" y="737426"/>
            <a:ext cx="468590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6" name="Rounded Rectangle 15">
            <a:extLst>
              <a:ext uri="{FF2B5EF4-FFF2-40B4-BE49-F238E27FC236}">
                <a16:creationId xmlns:a16="http://schemas.microsoft.com/office/drawing/2014/main" id="{644D3C81-F1F9-5841-AA9F-C9CD365583A8}"/>
              </a:ext>
            </a:extLst>
          </p:cNvPr>
          <p:cNvSpPr/>
          <p:nvPr/>
        </p:nvSpPr>
        <p:spPr>
          <a:xfrm>
            <a:off x="261497" y="4052376"/>
            <a:ext cx="7065426" cy="2125687"/>
          </a:xfrm>
          <a:prstGeom prst="roundRect">
            <a:avLst>
              <a:gd name="adj" fmla="val 11704"/>
            </a:avLst>
          </a:prstGeom>
          <a:solidFill>
            <a:schemeClr val="bg2">
              <a:alpha val="38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947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AC93-EC82-5847-9C46-AEC120558B5E}"/>
              </a:ext>
            </a:extLst>
          </p:cNvPr>
          <p:cNvSpPr>
            <a:spLocks noGrp="1"/>
          </p:cNvSpPr>
          <p:nvPr>
            <p:ph type="title"/>
          </p:nvPr>
        </p:nvSpPr>
        <p:spPr>
          <a:xfrm>
            <a:off x="838200" y="573672"/>
            <a:ext cx="10515600" cy="1325563"/>
          </a:xfrm>
        </p:spPr>
        <p:txBody>
          <a:bodyPr/>
          <a:lstStyle/>
          <a:p>
            <a:r>
              <a:rPr lang="en-US" dirty="0"/>
              <a:t>What is Biblical Prophecy?</a:t>
            </a:r>
          </a:p>
        </p:txBody>
      </p:sp>
      <p:sp>
        <p:nvSpPr>
          <p:cNvPr id="4" name="Rectangle 3">
            <a:extLst>
              <a:ext uri="{FF2B5EF4-FFF2-40B4-BE49-F238E27FC236}">
                <a16:creationId xmlns:a16="http://schemas.microsoft.com/office/drawing/2014/main" id="{84E570F8-2A5F-2147-B318-A661C72C092A}"/>
              </a:ext>
            </a:extLst>
          </p:cNvPr>
          <p:cNvSpPr/>
          <p:nvPr/>
        </p:nvSpPr>
        <p:spPr>
          <a:xfrm>
            <a:off x="838200" y="2644170"/>
            <a:ext cx="10515600" cy="1569660"/>
          </a:xfrm>
          <a:prstGeom prst="rect">
            <a:avLst/>
          </a:prstGeom>
        </p:spPr>
        <p:txBody>
          <a:bodyPr wrap="square">
            <a:spAutoFit/>
          </a:bodyPr>
          <a:lstStyle/>
          <a:p>
            <a:r>
              <a:rPr lang="en-US" sz="3200" dirty="0">
                <a:solidFill>
                  <a:schemeClr val="accent1"/>
                </a:solidFill>
              </a:rPr>
              <a:t>A foretelling; prediction; a declaration of something to come. As God only knows future events with certainty, no being but God or some person informed by God, can utter a real prophecy.</a:t>
            </a:r>
          </a:p>
        </p:txBody>
      </p:sp>
    </p:spTree>
    <p:extLst>
      <p:ext uri="{BB962C8B-B14F-4D97-AF65-F5344CB8AC3E}">
        <p14:creationId xmlns:p14="http://schemas.microsoft.com/office/powerpoint/2010/main" val="2317825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3AE7D25-5013-BA45-B069-D302307FB9E1}"/>
              </a:ext>
            </a:extLst>
          </p:cNvPr>
          <p:cNvSpPr/>
          <p:nvPr/>
        </p:nvSpPr>
        <p:spPr>
          <a:xfrm>
            <a:off x="1267968" y="1520311"/>
            <a:ext cx="9656064" cy="1760300"/>
          </a:xfrm>
          <a:prstGeom prst="roundRect">
            <a:avLst>
              <a:gd name="adj" fmla="val 18708"/>
            </a:avLst>
          </a:prstGeom>
          <a:solidFill>
            <a:srgbClr val="D6D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Prophecy plays a dominant role in the word of God</a:t>
            </a:r>
          </a:p>
        </p:txBody>
      </p:sp>
      <p:sp>
        <p:nvSpPr>
          <p:cNvPr id="8" name="Rectangle 7">
            <a:extLst>
              <a:ext uri="{FF2B5EF4-FFF2-40B4-BE49-F238E27FC236}">
                <a16:creationId xmlns:a16="http://schemas.microsoft.com/office/drawing/2014/main" id="{F23ABE1C-6D90-C64F-83DA-4FD91ADD1381}"/>
              </a:ext>
            </a:extLst>
          </p:cNvPr>
          <p:cNvSpPr/>
          <p:nvPr/>
        </p:nvSpPr>
        <p:spPr>
          <a:xfrm>
            <a:off x="1419727" y="3876403"/>
            <a:ext cx="9352546" cy="2400657"/>
          </a:xfrm>
          <a:prstGeom prst="rect">
            <a:avLst/>
          </a:prstGeom>
        </p:spPr>
        <p:txBody>
          <a:bodyPr wrap="square">
            <a:spAutoFit/>
          </a:bodyPr>
          <a:lstStyle/>
          <a:p>
            <a:pPr>
              <a:spcAft>
                <a:spcPts val="1200"/>
              </a:spcAft>
            </a:pPr>
            <a:r>
              <a:rPr lang="en-US" sz="2800" b="1" dirty="0">
                <a:solidFill>
                  <a:schemeClr val="bg1"/>
                </a:solidFill>
              </a:rPr>
              <a:t>Isaiah 46:9 </a:t>
            </a:r>
            <a:r>
              <a:rPr lang="en-US" sz="2800" dirty="0">
                <a:solidFill>
                  <a:schemeClr val="bg1"/>
                </a:solidFill>
              </a:rPr>
              <a:t>"Remember the former things long past, For I am God, and there is no other; I am God, and there is no one like Me,</a:t>
            </a:r>
          </a:p>
          <a:p>
            <a:pPr>
              <a:spcAft>
                <a:spcPts val="1200"/>
              </a:spcAft>
            </a:pPr>
            <a:r>
              <a:rPr lang="en-US" sz="2800" b="1" dirty="0">
                <a:solidFill>
                  <a:schemeClr val="bg1"/>
                </a:solidFill>
              </a:rPr>
              <a:t>10</a:t>
            </a:r>
            <a:r>
              <a:rPr lang="en-US" sz="2800" dirty="0">
                <a:solidFill>
                  <a:schemeClr val="bg1"/>
                </a:solidFill>
              </a:rPr>
              <a:t> Declaring the end from the beginning, And from ancient times things which have not been done, Saying, 'My purpose will be established, And I will accomplish all My good pleasure';" </a:t>
            </a:r>
          </a:p>
        </p:txBody>
      </p:sp>
    </p:spTree>
    <p:extLst>
      <p:ext uri="{BB962C8B-B14F-4D97-AF65-F5344CB8AC3E}">
        <p14:creationId xmlns:p14="http://schemas.microsoft.com/office/powerpoint/2010/main" val="17165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3AE7D25-5013-BA45-B069-D302307FB9E1}"/>
              </a:ext>
            </a:extLst>
          </p:cNvPr>
          <p:cNvSpPr/>
          <p:nvPr/>
        </p:nvSpPr>
        <p:spPr>
          <a:xfrm>
            <a:off x="1885589" y="2478826"/>
            <a:ext cx="8420822" cy="1900348"/>
          </a:xfrm>
          <a:prstGeom prst="roundRect">
            <a:avLst>
              <a:gd name="adj" fmla="val 18590"/>
            </a:avLst>
          </a:prstGeom>
          <a:solidFill>
            <a:srgbClr val="D6D6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Half of the prophecies in the Bible have already been fulfilled in a literal way</a:t>
            </a:r>
          </a:p>
        </p:txBody>
      </p:sp>
    </p:spTree>
    <p:extLst>
      <p:ext uri="{BB962C8B-B14F-4D97-AF65-F5344CB8AC3E}">
        <p14:creationId xmlns:p14="http://schemas.microsoft.com/office/powerpoint/2010/main" val="33272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619-2BB1-D645-9F53-60118D7EDDF9}"/>
              </a:ext>
            </a:extLst>
          </p:cNvPr>
          <p:cNvSpPr>
            <a:spLocks noGrp="1"/>
          </p:cNvSpPr>
          <p:nvPr>
            <p:ph type="title"/>
          </p:nvPr>
        </p:nvSpPr>
        <p:spPr>
          <a:xfrm>
            <a:off x="838200" y="365125"/>
            <a:ext cx="10515600" cy="958349"/>
          </a:xfrm>
        </p:spPr>
        <p:txBody>
          <a:bodyPr/>
          <a:lstStyle/>
          <a:p>
            <a:r>
              <a:rPr lang="en-US" dirty="0"/>
              <a:t>The Purposes of Biblical Prophecy</a:t>
            </a:r>
          </a:p>
        </p:txBody>
      </p:sp>
      <p:sp>
        <p:nvSpPr>
          <p:cNvPr id="4" name="Rectangle 3">
            <a:extLst>
              <a:ext uri="{FF2B5EF4-FFF2-40B4-BE49-F238E27FC236}">
                <a16:creationId xmlns:a16="http://schemas.microsoft.com/office/drawing/2014/main" id="{32A31BC6-F978-BD47-911F-45C492A0CA83}"/>
              </a:ext>
            </a:extLst>
          </p:cNvPr>
          <p:cNvSpPr/>
          <p:nvPr/>
        </p:nvSpPr>
        <p:spPr>
          <a:xfrm>
            <a:off x="685801" y="2906904"/>
            <a:ext cx="6781798" cy="2985433"/>
          </a:xfrm>
          <a:prstGeom prst="rect">
            <a:avLst/>
          </a:prstGeom>
        </p:spPr>
        <p:txBody>
          <a:bodyPr wrap="square">
            <a:spAutoFit/>
          </a:bodyPr>
          <a:lstStyle/>
          <a:p>
            <a:pPr>
              <a:spcAft>
                <a:spcPts val="2400"/>
              </a:spcAft>
            </a:pPr>
            <a:r>
              <a:rPr lang="en-US" sz="2800" dirty="0">
                <a:solidFill>
                  <a:schemeClr val="bg1"/>
                </a:solidFill>
              </a:rPr>
              <a:t>Hebrews 1:1 God, after He spoke long ago to the fathers in the prophets in many portions and in many ways,</a:t>
            </a:r>
          </a:p>
          <a:p>
            <a:pPr>
              <a:spcAft>
                <a:spcPts val="2400"/>
              </a:spcAft>
            </a:pPr>
            <a:r>
              <a:rPr lang="en-US" sz="2800" dirty="0">
                <a:solidFill>
                  <a:schemeClr val="bg1"/>
                </a:solidFill>
              </a:rPr>
              <a:t>2 in these last days has spoken to us in His Son, whom He appointed heir of all things, through whom also He made the world." </a:t>
            </a:r>
          </a:p>
        </p:txBody>
      </p:sp>
      <p:sp>
        <p:nvSpPr>
          <p:cNvPr id="6" name="Rounded Rectangle 5">
            <a:extLst>
              <a:ext uri="{FF2B5EF4-FFF2-40B4-BE49-F238E27FC236}">
                <a16:creationId xmlns:a16="http://schemas.microsoft.com/office/drawing/2014/main" id="{A7B46BE8-B82D-7C46-B81A-BC8613E3EEF4}"/>
              </a:ext>
            </a:extLst>
          </p:cNvPr>
          <p:cNvSpPr/>
          <p:nvPr/>
        </p:nvSpPr>
        <p:spPr>
          <a:xfrm>
            <a:off x="8277725" y="2923708"/>
            <a:ext cx="3228474" cy="2290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400" dirty="0">
                <a:solidFill>
                  <a:schemeClr val="tx1"/>
                </a:solidFill>
              </a:rPr>
              <a:t>Various forms of literary styles</a:t>
            </a:r>
          </a:p>
          <a:p>
            <a:pPr marL="457200" indent="-457200">
              <a:buFont typeface="Arial" panose="020B0604020202020204" pitchFamily="34" charset="0"/>
              <a:buChar char="•"/>
            </a:pPr>
            <a:r>
              <a:rPr lang="en-US" sz="2400" dirty="0">
                <a:solidFill>
                  <a:schemeClr val="tx1"/>
                </a:solidFill>
              </a:rPr>
              <a:t>Visions</a:t>
            </a:r>
          </a:p>
          <a:p>
            <a:pPr marL="457200" indent="-457200">
              <a:buFont typeface="Arial" panose="020B0604020202020204" pitchFamily="34" charset="0"/>
              <a:buChar char="•"/>
            </a:pPr>
            <a:r>
              <a:rPr lang="en-US" sz="2400" dirty="0">
                <a:solidFill>
                  <a:schemeClr val="tx1"/>
                </a:solidFill>
              </a:rPr>
              <a:t>Dreams</a:t>
            </a:r>
          </a:p>
          <a:p>
            <a:pPr marL="457200" indent="-457200">
              <a:buFont typeface="Arial" panose="020B0604020202020204" pitchFamily="34" charset="0"/>
              <a:buChar char="•"/>
            </a:pPr>
            <a:r>
              <a:rPr lang="en-US" sz="2400" dirty="0">
                <a:solidFill>
                  <a:schemeClr val="tx1"/>
                </a:solidFill>
              </a:rPr>
              <a:t>Symbols</a:t>
            </a:r>
          </a:p>
        </p:txBody>
      </p:sp>
      <p:sp>
        <p:nvSpPr>
          <p:cNvPr id="7" name="Oval 6">
            <a:extLst>
              <a:ext uri="{FF2B5EF4-FFF2-40B4-BE49-F238E27FC236}">
                <a16:creationId xmlns:a16="http://schemas.microsoft.com/office/drawing/2014/main" id="{0C58194A-54D6-394E-A93D-4CE2E5B3FC2D}"/>
              </a:ext>
            </a:extLst>
          </p:cNvPr>
          <p:cNvSpPr/>
          <p:nvPr/>
        </p:nvSpPr>
        <p:spPr>
          <a:xfrm>
            <a:off x="1275348" y="3737810"/>
            <a:ext cx="2093494" cy="661809"/>
          </a:xfrm>
          <a:prstGeom prst="ellipse">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CBACC5D-C208-BC41-B851-52BD309E7257}"/>
              </a:ext>
            </a:extLst>
          </p:cNvPr>
          <p:cNvCxnSpPr>
            <a:cxnSpLocks/>
          </p:cNvCxnSpPr>
          <p:nvPr/>
        </p:nvCxnSpPr>
        <p:spPr>
          <a:xfrm>
            <a:off x="3473115" y="4068714"/>
            <a:ext cx="4636169" cy="0"/>
          </a:xfrm>
          <a:prstGeom prst="straightConnector1">
            <a:avLst/>
          </a:prstGeom>
          <a:ln w="28575">
            <a:solidFill>
              <a:srgbClr val="F2F4D9"/>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936EB6E5-E0F8-1D49-A427-299DF40F7870}"/>
              </a:ext>
            </a:extLst>
          </p:cNvPr>
          <p:cNvSpPr>
            <a:spLocks noGrp="1"/>
          </p:cNvSpPr>
          <p:nvPr>
            <p:ph idx="1"/>
          </p:nvPr>
        </p:nvSpPr>
        <p:spPr>
          <a:xfrm>
            <a:off x="838200" y="1642501"/>
            <a:ext cx="10515600" cy="584507"/>
          </a:xfrm>
        </p:spPr>
        <p:txBody>
          <a:bodyPr/>
          <a:lstStyle/>
          <a:p>
            <a:pPr marL="514350" indent="-514350">
              <a:spcAft>
                <a:spcPts val="3600"/>
              </a:spcAft>
              <a:buFont typeface="+mj-lt"/>
              <a:buAutoNum type="arabicPeriod"/>
            </a:pPr>
            <a:r>
              <a:rPr lang="en-US" dirty="0"/>
              <a:t>Biblical prophecy reveals God’s desire to communicate His plans</a:t>
            </a:r>
          </a:p>
        </p:txBody>
      </p:sp>
    </p:spTree>
    <p:extLst>
      <p:ext uri="{BB962C8B-B14F-4D97-AF65-F5344CB8AC3E}">
        <p14:creationId xmlns:p14="http://schemas.microsoft.com/office/powerpoint/2010/main" val="181351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619-2BB1-D645-9F53-60118D7EDDF9}"/>
              </a:ext>
            </a:extLst>
          </p:cNvPr>
          <p:cNvSpPr>
            <a:spLocks noGrp="1"/>
          </p:cNvSpPr>
          <p:nvPr>
            <p:ph type="title"/>
          </p:nvPr>
        </p:nvSpPr>
        <p:spPr>
          <a:xfrm>
            <a:off x="838200" y="365125"/>
            <a:ext cx="10515600" cy="958349"/>
          </a:xfrm>
        </p:spPr>
        <p:txBody>
          <a:bodyPr/>
          <a:lstStyle/>
          <a:p>
            <a:r>
              <a:rPr lang="en-US" dirty="0"/>
              <a:t>The Purposes of Biblical Prophecy</a:t>
            </a:r>
          </a:p>
        </p:txBody>
      </p:sp>
      <p:sp>
        <p:nvSpPr>
          <p:cNvPr id="3" name="Content Placeholder 2">
            <a:extLst>
              <a:ext uri="{FF2B5EF4-FFF2-40B4-BE49-F238E27FC236}">
                <a16:creationId xmlns:a16="http://schemas.microsoft.com/office/drawing/2014/main" id="{BA4B807D-B880-C34D-9247-8E3468CAF893}"/>
              </a:ext>
            </a:extLst>
          </p:cNvPr>
          <p:cNvSpPr>
            <a:spLocks noGrp="1"/>
          </p:cNvSpPr>
          <p:nvPr>
            <p:ph idx="1"/>
          </p:nvPr>
        </p:nvSpPr>
        <p:spPr>
          <a:xfrm>
            <a:off x="838200" y="1642501"/>
            <a:ext cx="10971998" cy="2040522"/>
          </a:xfrm>
        </p:spPr>
        <p:txBody>
          <a:bodyPr/>
          <a:lstStyle/>
          <a:p>
            <a:pPr marL="514350" indent="-514350">
              <a:spcAft>
                <a:spcPts val="3600"/>
              </a:spcAft>
              <a:buFont typeface="+mj-lt"/>
              <a:buAutoNum type="arabicPeriod"/>
            </a:pPr>
            <a:r>
              <a:rPr lang="en-US" dirty="0"/>
              <a:t>Biblical prophecy reveals God’s desire to communicate His plans	</a:t>
            </a:r>
          </a:p>
          <a:p>
            <a:pPr marL="514350" indent="-514350">
              <a:spcAft>
                <a:spcPts val="3600"/>
              </a:spcAft>
              <a:buFont typeface="+mj-lt"/>
              <a:buAutoNum type="arabicPeriod"/>
            </a:pPr>
            <a:r>
              <a:rPr lang="en-US" dirty="0"/>
              <a:t>Biblical prophecy declares the glory and the purposes of God in salvation</a:t>
            </a:r>
          </a:p>
        </p:txBody>
      </p:sp>
      <p:sp>
        <p:nvSpPr>
          <p:cNvPr id="4" name="Rectangle 3">
            <a:extLst>
              <a:ext uri="{FF2B5EF4-FFF2-40B4-BE49-F238E27FC236}">
                <a16:creationId xmlns:a16="http://schemas.microsoft.com/office/drawing/2014/main" id="{D8EDB959-7B99-2E40-B54A-B13DF6682082}"/>
              </a:ext>
            </a:extLst>
          </p:cNvPr>
          <p:cNvSpPr/>
          <p:nvPr/>
        </p:nvSpPr>
        <p:spPr>
          <a:xfrm>
            <a:off x="2867526" y="4002050"/>
            <a:ext cx="6601327" cy="1815882"/>
          </a:xfrm>
          <a:prstGeom prst="rect">
            <a:avLst/>
          </a:prstGeom>
        </p:spPr>
        <p:txBody>
          <a:bodyPr wrap="square">
            <a:spAutoFit/>
          </a:bodyPr>
          <a:lstStyle/>
          <a:p>
            <a:r>
              <a:rPr lang="en-US" sz="2800" b="1" dirty="0">
                <a:solidFill>
                  <a:schemeClr val="bg1"/>
                </a:solidFill>
              </a:rPr>
              <a:t>Genesis 3:15 </a:t>
            </a:r>
            <a:r>
              <a:rPr lang="en-US" sz="2800" dirty="0">
                <a:solidFill>
                  <a:schemeClr val="bg1"/>
                </a:solidFill>
              </a:rPr>
              <a:t>“And I will put enmity Between you and the woman, And between your seed and her seed; He shall bruise you on the head, And you shall bruise him on the heel.” </a:t>
            </a:r>
          </a:p>
        </p:txBody>
      </p:sp>
    </p:spTree>
    <p:extLst>
      <p:ext uri="{BB962C8B-B14F-4D97-AF65-F5344CB8AC3E}">
        <p14:creationId xmlns:p14="http://schemas.microsoft.com/office/powerpoint/2010/main" val="37097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15384</TotalTime>
  <Words>1135</Words>
  <Application>Microsoft Macintosh PowerPoint</Application>
  <PresentationFormat>Widescreen</PresentationFormat>
  <Paragraphs>160</Paragraphs>
  <Slides>23</Slides>
  <Notes>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SF Hello</vt:lpstr>
      <vt:lpstr>Arial</vt:lpstr>
      <vt:lpstr>Garamond</vt:lpstr>
      <vt:lpstr>Algerian</vt:lpstr>
      <vt:lpstr>Office Theme</vt:lpstr>
      <vt:lpstr>PowerPoint Presentation</vt:lpstr>
      <vt:lpstr>PowerPoint Presentation</vt:lpstr>
      <vt:lpstr>PowerPoint Presentation</vt:lpstr>
      <vt:lpstr>Simplified Outline</vt:lpstr>
      <vt:lpstr>What is Biblical Prophecy?</vt:lpstr>
      <vt:lpstr>PowerPoint Presentation</vt:lpstr>
      <vt:lpstr>PowerPoint Presentation</vt:lpstr>
      <vt:lpstr>The Purposes of Biblical Prophecy</vt:lpstr>
      <vt:lpstr>The Purposes of Biblical Prophecy</vt:lpstr>
      <vt:lpstr>PowerPoint Presentation</vt:lpstr>
      <vt:lpstr>PowerPoint Presentation</vt:lpstr>
      <vt:lpstr>Mathematical Probability</vt:lpstr>
      <vt:lpstr>The Purposes of Biblical Prophecy</vt:lpstr>
      <vt:lpstr>PowerPoint Presentation</vt:lpstr>
      <vt:lpstr>PowerPoint Presentation</vt:lpstr>
      <vt:lpstr>PowerPoint Presentation</vt:lpstr>
      <vt:lpstr>The Purposes of Biblical Prophecy</vt:lpstr>
      <vt:lpstr>PowerPoint Presentation</vt:lpstr>
      <vt:lpstr>Chapter 2</vt:lpstr>
      <vt:lpstr>Chapter 7</vt:lpstr>
      <vt:lpstr>Chapter 8</vt:lpstr>
      <vt:lpstr>PowerPoint Presentation</vt:lpstr>
      <vt:lpstr>PowerPoint Presentation</vt:lpstr>
    </vt:vector>
  </TitlesOfParts>
  <Company>Hewlett 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Westwood, David G (ESB Palo Alto)</dc:creator>
  <cp:lastModifiedBy>David Johns</cp:lastModifiedBy>
  <cp:revision>214</cp:revision>
  <dcterms:created xsi:type="dcterms:W3CDTF">2018-08-23T03:15:03Z</dcterms:created>
  <dcterms:modified xsi:type="dcterms:W3CDTF">2019-01-13T16:29:01Z</dcterms:modified>
</cp:coreProperties>
</file>