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1"/>
  </p:sldMasterIdLst>
  <p:notesMasterIdLst>
    <p:notesMasterId r:id="rId26"/>
  </p:notesMasterIdLst>
  <p:sldIdLst>
    <p:sldId id="258" r:id="rId2"/>
    <p:sldId id="336" r:id="rId3"/>
    <p:sldId id="334" r:id="rId4"/>
    <p:sldId id="326" r:id="rId5"/>
    <p:sldId id="284" r:id="rId6"/>
    <p:sldId id="286" r:id="rId7"/>
    <p:sldId id="335" r:id="rId8"/>
    <p:sldId id="329" r:id="rId9"/>
    <p:sldId id="332" r:id="rId10"/>
    <p:sldId id="333" r:id="rId11"/>
    <p:sldId id="331" r:id="rId12"/>
    <p:sldId id="341" r:id="rId13"/>
    <p:sldId id="342" r:id="rId14"/>
    <p:sldId id="343" r:id="rId15"/>
    <p:sldId id="318" r:id="rId16"/>
    <p:sldId id="344" r:id="rId17"/>
    <p:sldId id="260" r:id="rId18"/>
    <p:sldId id="262" r:id="rId19"/>
    <p:sldId id="328" r:id="rId20"/>
    <p:sldId id="337" r:id="rId21"/>
    <p:sldId id="338" r:id="rId22"/>
    <p:sldId id="330" r:id="rId23"/>
    <p:sldId id="340" r:id="rId24"/>
    <p:sldId id="339" r:id="rId25"/>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67503" autoAdjust="0"/>
  </p:normalViewPr>
  <p:slideViewPr>
    <p:cSldViewPr snapToGrid="0">
      <p:cViewPr varScale="1">
        <p:scale>
          <a:sx n="119" d="100"/>
          <a:sy n="119" d="100"/>
        </p:scale>
        <p:origin x="270" y="10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5DD94708-D4CE-48FD-BBC6-AA16E680394F}" type="datetimeFigureOut">
              <a:rPr lang="en-US" smtClean="0"/>
              <a:t>1/13/2020</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A4C1089A-A6EE-49D4-B416-095E06049FED}" type="slidenum">
              <a:rPr lang="en-US" smtClean="0"/>
              <a:t>‹#›</a:t>
            </a:fld>
            <a:endParaRPr lang="en-US"/>
          </a:p>
        </p:txBody>
      </p:sp>
    </p:spTree>
    <p:extLst>
      <p:ext uri="{BB962C8B-B14F-4D97-AF65-F5344CB8AC3E}">
        <p14:creationId xmlns:p14="http://schemas.microsoft.com/office/powerpoint/2010/main" val="8249013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4C1089A-A6EE-49D4-B416-095E06049FED}" type="slidenum">
              <a:rPr lang="en-US" smtClean="0"/>
              <a:t>1</a:t>
            </a:fld>
            <a:endParaRPr lang="en-US"/>
          </a:p>
        </p:txBody>
      </p:sp>
    </p:spTree>
    <p:extLst>
      <p:ext uri="{BB962C8B-B14F-4D97-AF65-F5344CB8AC3E}">
        <p14:creationId xmlns:p14="http://schemas.microsoft.com/office/powerpoint/2010/main" val="11843089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4263604-19EB-428C-804F-4457B8F893C4}"/>
              </a:ext>
            </a:extLst>
          </p:cNvPr>
          <p:cNvSpPr>
            <a:spLocks noGrp="1" noChangeArrowheads="1"/>
          </p:cNvSpPr>
          <p:nvPr>
            <p:ph type="sldNum" sz="quarter" idx="5"/>
          </p:nvPr>
        </p:nvSpPr>
        <p:spPr>
          <a:ln/>
        </p:spPr>
        <p:txBody>
          <a:bodyPr/>
          <a:lstStyle/>
          <a:p>
            <a:fld id="{02F36662-A79F-4513-B3FE-50E388A561B9}" type="slidenum">
              <a:rPr lang="en-US" altLang="en-US"/>
              <a:pPr/>
              <a:t>5</a:t>
            </a:fld>
            <a:endParaRPr lang="en-US" altLang="en-US"/>
          </a:p>
        </p:txBody>
      </p:sp>
      <p:sp>
        <p:nvSpPr>
          <p:cNvPr id="102402" name="Rectangle 2">
            <a:extLst>
              <a:ext uri="{FF2B5EF4-FFF2-40B4-BE49-F238E27FC236}">
                <a16:creationId xmlns:a16="http://schemas.microsoft.com/office/drawing/2014/main" id="{18F236F0-2F62-499B-B013-3C4A71969CEE}"/>
              </a:ext>
            </a:extLst>
          </p:cNvPr>
          <p:cNvSpPr>
            <a:spLocks noGrp="1" noRot="1" noChangeAspect="1" noChangeArrowheads="1" noTextEdit="1"/>
          </p:cNvSpPr>
          <p:nvPr>
            <p:ph type="sldImg"/>
          </p:nvPr>
        </p:nvSpPr>
        <p:spPr>
          <a:ln/>
        </p:spPr>
      </p:sp>
      <p:sp>
        <p:nvSpPr>
          <p:cNvPr id="102403" name="Rectangle 3">
            <a:extLst>
              <a:ext uri="{FF2B5EF4-FFF2-40B4-BE49-F238E27FC236}">
                <a16:creationId xmlns:a16="http://schemas.microsoft.com/office/drawing/2014/main" id="{3A23B491-5EE6-4671-BF2F-0A531C5F7D74}"/>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04BB902-785A-4B14-B9CA-C7550796F0DE}"/>
              </a:ext>
            </a:extLst>
          </p:cNvPr>
          <p:cNvSpPr>
            <a:spLocks noGrp="1" noChangeArrowheads="1"/>
          </p:cNvSpPr>
          <p:nvPr>
            <p:ph type="sldNum" sz="quarter" idx="5"/>
          </p:nvPr>
        </p:nvSpPr>
        <p:spPr>
          <a:ln/>
        </p:spPr>
        <p:txBody>
          <a:bodyPr/>
          <a:lstStyle/>
          <a:p>
            <a:fld id="{51E6C6D1-F78C-465E-B0BB-0C56862FC53A}" type="slidenum">
              <a:rPr lang="en-US" altLang="en-US"/>
              <a:pPr/>
              <a:t>6</a:t>
            </a:fld>
            <a:endParaRPr lang="en-US" altLang="en-US"/>
          </a:p>
        </p:txBody>
      </p:sp>
      <p:sp>
        <p:nvSpPr>
          <p:cNvPr id="103426" name="Rectangle 2">
            <a:extLst>
              <a:ext uri="{FF2B5EF4-FFF2-40B4-BE49-F238E27FC236}">
                <a16:creationId xmlns:a16="http://schemas.microsoft.com/office/drawing/2014/main" id="{A46BD674-39CE-4FCF-AB4C-ED3941EA1BDE}"/>
              </a:ext>
            </a:extLst>
          </p:cNvPr>
          <p:cNvSpPr>
            <a:spLocks noGrp="1" noRot="1" noChangeAspect="1" noChangeArrowheads="1" noTextEdit="1"/>
          </p:cNvSpPr>
          <p:nvPr>
            <p:ph type="sldImg"/>
          </p:nvPr>
        </p:nvSpPr>
        <p:spPr>
          <a:ln/>
        </p:spPr>
      </p:sp>
      <p:sp>
        <p:nvSpPr>
          <p:cNvPr id="103427" name="Rectangle 3">
            <a:extLst>
              <a:ext uri="{FF2B5EF4-FFF2-40B4-BE49-F238E27FC236}">
                <a16:creationId xmlns:a16="http://schemas.microsoft.com/office/drawing/2014/main" id="{FE03A182-0A96-4715-BD30-A1E759AA848F}"/>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B387311-3704-4932-9FE2-E935848734A7}"/>
              </a:ext>
            </a:extLst>
          </p:cNvPr>
          <p:cNvSpPr>
            <a:spLocks noGrp="1" noChangeArrowheads="1"/>
          </p:cNvSpPr>
          <p:nvPr>
            <p:ph type="sldNum" sz="quarter" idx="5"/>
          </p:nvPr>
        </p:nvSpPr>
        <p:spPr>
          <a:ln/>
        </p:spPr>
        <p:txBody>
          <a:bodyPr/>
          <a:lstStyle/>
          <a:p>
            <a:fld id="{73D2B9F7-2AC6-42FF-B12D-E557D2B16FD3}" type="slidenum">
              <a:rPr lang="en-US" altLang="en-US"/>
              <a:pPr/>
              <a:t>15</a:t>
            </a:fld>
            <a:endParaRPr lang="en-US" altLang="en-US"/>
          </a:p>
        </p:txBody>
      </p:sp>
      <p:sp>
        <p:nvSpPr>
          <p:cNvPr id="99330" name="Rectangle 2">
            <a:extLst>
              <a:ext uri="{FF2B5EF4-FFF2-40B4-BE49-F238E27FC236}">
                <a16:creationId xmlns:a16="http://schemas.microsoft.com/office/drawing/2014/main" id="{94355AFC-4EE9-4DC2-A52A-3B54FAD339FB}"/>
              </a:ext>
            </a:extLst>
          </p:cNvPr>
          <p:cNvSpPr>
            <a:spLocks noGrp="1" noRot="1" noChangeAspect="1" noChangeArrowheads="1" noTextEdit="1"/>
          </p:cNvSpPr>
          <p:nvPr>
            <p:ph type="sldImg"/>
          </p:nvPr>
        </p:nvSpPr>
        <p:spPr>
          <a:ln/>
        </p:spPr>
      </p:sp>
      <p:sp>
        <p:nvSpPr>
          <p:cNvPr id="99331" name="Rectangle 3">
            <a:extLst>
              <a:ext uri="{FF2B5EF4-FFF2-40B4-BE49-F238E27FC236}">
                <a16:creationId xmlns:a16="http://schemas.microsoft.com/office/drawing/2014/main" id="{969BC704-1859-4E62-A6C6-D15E94F7B763}"/>
              </a:ext>
            </a:extLst>
          </p:cNvPr>
          <p:cNvSpPr>
            <a:spLocks noGrp="1" noChangeArrowheads="1"/>
          </p:cNvSpPr>
          <p:nvPr>
            <p:ph type="body" idx="1"/>
          </p:nvPr>
        </p:nvSpPr>
        <p:spPr/>
        <p:txBody>
          <a:bodyPr/>
          <a:lstStyle/>
          <a:p>
            <a:r>
              <a:rPr lang="en-US" altLang="en-US" dirty="0"/>
              <a:t>We came up with this “corny” acronym, MIND, to help us remember.</a:t>
            </a:r>
          </a:p>
          <a:p>
            <a:r>
              <a:rPr lang="en-US" altLang="en-US" dirty="0"/>
              <a:t>As you see in 2:16, Paul says, “…But we have the mind of Christ.”</a:t>
            </a:r>
          </a:p>
          <a:p>
            <a:r>
              <a:rPr lang="en-US" altLang="en-US" dirty="0"/>
              <a:t>That concept will be displayed on our banner page for our PowerPoint presentations as a further memory tool.</a:t>
            </a:r>
          </a:p>
          <a:p>
            <a:r>
              <a:rPr lang="en-US" altLang="en-US" dirty="0"/>
              <a:t>“Many Individuals; No Divisions”</a:t>
            </a:r>
          </a:p>
          <a:p>
            <a:r>
              <a:rPr lang="en-US" altLang="en-US" dirty="0"/>
              <a:t>As we look at the outline of the book in just a second, you will see that Paul talks about individuals in the church, and how we should live.</a:t>
            </a:r>
          </a:p>
          <a:p>
            <a:r>
              <a:rPr lang="en-US" altLang="en-US" dirty="0"/>
              <a:t>He talks about individual spiritual gifts, and how we should use them in the context of the church body.</a:t>
            </a:r>
          </a:p>
          <a:p>
            <a:r>
              <a:rPr lang="en-US" altLang="en-US" dirty="0"/>
              <a:t>He talks about individuals worshiping God, and again, how that is to be done in the context of the group meeting.</a:t>
            </a:r>
          </a:p>
          <a:p>
            <a:r>
              <a:rPr lang="en-US" altLang="en-US" dirty="0"/>
              <a:t>Individual believers are very important to Paul.</a:t>
            </a:r>
          </a:p>
          <a:p>
            <a:r>
              <a:rPr lang="en-US" altLang="en-US" dirty="0"/>
              <a:t>BUT, almost 25% of this letter is devoted to the topic of divisions.  Apparently that was a problem at the church in Corinth, as I believe it is today.  And Paul addresses it from several different angles.  But the message is the same: Yes, you are individual members of the body, but the MIND of Christ is that there be NO DIVISIONS among us; that we be united in Christ.</a:t>
            </a:r>
          </a:p>
          <a:p>
            <a:r>
              <a:rPr lang="en-US" altLang="en-US" dirty="0"/>
              <a:t>And so that’s why we want you to remember MIND; Many Individuals; No Divisions. </a:t>
            </a:r>
          </a:p>
        </p:txBody>
      </p:sp>
    </p:spTree>
    <p:extLst>
      <p:ext uri="{BB962C8B-B14F-4D97-AF65-F5344CB8AC3E}">
        <p14:creationId xmlns:p14="http://schemas.microsoft.com/office/powerpoint/2010/main" val="32498320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1059A53-7F6B-45D4-89C6-6DC622DABF99}"/>
              </a:ext>
            </a:extLst>
          </p:cNvPr>
          <p:cNvSpPr>
            <a:spLocks noGrp="1" noChangeArrowheads="1"/>
          </p:cNvSpPr>
          <p:nvPr>
            <p:ph type="sldNum" sz="quarter" idx="5"/>
          </p:nvPr>
        </p:nvSpPr>
        <p:spPr>
          <a:ln/>
        </p:spPr>
        <p:txBody>
          <a:bodyPr/>
          <a:lstStyle/>
          <a:p>
            <a:fld id="{E9052854-40B9-4E4F-807A-000C32976613}" type="slidenum">
              <a:rPr lang="en-US" altLang="en-US"/>
              <a:pPr/>
              <a:t>17</a:t>
            </a:fld>
            <a:endParaRPr lang="en-US" altLang="en-US"/>
          </a:p>
        </p:txBody>
      </p:sp>
      <p:sp>
        <p:nvSpPr>
          <p:cNvPr id="101378" name="Rectangle 2050">
            <a:extLst>
              <a:ext uri="{FF2B5EF4-FFF2-40B4-BE49-F238E27FC236}">
                <a16:creationId xmlns:a16="http://schemas.microsoft.com/office/drawing/2014/main" id="{B0443F5F-306C-4214-86C9-C86F60D6EE0B}"/>
              </a:ext>
            </a:extLst>
          </p:cNvPr>
          <p:cNvSpPr>
            <a:spLocks noGrp="1" noRot="1" noChangeAspect="1" noChangeArrowheads="1" noTextEdit="1"/>
          </p:cNvSpPr>
          <p:nvPr>
            <p:ph type="sldImg"/>
          </p:nvPr>
        </p:nvSpPr>
        <p:spPr>
          <a:ln/>
        </p:spPr>
      </p:sp>
      <p:sp>
        <p:nvSpPr>
          <p:cNvPr id="101379" name="Rectangle 2051">
            <a:extLst>
              <a:ext uri="{FF2B5EF4-FFF2-40B4-BE49-F238E27FC236}">
                <a16:creationId xmlns:a16="http://schemas.microsoft.com/office/drawing/2014/main" id="{8CAA8C67-7400-4221-8A19-C45307213AAE}"/>
              </a:ext>
            </a:extLst>
          </p:cNvPr>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B387311-3704-4932-9FE2-E935848734A7}"/>
              </a:ext>
            </a:extLst>
          </p:cNvPr>
          <p:cNvSpPr>
            <a:spLocks noGrp="1" noChangeArrowheads="1"/>
          </p:cNvSpPr>
          <p:nvPr>
            <p:ph type="sldNum" sz="quarter" idx="5"/>
          </p:nvPr>
        </p:nvSpPr>
        <p:spPr>
          <a:ln/>
        </p:spPr>
        <p:txBody>
          <a:bodyPr/>
          <a:lstStyle/>
          <a:p>
            <a:fld id="{73D2B9F7-2AC6-42FF-B12D-E557D2B16FD3}" type="slidenum">
              <a:rPr lang="en-US" altLang="en-US"/>
              <a:pPr/>
              <a:t>18</a:t>
            </a:fld>
            <a:endParaRPr lang="en-US" altLang="en-US"/>
          </a:p>
        </p:txBody>
      </p:sp>
      <p:sp>
        <p:nvSpPr>
          <p:cNvPr id="99330" name="Rectangle 2">
            <a:extLst>
              <a:ext uri="{FF2B5EF4-FFF2-40B4-BE49-F238E27FC236}">
                <a16:creationId xmlns:a16="http://schemas.microsoft.com/office/drawing/2014/main" id="{94355AFC-4EE9-4DC2-A52A-3B54FAD339FB}"/>
              </a:ext>
            </a:extLst>
          </p:cNvPr>
          <p:cNvSpPr>
            <a:spLocks noGrp="1" noRot="1" noChangeAspect="1" noChangeArrowheads="1" noTextEdit="1"/>
          </p:cNvSpPr>
          <p:nvPr>
            <p:ph type="sldImg"/>
          </p:nvPr>
        </p:nvSpPr>
        <p:spPr>
          <a:ln/>
        </p:spPr>
      </p:sp>
      <p:sp>
        <p:nvSpPr>
          <p:cNvPr id="99331" name="Rectangle 3">
            <a:extLst>
              <a:ext uri="{FF2B5EF4-FFF2-40B4-BE49-F238E27FC236}">
                <a16:creationId xmlns:a16="http://schemas.microsoft.com/office/drawing/2014/main" id="{969BC704-1859-4E62-A6C6-D15E94F7B763}"/>
              </a:ext>
            </a:extLst>
          </p:cNvPr>
          <p:cNvSpPr>
            <a:spLocks noGrp="1" noChangeArrowheads="1"/>
          </p:cNvSpPr>
          <p:nvPr>
            <p:ph type="body" idx="1"/>
          </p:nvPr>
        </p:nvSpPr>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Related image">
            <a:extLst>
              <a:ext uri="{FF2B5EF4-FFF2-40B4-BE49-F238E27FC236}">
                <a16:creationId xmlns:a16="http://schemas.microsoft.com/office/drawing/2014/main" id="{26A5EE25-AAC6-4995-B8C7-D83CDB1B640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047750" y="160520"/>
            <a:ext cx="10096500" cy="1476375"/>
          </a:xfrm>
        </p:spPr>
        <p:txBody>
          <a:bodyPr anchor="ctr" anchorCtr="1">
            <a:noAutofit/>
          </a:bodyPr>
          <a:lstStyle>
            <a:lvl1pPr algn="ctr">
              <a:defRPr sz="6000" b="1">
                <a:solidFill>
                  <a:schemeClr val="tx1"/>
                </a:solidFill>
                <a:effectLst>
                  <a:outerShdw blurRad="38100" dist="38100" dir="2700000" algn="tl">
                    <a:srgbClr val="000000">
                      <a:alpha val="43137"/>
                    </a:srgbClr>
                  </a:outerShdw>
                </a:effectLst>
                <a:latin typeface="+mn-lt"/>
                <a:ea typeface="Verdana" panose="020B0604030504040204" pitchFamily="34" charset="0"/>
                <a:cs typeface="Verdana" panose="020B0604030504040204" pitchFamily="34" charset="0"/>
              </a:defRPr>
            </a:lvl1pPr>
          </a:lstStyle>
          <a:p>
            <a:r>
              <a:rPr lang="en-US" dirty="0"/>
              <a:t>Click to edit Master title style</a:t>
            </a:r>
          </a:p>
        </p:txBody>
      </p:sp>
      <p:sp>
        <p:nvSpPr>
          <p:cNvPr id="3" name="Subtitle 2"/>
          <p:cNvSpPr>
            <a:spLocks noGrp="1"/>
          </p:cNvSpPr>
          <p:nvPr>
            <p:ph type="subTitle" idx="1"/>
          </p:nvPr>
        </p:nvSpPr>
        <p:spPr>
          <a:xfrm>
            <a:off x="1047750" y="1392238"/>
            <a:ext cx="10096500" cy="1655762"/>
          </a:xfrm>
        </p:spPr>
        <p:txBody>
          <a:bodyPr anchor="ctr" anchorCtr="1">
            <a:normAutofit/>
          </a:bodyPr>
          <a:lstStyle>
            <a:lvl1pPr marL="0" indent="0" algn="ctr">
              <a:buNone/>
              <a:defRPr sz="4000" b="1">
                <a:solidFill>
                  <a:schemeClr val="tx1"/>
                </a:solidFill>
                <a:effectLst>
                  <a:outerShdw blurRad="38100" dist="38100" dir="2700000" algn="tl">
                    <a:srgbClr val="000000">
                      <a:alpha val="43137"/>
                    </a:srgbClr>
                  </a:outerShdw>
                </a:effectLst>
                <a:latin typeface="+mn-lt"/>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9" name="Picture 8" descr="HBC_2000x2000.ai"/>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466233" y="133671"/>
            <a:ext cx="613333" cy="613333"/>
          </a:xfrm>
          <a:prstGeom prst="rect">
            <a:avLst/>
          </a:prstGeom>
        </p:spPr>
      </p:pic>
      <p:sp>
        <p:nvSpPr>
          <p:cNvPr id="10" name="Rectangle 9">
            <a:extLst>
              <a:ext uri="{FF2B5EF4-FFF2-40B4-BE49-F238E27FC236}">
                <a16:creationId xmlns:a16="http://schemas.microsoft.com/office/drawing/2014/main" id="{EE21D5BE-7E77-4440-B552-55FA8738C890}"/>
              </a:ext>
            </a:extLst>
          </p:cNvPr>
          <p:cNvSpPr/>
          <p:nvPr userDrawn="1"/>
        </p:nvSpPr>
        <p:spPr>
          <a:xfrm>
            <a:off x="2711116" y="6225452"/>
            <a:ext cx="7074568" cy="553998"/>
          </a:xfrm>
          <a:prstGeom prst="rect">
            <a:avLst/>
          </a:prstGeom>
          <a:solidFill>
            <a:srgbClr val="FFFFFF">
              <a:alpha val="0"/>
            </a:srgbClr>
          </a:solidFill>
          <a:effectLst>
            <a:softEdge rad="101600"/>
          </a:effectLst>
        </p:spPr>
        <p:txBody>
          <a:bodyPr wrap="square" lIns="0" tIns="0" rIns="0" bIns="0">
            <a:spAutoFit/>
          </a:bodyPr>
          <a:lstStyle/>
          <a:p>
            <a:pPr algn="ctr"/>
            <a:r>
              <a:rPr lang="en-US" sz="3600" b="1" dirty="0">
                <a:ln w="9525">
                  <a:solidFill>
                    <a:schemeClr val="accent1">
                      <a:lumMod val="50000"/>
                    </a:schemeClr>
                  </a:solidFill>
                  <a:prstDash val="solid"/>
                </a:ln>
                <a:solidFill>
                  <a:schemeClr val="tx1"/>
                </a:solidFill>
                <a:effectLst>
                  <a:outerShdw blurRad="60007" dist="200025" dir="15000000" sy="30000" kx="-1800000" algn="bl" rotWithShape="0">
                    <a:prstClr val="black">
                      <a:alpha val="32000"/>
                    </a:prstClr>
                  </a:outerShdw>
                </a:effectLst>
                <a:latin typeface="Eras Bold ITC" panose="020B0907030504020204" pitchFamily="34" charset="0"/>
              </a:rPr>
              <a:t>Many Individuals No Divisions</a:t>
            </a:r>
          </a:p>
        </p:txBody>
      </p:sp>
    </p:spTree>
    <p:extLst>
      <p:ext uri="{BB962C8B-B14F-4D97-AF65-F5344CB8AC3E}">
        <p14:creationId xmlns:p14="http://schemas.microsoft.com/office/powerpoint/2010/main" val="3685976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9730" y="117475"/>
            <a:ext cx="11192540" cy="1325563"/>
          </a:xfrm>
        </p:spPr>
        <p:txBody>
          <a:bodyPr>
            <a:normAutofit/>
          </a:bodyPr>
          <a:lstStyle>
            <a:lvl1pPr>
              <a:defRPr sz="4800" b="1">
                <a:effectLst>
                  <a:outerShdw blurRad="38100" dist="38100" dir="2700000" algn="tl">
                    <a:srgbClr val="000000">
                      <a:alpha val="43137"/>
                    </a:srgbClr>
                  </a:outerShdw>
                </a:effectLst>
                <a:latin typeface="+mn-lt"/>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499730" y="1616074"/>
            <a:ext cx="11192540" cy="4575175"/>
          </a:xfrm>
        </p:spPr>
        <p:txBody>
          <a:bodyPr>
            <a:normAutofit/>
          </a:bodyPr>
          <a:lstStyle>
            <a:lvl1pPr>
              <a:defRPr sz="3600" b="1">
                <a:effectLst>
                  <a:outerShdw blurRad="38100" dist="38100" dir="2700000" algn="tl">
                    <a:srgbClr val="000000">
                      <a:alpha val="43137"/>
                    </a:srgbClr>
                  </a:outerShdw>
                </a:effectLst>
                <a:latin typeface="+mn-lt"/>
                <a:ea typeface="Verdana" panose="020B0604030504040204" pitchFamily="34" charset="0"/>
                <a:cs typeface="Verdana" panose="020B0604030504040204" pitchFamily="34" charset="0"/>
              </a:defRPr>
            </a:lvl1pPr>
            <a:lvl2pPr>
              <a:defRPr sz="3200" b="1">
                <a:effectLst>
                  <a:outerShdw blurRad="38100" dist="38100" dir="2700000" algn="tl">
                    <a:srgbClr val="000000">
                      <a:alpha val="43137"/>
                    </a:srgbClr>
                  </a:outerShdw>
                </a:effectLst>
                <a:latin typeface="+mn-lt"/>
                <a:ea typeface="Verdana" panose="020B0604030504040204" pitchFamily="34" charset="0"/>
                <a:cs typeface="Verdana" panose="020B0604030504040204" pitchFamily="34" charset="0"/>
              </a:defRPr>
            </a:lvl2pPr>
            <a:lvl3pPr>
              <a:defRPr sz="2800" b="1">
                <a:effectLst>
                  <a:outerShdw blurRad="38100" dist="38100" dir="2700000" algn="tl">
                    <a:srgbClr val="000000">
                      <a:alpha val="43137"/>
                    </a:srgbClr>
                  </a:outerShdw>
                </a:effectLst>
                <a:latin typeface="+mn-lt"/>
                <a:ea typeface="Verdana" panose="020B0604030504040204" pitchFamily="34" charset="0"/>
                <a:cs typeface="Verdana" panose="020B0604030504040204" pitchFamily="34" charset="0"/>
              </a:defRPr>
            </a:lvl3pPr>
            <a:lvl4pPr>
              <a:defRPr sz="2400" b="1">
                <a:effectLst>
                  <a:outerShdw blurRad="38100" dist="38100" dir="2700000" algn="tl">
                    <a:srgbClr val="000000">
                      <a:alpha val="43137"/>
                    </a:srgbClr>
                  </a:outerShdw>
                </a:effectLst>
                <a:latin typeface="+mn-lt"/>
                <a:ea typeface="Verdana" panose="020B0604030504040204" pitchFamily="34" charset="0"/>
                <a:cs typeface="Verdana" panose="020B0604030504040204" pitchFamily="34" charset="0"/>
              </a:defRPr>
            </a:lvl4pPr>
            <a:lvl5pPr>
              <a:defRPr sz="2400" b="1">
                <a:effectLst>
                  <a:outerShdw blurRad="38100" dist="38100" dir="2700000" algn="tl">
                    <a:srgbClr val="000000">
                      <a:alpha val="43137"/>
                    </a:srgbClr>
                  </a:outerShdw>
                </a:effectLst>
                <a:latin typeface="+mn-lt"/>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descr="HBC_2000x2000.ai"/>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66233" y="133671"/>
            <a:ext cx="613333" cy="613333"/>
          </a:xfrm>
          <a:prstGeom prst="rect">
            <a:avLst/>
          </a:prstGeom>
        </p:spPr>
      </p:pic>
      <p:pic>
        <p:nvPicPr>
          <p:cNvPr id="15" name="Picture 4" descr="Related image">
            <a:extLst>
              <a:ext uri="{FF2B5EF4-FFF2-40B4-BE49-F238E27FC236}">
                <a16:creationId xmlns:a16="http://schemas.microsoft.com/office/drawing/2014/main" id="{C113BFC8-2001-4B7B-9F67-EF2F5A3A2D98}"/>
              </a:ext>
            </a:extLst>
          </p:cNvPr>
          <p:cNvPicPr>
            <a:picLocks noChangeAspect="1" noChangeArrowheads="1"/>
          </p:cNvPicPr>
          <p:nvPr userDrawn="1"/>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584" r="6061" b="31081"/>
          <a:stretch/>
        </p:blipFill>
        <p:spPr bwMode="auto">
          <a:xfrm>
            <a:off x="8566" y="5852575"/>
            <a:ext cx="3537837" cy="97155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Related image">
            <a:extLst>
              <a:ext uri="{FF2B5EF4-FFF2-40B4-BE49-F238E27FC236}">
                <a16:creationId xmlns:a16="http://schemas.microsoft.com/office/drawing/2014/main" id="{5ABD2928-1E12-4C3C-A0D7-FDF8F3C7377F}"/>
              </a:ext>
            </a:extLst>
          </p:cNvPr>
          <p:cNvPicPr>
            <a:picLocks noChangeAspect="1" noChangeArrowheads="1"/>
          </p:cNvPicPr>
          <p:nvPr userDrawn="1"/>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3370" r="5462" b="31081"/>
          <a:stretch/>
        </p:blipFill>
        <p:spPr bwMode="auto">
          <a:xfrm flipH="1">
            <a:off x="6155267" y="5886450"/>
            <a:ext cx="2726267" cy="97155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Related image">
            <a:extLst>
              <a:ext uri="{FF2B5EF4-FFF2-40B4-BE49-F238E27FC236}">
                <a16:creationId xmlns:a16="http://schemas.microsoft.com/office/drawing/2014/main" id="{34599DCE-BC67-4992-A494-531339E7183A}"/>
              </a:ext>
            </a:extLst>
          </p:cNvPr>
          <p:cNvPicPr>
            <a:picLocks noChangeAspect="1" noChangeArrowheads="1"/>
          </p:cNvPicPr>
          <p:nvPr userDrawn="1"/>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1880" b="31081"/>
          <a:stretch/>
        </p:blipFill>
        <p:spPr bwMode="auto">
          <a:xfrm>
            <a:off x="8881534" y="5878510"/>
            <a:ext cx="3375623" cy="97155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Related image">
            <a:extLst>
              <a:ext uri="{FF2B5EF4-FFF2-40B4-BE49-F238E27FC236}">
                <a16:creationId xmlns:a16="http://schemas.microsoft.com/office/drawing/2014/main" id="{365C4E1C-4ABB-462F-A1EF-3E5C2D78CFA3}"/>
              </a:ext>
            </a:extLst>
          </p:cNvPr>
          <p:cNvPicPr>
            <a:picLocks noChangeAspect="1" noChangeArrowheads="1"/>
          </p:cNvPicPr>
          <p:nvPr userDrawn="1"/>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8107" r="28105" b="31081"/>
          <a:stretch/>
        </p:blipFill>
        <p:spPr bwMode="auto">
          <a:xfrm>
            <a:off x="4111290" y="5886450"/>
            <a:ext cx="2060417" cy="97155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descr="Related image">
            <a:extLst>
              <a:ext uri="{FF2B5EF4-FFF2-40B4-BE49-F238E27FC236}">
                <a16:creationId xmlns:a16="http://schemas.microsoft.com/office/drawing/2014/main" id="{1D044B09-79E3-4B45-84C6-0F7CE291C7B6}"/>
              </a:ext>
            </a:extLst>
          </p:cNvPr>
          <p:cNvPicPr>
            <a:picLocks noChangeAspect="1" noChangeArrowheads="1"/>
          </p:cNvPicPr>
          <p:nvPr userDrawn="1"/>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37260" r="46918" b="31081"/>
          <a:stretch/>
        </p:blipFill>
        <p:spPr bwMode="auto">
          <a:xfrm>
            <a:off x="3505200" y="5878510"/>
            <a:ext cx="606090" cy="971550"/>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a:extLst>
              <a:ext uri="{FF2B5EF4-FFF2-40B4-BE49-F238E27FC236}">
                <a16:creationId xmlns:a16="http://schemas.microsoft.com/office/drawing/2014/main" id="{326F4141-7C3B-4E12-8B36-3B198A0F5E88}"/>
              </a:ext>
            </a:extLst>
          </p:cNvPr>
          <p:cNvSpPr/>
          <p:nvPr userDrawn="1"/>
        </p:nvSpPr>
        <p:spPr>
          <a:xfrm>
            <a:off x="2711116" y="6225452"/>
            <a:ext cx="7074568" cy="553998"/>
          </a:xfrm>
          <a:prstGeom prst="rect">
            <a:avLst/>
          </a:prstGeom>
          <a:solidFill>
            <a:srgbClr val="FFFFFF">
              <a:alpha val="0"/>
            </a:srgbClr>
          </a:solidFill>
          <a:effectLst>
            <a:softEdge rad="101600"/>
          </a:effectLst>
        </p:spPr>
        <p:txBody>
          <a:bodyPr wrap="square" lIns="0" tIns="0" rIns="0" bIns="0">
            <a:spAutoFit/>
          </a:bodyPr>
          <a:lstStyle/>
          <a:p>
            <a:pPr algn="ctr"/>
            <a:r>
              <a:rPr lang="en-US" sz="3600" b="1" dirty="0">
                <a:ln w="9525">
                  <a:solidFill>
                    <a:schemeClr val="accent1">
                      <a:lumMod val="50000"/>
                    </a:schemeClr>
                  </a:solidFill>
                  <a:prstDash val="solid"/>
                </a:ln>
                <a:solidFill>
                  <a:schemeClr val="tx1"/>
                </a:solidFill>
                <a:effectLst>
                  <a:outerShdw blurRad="60007" dist="200025" dir="15000000" sy="30000" kx="-1800000" algn="bl" rotWithShape="0">
                    <a:prstClr val="black">
                      <a:alpha val="32000"/>
                    </a:prstClr>
                  </a:outerShdw>
                </a:effectLst>
                <a:latin typeface="Eras Bold ITC" panose="020B0907030504020204" pitchFamily="34" charset="0"/>
              </a:rPr>
              <a:t>Many Individuals No Divisions</a:t>
            </a:r>
          </a:p>
        </p:txBody>
      </p:sp>
    </p:spTree>
    <p:extLst>
      <p:ext uri="{BB962C8B-B14F-4D97-AF65-F5344CB8AC3E}">
        <p14:creationId xmlns:p14="http://schemas.microsoft.com/office/powerpoint/2010/main" val="7644078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27000"/>
            <a:ext cx="10515600" cy="1325563"/>
          </a:xfrm>
        </p:spPr>
        <p:txBody>
          <a:bodyPr vert="horz" lIns="91440" tIns="45720" rIns="91440" bIns="45720" rtlCol="0" anchor="ctr">
            <a:normAutofit/>
          </a:bodyPr>
          <a:lstStyle>
            <a:lvl1pPr>
              <a:defRPr lang="en-US" sz="4800" b="1">
                <a:effectLst>
                  <a:outerShdw blurRad="38100" dist="38100" dir="2700000" algn="tl">
                    <a:srgbClr val="000000">
                      <a:alpha val="43137"/>
                    </a:srgbClr>
                  </a:outerShdw>
                </a:effectLst>
                <a:latin typeface="+mn-lt"/>
                <a:ea typeface="Verdana" panose="020B0604030504040204" pitchFamily="34" charset="0"/>
                <a:cs typeface="Verdana" panose="020B0604030504040204" pitchFamily="34" charset="0"/>
              </a:defRPr>
            </a:lvl1pPr>
          </a:lstStyle>
          <a:p>
            <a:pPr lvl="0"/>
            <a:r>
              <a:rPr lang="en-US"/>
              <a:t>Click to edit Master title style</a:t>
            </a:r>
            <a:endParaRPr lang="en-US" dirty="0"/>
          </a:p>
        </p:txBody>
      </p:sp>
      <p:sp>
        <p:nvSpPr>
          <p:cNvPr id="3" name="Content Placeholder 2"/>
          <p:cNvSpPr>
            <a:spLocks noGrp="1"/>
          </p:cNvSpPr>
          <p:nvPr>
            <p:ph sz="half" idx="1"/>
          </p:nvPr>
        </p:nvSpPr>
        <p:spPr>
          <a:xfrm>
            <a:off x="838200" y="1616075"/>
            <a:ext cx="5181600" cy="4351338"/>
          </a:xfrm>
        </p:spPr>
        <p:txBody>
          <a:bodyPr>
            <a:normAutofit/>
          </a:bodyPr>
          <a:lstStyle>
            <a:lvl1pPr>
              <a:defRPr sz="3200" b="1">
                <a:latin typeface="+mn-lt"/>
              </a:defRPr>
            </a:lvl1pPr>
            <a:lvl2pPr>
              <a:defRPr sz="2800" b="1">
                <a:latin typeface="+mn-lt"/>
              </a:defRPr>
            </a:lvl2pPr>
            <a:lvl3pPr>
              <a:defRPr sz="2400" b="1">
                <a:latin typeface="+mn-lt"/>
              </a:defRPr>
            </a:lvl3pPr>
            <a:lvl4pPr>
              <a:defRPr sz="2000" b="1">
                <a:latin typeface="+mn-lt"/>
              </a:defRPr>
            </a:lvl4pPr>
            <a:lvl5pPr>
              <a:defRPr sz="2000" b="1">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616075"/>
            <a:ext cx="5181600" cy="4351338"/>
          </a:xfrm>
        </p:spPr>
        <p:txBody>
          <a:bodyPr>
            <a:normAutofit/>
          </a:bodyPr>
          <a:lstStyle>
            <a:lvl1pPr>
              <a:defRPr sz="3200" b="1">
                <a:latin typeface="+mn-lt"/>
              </a:defRPr>
            </a:lvl1pPr>
            <a:lvl2pPr>
              <a:defRPr sz="2800" b="1">
                <a:latin typeface="+mn-lt"/>
              </a:defRPr>
            </a:lvl2pPr>
            <a:lvl3pPr>
              <a:defRPr sz="2400" b="1">
                <a:latin typeface="+mn-lt"/>
              </a:defRPr>
            </a:lvl3pPr>
            <a:lvl4pPr>
              <a:defRPr sz="2000" b="1">
                <a:latin typeface="+mn-lt"/>
              </a:defRPr>
            </a:lvl4pPr>
            <a:lvl5pPr>
              <a:defRPr sz="2000" b="1">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descr="HBC_2000x2000.ai"/>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66233" y="133671"/>
            <a:ext cx="613333" cy="613333"/>
          </a:xfrm>
          <a:prstGeom prst="rect">
            <a:avLst/>
          </a:prstGeom>
        </p:spPr>
      </p:pic>
      <p:pic>
        <p:nvPicPr>
          <p:cNvPr id="12" name="Picture 4" descr="Related image">
            <a:extLst>
              <a:ext uri="{FF2B5EF4-FFF2-40B4-BE49-F238E27FC236}">
                <a16:creationId xmlns:a16="http://schemas.microsoft.com/office/drawing/2014/main" id="{48F47484-979A-49ED-B8F7-CF4D95C76A60}"/>
              </a:ext>
            </a:extLst>
          </p:cNvPr>
          <p:cNvPicPr>
            <a:picLocks noChangeAspect="1" noChangeArrowheads="1"/>
          </p:cNvPicPr>
          <p:nvPr userDrawn="1"/>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584" r="6061" b="31081"/>
          <a:stretch/>
        </p:blipFill>
        <p:spPr bwMode="auto">
          <a:xfrm>
            <a:off x="8566" y="5852575"/>
            <a:ext cx="3537837" cy="97155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Related image">
            <a:extLst>
              <a:ext uri="{FF2B5EF4-FFF2-40B4-BE49-F238E27FC236}">
                <a16:creationId xmlns:a16="http://schemas.microsoft.com/office/drawing/2014/main" id="{E791340E-2B4C-4416-A6DD-CF429F65BFE4}"/>
              </a:ext>
            </a:extLst>
          </p:cNvPr>
          <p:cNvPicPr>
            <a:picLocks noChangeAspect="1" noChangeArrowheads="1"/>
          </p:cNvPicPr>
          <p:nvPr userDrawn="1"/>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3370" r="5462" b="31081"/>
          <a:stretch/>
        </p:blipFill>
        <p:spPr bwMode="auto">
          <a:xfrm flipH="1">
            <a:off x="6155267" y="5886450"/>
            <a:ext cx="2726267" cy="97155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Related image">
            <a:extLst>
              <a:ext uri="{FF2B5EF4-FFF2-40B4-BE49-F238E27FC236}">
                <a16:creationId xmlns:a16="http://schemas.microsoft.com/office/drawing/2014/main" id="{66D7FF1F-D963-46A4-B9E0-62371946514B}"/>
              </a:ext>
            </a:extLst>
          </p:cNvPr>
          <p:cNvPicPr>
            <a:picLocks noChangeAspect="1" noChangeArrowheads="1"/>
          </p:cNvPicPr>
          <p:nvPr userDrawn="1"/>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1880" b="31081"/>
          <a:stretch/>
        </p:blipFill>
        <p:spPr bwMode="auto">
          <a:xfrm>
            <a:off x="8881534" y="5878510"/>
            <a:ext cx="3375623" cy="97155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Related image">
            <a:extLst>
              <a:ext uri="{FF2B5EF4-FFF2-40B4-BE49-F238E27FC236}">
                <a16:creationId xmlns:a16="http://schemas.microsoft.com/office/drawing/2014/main" id="{526F08BA-52F4-4F23-A578-65F9047B0DC2}"/>
              </a:ext>
            </a:extLst>
          </p:cNvPr>
          <p:cNvPicPr>
            <a:picLocks noChangeAspect="1" noChangeArrowheads="1"/>
          </p:cNvPicPr>
          <p:nvPr userDrawn="1"/>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8107" r="28105" b="31081"/>
          <a:stretch/>
        </p:blipFill>
        <p:spPr bwMode="auto">
          <a:xfrm>
            <a:off x="4111290" y="5886450"/>
            <a:ext cx="2060417" cy="97155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Related image">
            <a:extLst>
              <a:ext uri="{FF2B5EF4-FFF2-40B4-BE49-F238E27FC236}">
                <a16:creationId xmlns:a16="http://schemas.microsoft.com/office/drawing/2014/main" id="{04B9155B-DAE6-4C6E-ADA4-360EABE50A06}"/>
              </a:ext>
            </a:extLst>
          </p:cNvPr>
          <p:cNvPicPr>
            <a:picLocks noChangeAspect="1" noChangeArrowheads="1"/>
          </p:cNvPicPr>
          <p:nvPr userDrawn="1"/>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37260" r="46918" b="31081"/>
          <a:stretch/>
        </p:blipFill>
        <p:spPr bwMode="auto">
          <a:xfrm>
            <a:off x="3505200" y="5878510"/>
            <a:ext cx="606090" cy="971550"/>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a:extLst>
              <a:ext uri="{FF2B5EF4-FFF2-40B4-BE49-F238E27FC236}">
                <a16:creationId xmlns:a16="http://schemas.microsoft.com/office/drawing/2014/main" id="{61AB12B0-396D-495B-BD24-D13874A48A39}"/>
              </a:ext>
            </a:extLst>
          </p:cNvPr>
          <p:cNvSpPr/>
          <p:nvPr userDrawn="1"/>
        </p:nvSpPr>
        <p:spPr>
          <a:xfrm>
            <a:off x="2711116" y="6225452"/>
            <a:ext cx="7074568" cy="553998"/>
          </a:xfrm>
          <a:prstGeom prst="rect">
            <a:avLst/>
          </a:prstGeom>
          <a:solidFill>
            <a:srgbClr val="FFFFFF">
              <a:alpha val="0"/>
            </a:srgbClr>
          </a:solidFill>
          <a:effectLst>
            <a:softEdge rad="101600"/>
          </a:effectLst>
        </p:spPr>
        <p:txBody>
          <a:bodyPr wrap="square" lIns="0" tIns="0" rIns="0" bIns="0">
            <a:spAutoFit/>
          </a:bodyPr>
          <a:lstStyle/>
          <a:p>
            <a:pPr algn="ctr"/>
            <a:r>
              <a:rPr lang="en-US" sz="3600" b="1" dirty="0">
                <a:ln w="9525">
                  <a:solidFill>
                    <a:schemeClr val="accent1">
                      <a:lumMod val="50000"/>
                    </a:schemeClr>
                  </a:solidFill>
                  <a:prstDash val="solid"/>
                </a:ln>
                <a:solidFill>
                  <a:schemeClr val="tx1"/>
                </a:solidFill>
                <a:effectLst>
                  <a:outerShdw blurRad="60007" dist="200025" dir="15000000" sy="30000" kx="-1800000" algn="bl" rotWithShape="0">
                    <a:prstClr val="black">
                      <a:alpha val="32000"/>
                    </a:prstClr>
                  </a:outerShdw>
                </a:effectLst>
                <a:latin typeface="Eras Bold ITC" panose="020B0907030504020204" pitchFamily="34" charset="0"/>
              </a:rPr>
              <a:t>Many Individuals No Divisions</a:t>
            </a:r>
          </a:p>
        </p:txBody>
      </p:sp>
    </p:spTree>
    <p:extLst>
      <p:ext uri="{BB962C8B-B14F-4D97-AF65-F5344CB8AC3E}">
        <p14:creationId xmlns:p14="http://schemas.microsoft.com/office/powerpoint/2010/main" val="3668267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98425"/>
            <a:ext cx="10515600" cy="1325563"/>
          </a:xfrm>
        </p:spPr>
        <p:txBody>
          <a:bodyPr>
            <a:normAutofit/>
          </a:bodyPr>
          <a:lstStyle>
            <a:lvl1pPr>
              <a:defRPr sz="4800" b="1">
                <a:effectLst>
                  <a:outerShdw blurRad="38100" dist="38100" dir="2700000" algn="tl">
                    <a:srgbClr val="000000">
                      <a:alpha val="43137"/>
                    </a:srgbClr>
                  </a:outerShdw>
                </a:effectLst>
                <a:latin typeface="+mn-lt"/>
              </a:defRPr>
            </a:lvl1pPr>
          </a:lstStyle>
          <a:p>
            <a:r>
              <a:rPr lang="en-US"/>
              <a:t>Click to edit Master title style</a:t>
            </a:r>
            <a:endParaRPr lang="en-US" dirty="0"/>
          </a:p>
        </p:txBody>
      </p:sp>
      <p:sp>
        <p:nvSpPr>
          <p:cNvPr id="3" name="Text Placeholder 2"/>
          <p:cNvSpPr>
            <a:spLocks noGrp="1"/>
          </p:cNvSpPr>
          <p:nvPr>
            <p:ph type="body" idx="1"/>
          </p:nvPr>
        </p:nvSpPr>
        <p:spPr>
          <a:xfrm>
            <a:off x="839788" y="1414463"/>
            <a:ext cx="5157787" cy="823912"/>
          </a:xfrm>
        </p:spPr>
        <p:txBody>
          <a:bodyPr anchor="b"/>
          <a:lstStyle>
            <a:lvl1pPr marL="0" indent="0">
              <a:buNone/>
              <a:defRPr sz="24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238375"/>
            <a:ext cx="5157787" cy="3684588"/>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414463"/>
            <a:ext cx="5183188" cy="823912"/>
          </a:xfrm>
        </p:spPr>
        <p:txBody>
          <a:bodyPr anchor="b"/>
          <a:lstStyle>
            <a:lvl1pPr marL="0" indent="0">
              <a:buNone/>
              <a:defRPr sz="24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238375"/>
            <a:ext cx="5183188" cy="3684588"/>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descr="HBC_2000x2000.ai"/>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66233" y="133671"/>
            <a:ext cx="613333" cy="613333"/>
          </a:xfrm>
          <a:prstGeom prst="rect">
            <a:avLst/>
          </a:prstGeom>
        </p:spPr>
      </p:pic>
      <p:pic>
        <p:nvPicPr>
          <p:cNvPr id="15" name="Picture 4" descr="Related image">
            <a:extLst>
              <a:ext uri="{FF2B5EF4-FFF2-40B4-BE49-F238E27FC236}">
                <a16:creationId xmlns:a16="http://schemas.microsoft.com/office/drawing/2014/main" id="{5E59D4B6-C101-46BD-BCFB-E3102C1C1D31}"/>
              </a:ext>
            </a:extLst>
          </p:cNvPr>
          <p:cNvPicPr>
            <a:picLocks noChangeAspect="1" noChangeArrowheads="1"/>
          </p:cNvPicPr>
          <p:nvPr userDrawn="1"/>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584" r="6061" b="31081"/>
          <a:stretch/>
        </p:blipFill>
        <p:spPr bwMode="auto">
          <a:xfrm>
            <a:off x="8566" y="5852575"/>
            <a:ext cx="3537837" cy="97155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Related image">
            <a:extLst>
              <a:ext uri="{FF2B5EF4-FFF2-40B4-BE49-F238E27FC236}">
                <a16:creationId xmlns:a16="http://schemas.microsoft.com/office/drawing/2014/main" id="{DDA398DD-CD94-4441-A3F5-A66D505524B4}"/>
              </a:ext>
            </a:extLst>
          </p:cNvPr>
          <p:cNvPicPr>
            <a:picLocks noChangeAspect="1" noChangeArrowheads="1"/>
          </p:cNvPicPr>
          <p:nvPr userDrawn="1"/>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3370" r="5462" b="31081"/>
          <a:stretch/>
        </p:blipFill>
        <p:spPr bwMode="auto">
          <a:xfrm flipH="1">
            <a:off x="6155267" y="5886450"/>
            <a:ext cx="2726267" cy="97155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Related image">
            <a:extLst>
              <a:ext uri="{FF2B5EF4-FFF2-40B4-BE49-F238E27FC236}">
                <a16:creationId xmlns:a16="http://schemas.microsoft.com/office/drawing/2014/main" id="{DDD68CC6-E86A-4B8B-A5F4-6FF6CB332F2A}"/>
              </a:ext>
            </a:extLst>
          </p:cNvPr>
          <p:cNvPicPr>
            <a:picLocks noChangeAspect="1" noChangeArrowheads="1"/>
          </p:cNvPicPr>
          <p:nvPr userDrawn="1"/>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1880" b="31081"/>
          <a:stretch/>
        </p:blipFill>
        <p:spPr bwMode="auto">
          <a:xfrm>
            <a:off x="8881534" y="5878510"/>
            <a:ext cx="3375623" cy="97155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Related image">
            <a:extLst>
              <a:ext uri="{FF2B5EF4-FFF2-40B4-BE49-F238E27FC236}">
                <a16:creationId xmlns:a16="http://schemas.microsoft.com/office/drawing/2014/main" id="{AD94E86C-02DF-40BA-8075-654AB7C76E10}"/>
              </a:ext>
            </a:extLst>
          </p:cNvPr>
          <p:cNvPicPr>
            <a:picLocks noChangeAspect="1" noChangeArrowheads="1"/>
          </p:cNvPicPr>
          <p:nvPr userDrawn="1"/>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8107" r="28105" b="31081"/>
          <a:stretch/>
        </p:blipFill>
        <p:spPr bwMode="auto">
          <a:xfrm>
            <a:off x="4111290" y="5886450"/>
            <a:ext cx="2060417" cy="97155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Related image">
            <a:extLst>
              <a:ext uri="{FF2B5EF4-FFF2-40B4-BE49-F238E27FC236}">
                <a16:creationId xmlns:a16="http://schemas.microsoft.com/office/drawing/2014/main" id="{B02EFB53-65CF-4A97-89D0-9C01FF6F5564}"/>
              </a:ext>
            </a:extLst>
          </p:cNvPr>
          <p:cNvPicPr>
            <a:picLocks noChangeAspect="1" noChangeArrowheads="1"/>
          </p:cNvPicPr>
          <p:nvPr userDrawn="1"/>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37260" r="46918" b="31081"/>
          <a:stretch/>
        </p:blipFill>
        <p:spPr bwMode="auto">
          <a:xfrm>
            <a:off x="3505200" y="5878510"/>
            <a:ext cx="606090" cy="971550"/>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a:extLst>
              <a:ext uri="{FF2B5EF4-FFF2-40B4-BE49-F238E27FC236}">
                <a16:creationId xmlns:a16="http://schemas.microsoft.com/office/drawing/2014/main" id="{83B0A5AC-52F0-47BC-B529-4D9C71C3CD5E}"/>
              </a:ext>
            </a:extLst>
          </p:cNvPr>
          <p:cNvSpPr/>
          <p:nvPr userDrawn="1"/>
        </p:nvSpPr>
        <p:spPr>
          <a:xfrm>
            <a:off x="2711116" y="6225452"/>
            <a:ext cx="7074568" cy="553998"/>
          </a:xfrm>
          <a:prstGeom prst="rect">
            <a:avLst/>
          </a:prstGeom>
          <a:solidFill>
            <a:srgbClr val="FFFFFF">
              <a:alpha val="0"/>
            </a:srgbClr>
          </a:solidFill>
          <a:effectLst>
            <a:softEdge rad="101600"/>
          </a:effectLst>
        </p:spPr>
        <p:txBody>
          <a:bodyPr wrap="square" lIns="0" tIns="0" rIns="0" bIns="0">
            <a:spAutoFit/>
          </a:bodyPr>
          <a:lstStyle/>
          <a:p>
            <a:pPr algn="ctr"/>
            <a:r>
              <a:rPr lang="en-US" sz="3600" b="1" dirty="0">
                <a:ln w="9525">
                  <a:solidFill>
                    <a:schemeClr val="accent1">
                      <a:lumMod val="50000"/>
                    </a:schemeClr>
                  </a:solidFill>
                  <a:prstDash val="solid"/>
                </a:ln>
                <a:solidFill>
                  <a:schemeClr val="tx1"/>
                </a:solidFill>
                <a:effectLst>
                  <a:outerShdw blurRad="60007" dist="200025" dir="15000000" sy="30000" kx="-1800000" algn="bl" rotWithShape="0">
                    <a:prstClr val="black">
                      <a:alpha val="32000"/>
                    </a:prstClr>
                  </a:outerShdw>
                </a:effectLst>
                <a:latin typeface="Eras Bold ITC" panose="020B0907030504020204" pitchFamily="34" charset="0"/>
              </a:rPr>
              <a:t>Many Individuals No Divisions</a:t>
            </a:r>
          </a:p>
        </p:txBody>
      </p:sp>
    </p:spTree>
    <p:extLst>
      <p:ext uri="{BB962C8B-B14F-4D97-AF65-F5344CB8AC3E}">
        <p14:creationId xmlns:p14="http://schemas.microsoft.com/office/powerpoint/2010/main" val="34432841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107950"/>
            <a:ext cx="10515600" cy="1325563"/>
          </a:xfrm>
        </p:spPr>
        <p:txBody>
          <a:bodyPr>
            <a:normAutofit/>
          </a:bodyPr>
          <a:lstStyle>
            <a:lvl1pPr>
              <a:defRPr sz="4800" b="1">
                <a:effectLst>
                  <a:outerShdw blurRad="38100" dist="38100" dir="2700000" algn="tl">
                    <a:srgbClr val="000000">
                      <a:alpha val="43137"/>
                    </a:srgbClr>
                  </a:outerShdw>
                </a:effectLst>
                <a:latin typeface="+mn-lt"/>
              </a:defRPr>
            </a:lvl1pPr>
          </a:lstStyle>
          <a:p>
            <a:r>
              <a:rPr lang="en-US"/>
              <a:t>Click to edit Master title style</a:t>
            </a:r>
            <a:endParaRPr lang="en-US" dirty="0"/>
          </a:p>
        </p:txBody>
      </p:sp>
      <p:pic>
        <p:nvPicPr>
          <p:cNvPr id="8" name="Picture 7" descr="HBC_2000x2000.ai"/>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66233" y="133671"/>
            <a:ext cx="613333" cy="613333"/>
          </a:xfrm>
          <a:prstGeom prst="rect">
            <a:avLst/>
          </a:prstGeom>
        </p:spPr>
      </p:pic>
      <p:pic>
        <p:nvPicPr>
          <p:cNvPr id="15" name="Picture 4" descr="Related image">
            <a:extLst>
              <a:ext uri="{FF2B5EF4-FFF2-40B4-BE49-F238E27FC236}">
                <a16:creationId xmlns:a16="http://schemas.microsoft.com/office/drawing/2014/main" id="{86F98C92-0BD4-4FB1-AA4E-5C45BBC20B26}"/>
              </a:ext>
            </a:extLst>
          </p:cNvPr>
          <p:cNvPicPr>
            <a:picLocks noChangeAspect="1" noChangeArrowheads="1"/>
          </p:cNvPicPr>
          <p:nvPr userDrawn="1"/>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584" r="6061" b="31081"/>
          <a:stretch/>
        </p:blipFill>
        <p:spPr bwMode="auto">
          <a:xfrm>
            <a:off x="8566" y="5852575"/>
            <a:ext cx="3537837" cy="97155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Related image">
            <a:extLst>
              <a:ext uri="{FF2B5EF4-FFF2-40B4-BE49-F238E27FC236}">
                <a16:creationId xmlns:a16="http://schemas.microsoft.com/office/drawing/2014/main" id="{85AC842D-7B7E-4577-9D1C-FD925254B01E}"/>
              </a:ext>
            </a:extLst>
          </p:cNvPr>
          <p:cNvPicPr>
            <a:picLocks noChangeAspect="1" noChangeArrowheads="1"/>
          </p:cNvPicPr>
          <p:nvPr userDrawn="1"/>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3370" r="5462" b="31081"/>
          <a:stretch/>
        </p:blipFill>
        <p:spPr bwMode="auto">
          <a:xfrm flipH="1">
            <a:off x="6155267" y="5886450"/>
            <a:ext cx="2726267" cy="97155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Related image">
            <a:extLst>
              <a:ext uri="{FF2B5EF4-FFF2-40B4-BE49-F238E27FC236}">
                <a16:creationId xmlns:a16="http://schemas.microsoft.com/office/drawing/2014/main" id="{9E0E29D2-7232-4F99-9016-010527DA52B9}"/>
              </a:ext>
            </a:extLst>
          </p:cNvPr>
          <p:cNvPicPr>
            <a:picLocks noChangeAspect="1" noChangeArrowheads="1"/>
          </p:cNvPicPr>
          <p:nvPr userDrawn="1"/>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1880" b="31081"/>
          <a:stretch/>
        </p:blipFill>
        <p:spPr bwMode="auto">
          <a:xfrm>
            <a:off x="8881534" y="5878510"/>
            <a:ext cx="3375623" cy="97155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Related image">
            <a:extLst>
              <a:ext uri="{FF2B5EF4-FFF2-40B4-BE49-F238E27FC236}">
                <a16:creationId xmlns:a16="http://schemas.microsoft.com/office/drawing/2014/main" id="{0F76D7B7-FC6D-46DD-869A-A59C59823090}"/>
              </a:ext>
            </a:extLst>
          </p:cNvPr>
          <p:cNvPicPr>
            <a:picLocks noChangeAspect="1" noChangeArrowheads="1"/>
          </p:cNvPicPr>
          <p:nvPr userDrawn="1"/>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8107" r="28105" b="31081"/>
          <a:stretch/>
        </p:blipFill>
        <p:spPr bwMode="auto">
          <a:xfrm>
            <a:off x="4111290" y="5886450"/>
            <a:ext cx="2060417" cy="97155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Related image">
            <a:extLst>
              <a:ext uri="{FF2B5EF4-FFF2-40B4-BE49-F238E27FC236}">
                <a16:creationId xmlns:a16="http://schemas.microsoft.com/office/drawing/2014/main" id="{961A46D8-822F-47F4-B99D-64B044942D1A}"/>
              </a:ext>
            </a:extLst>
          </p:cNvPr>
          <p:cNvPicPr>
            <a:picLocks noChangeAspect="1" noChangeArrowheads="1"/>
          </p:cNvPicPr>
          <p:nvPr userDrawn="1"/>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37260" r="46918" b="31081"/>
          <a:stretch/>
        </p:blipFill>
        <p:spPr bwMode="auto">
          <a:xfrm>
            <a:off x="3505200" y="5878510"/>
            <a:ext cx="606090" cy="971550"/>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a:extLst>
              <a:ext uri="{FF2B5EF4-FFF2-40B4-BE49-F238E27FC236}">
                <a16:creationId xmlns:a16="http://schemas.microsoft.com/office/drawing/2014/main" id="{AAFF2BA1-ED2E-4831-956E-34D42B7B1602}"/>
              </a:ext>
            </a:extLst>
          </p:cNvPr>
          <p:cNvSpPr/>
          <p:nvPr userDrawn="1"/>
        </p:nvSpPr>
        <p:spPr>
          <a:xfrm>
            <a:off x="2711116" y="6225452"/>
            <a:ext cx="7074568" cy="553998"/>
          </a:xfrm>
          <a:prstGeom prst="rect">
            <a:avLst/>
          </a:prstGeom>
          <a:solidFill>
            <a:srgbClr val="FFFFFF">
              <a:alpha val="0"/>
            </a:srgbClr>
          </a:solidFill>
          <a:effectLst>
            <a:softEdge rad="101600"/>
          </a:effectLst>
        </p:spPr>
        <p:txBody>
          <a:bodyPr wrap="square" lIns="0" tIns="0" rIns="0" bIns="0">
            <a:spAutoFit/>
          </a:bodyPr>
          <a:lstStyle/>
          <a:p>
            <a:pPr algn="ctr"/>
            <a:r>
              <a:rPr lang="en-US" sz="3600" b="1" dirty="0">
                <a:ln w="9525">
                  <a:solidFill>
                    <a:schemeClr val="accent1">
                      <a:lumMod val="50000"/>
                    </a:schemeClr>
                  </a:solidFill>
                  <a:prstDash val="solid"/>
                </a:ln>
                <a:solidFill>
                  <a:schemeClr val="tx1"/>
                </a:solidFill>
                <a:effectLst>
                  <a:outerShdw blurRad="60007" dist="200025" dir="15000000" sy="30000" kx="-1800000" algn="bl" rotWithShape="0">
                    <a:prstClr val="black">
                      <a:alpha val="32000"/>
                    </a:prstClr>
                  </a:outerShdw>
                </a:effectLst>
                <a:latin typeface="Eras Bold ITC" panose="020B0907030504020204" pitchFamily="34" charset="0"/>
              </a:rPr>
              <a:t>Many Individuals No Divisions</a:t>
            </a:r>
          </a:p>
        </p:txBody>
      </p:sp>
    </p:spTree>
    <p:extLst>
      <p:ext uri="{BB962C8B-B14F-4D97-AF65-F5344CB8AC3E}">
        <p14:creationId xmlns:p14="http://schemas.microsoft.com/office/powerpoint/2010/main" val="16705057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HBC_2000x2000.ai"/>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66233" y="133671"/>
            <a:ext cx="613333" cy="613333"/>
          </a:xfrm>
          <a:prstGeom prst="rect">
            <a:avLst/>
          </a:prstGeom>
        </p:spPr>
      </p:pic>
      <p:pic>
        <p:nvPicPr>
          <p:cNvPr id="1028" name="Picture 4" descr="Related image">
            <a:extLst>
              <a:ext uri="{FF2B5EF4-FFF2-40B4-BE49-F238E27FC236}">
                <a16:creationId xmlns:a16="http://schemas.microsoft.com/office/drawing/2014/main" id="{4ED61C77-ED4C-40B9-9898-531381816392}"/>
              </a:ext>
            </a:extLst>
          </p:cNvPr>
          <p:cNvPicPr>
            <a:picLocks noChangeAspect="1" noChangeArrowheads="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590" y="5895976"/>
            <a:ext cx="3494221" cy="128587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Related image">
            <a:extLst>
              <a:ext uri="{FF2B5EF4-FFF2-40B4-BE49-F238E27FC236}">
                <a16:creationId xmlns:a16="http://schemas.microsoft.com/office/drawing/2014/main" id="{EEB4BFEA-0678-4765-8C37-959F64939889}"/>
              </a:ext>
            </a:extLst>
          </p:cNvPr>
          <p:cNvPicPr>
            <a:picLocks noChangeAspect="1" noChangeArrowheads="1"/>
          </p:cNvPicPr>
          <p:nvPr userDrawn="1"/>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584" r="6061" b="31081"/>
          <a:stretch/>
        </p:blipFill>
        <p:spPr bwMode="auto">
          <a:xfrm>
            <a:off x="8566" y="5852575"/>
            <a:ext cx="3537837" cy="97155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Related image">
            <a:extLst>
              <a:ext uri="{FF2B5EF4-FFF2-40B4-BE49-F238E27FC236}">
                <a16:creationId xmlns:a16="http://schemas.microsoft.com/office/drawing/2014/main" id="{ED680B91-FEC4-4B73-B1BD-FB8A6CD7D83D}"/>
              </a:ext>
            </a:extLst>
          </p:cNvPr>
          <p:cNvPicPr>
            <a:picLocks noChangeAspect="1" noChangeArrowheads="1"/>
          </p:cNvPicPr>
          <p:nvPr userDrawn="1"/>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3370" r="5462" b="31081"/>
          <a:stretch/>
        </p:blipFill>
        <p:spPr bwMode="auto">
          <a:xfrm flipH="1">
            <a:off x="6155267" y="5886450"/>
            <a:ext cx="2726267" cy="97155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Related image">
            <a:extLst>
              <a:ext uri="{FF2B5EF4-FFF2-40B4-BE49-F238E27FC236}">
                <a16:creationId xmlns:a16="http://schemas.microsoft.com/office/drawing/2014/main" id="{FC458E96-4BE3-4C45-9251-46BA0D470E91}"/>
              </a:ext>
            </a:extLst>
          </p:cNvPr>
          <p:cNvPicPr>
            <a:picLocks noChangeAspect="1" noChangeArrowheads="1"/>
          </p:cNvPicPr>
          <p:nvPr userDrawn="1"/>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1880" b="31081"/>
          <a:stretch/>
        </p:blipFill>
        <p:spPr bwMode="auto">
          <a:xfrm>
            <a:off x="8881534" y="5878510"/>
            <a:ext cx="3375623" cy="97155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Related image">
            <a:extLst>
              <a:ext uri="{FF2B5EF4-FFF2-40B4-BE49-F238E27FC236}">
                <a16:creationId xmlns:a16="http://schemas.microsoft.com/office/drawing/2014/main" id="{47C285C5-DFF1-4A93-8B95-8D0CEA077FD3}"/>
              </a:ext>
            </a:extLst>
          </p:cNvPr>
          <p:cNvPicPr>
            <a:picLocks noChangeAspect="1" noChangeArrowheads="1"/>
          </p:cNvPicPr>
          <p:nvPr userDrawn="1"/>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8107" r="28105" b="31081"/>
          <a:stretch/>
        </p:blipFill>
        <p:spPr bwMode="auto">
          <a:xfrm>
            <a:off x="4111290" y="5886450"/>
            <a:ext cx="2060417" cy="97155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Related image">
            <a:extLst>
              <a:ext uri="{FF2B5EF4-FFF2-40B4-BE49-F238E27FC236}">
                <a16:creationId xmlns:a16="http://schemas.microsoft.com/office/drawing/2014/main" id="{4E3E799D-E266-49A7-BAEA-27E4545CC596}"/>
              </a:ext>
            </a:extLst>
          </p:cNvPr>
          <p:cNvPicPr>
            <a:picLocks noChangeAspect="1" noChangeArrowheads="1"/>
          </p:cNvPicPr>
          <p:nvPr userDrawn="1"/>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37260" r="46918" b="31081"/>
          <a:stretch/>
        </p:blipFill>
        <p:spPr bwMode="auto">
          <a:xfrm>
            <a:off x="3505200" y="5878510"/>
            <a:ext cx="606090" cy="971550"/>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a:extLst>
              <a:ext uri="{FF2B5EF4-FFF2-40B4-BE49-F238E27FC236}">
                <a16:creationId xmlns:a16="http://schemas.microsoft.com/office/drawing/2014/main" id="{C7A2A753-4B40-4306-ADC4-F7031C2A59BF}"/>
              </a:ext>
            </a:extLst>
          </p:cNvPr>
          <p:cNvSpPr/>
          <p:nvPr userDrawn="1"/>
        </p:nvSpPr>
        <p:spPr>
          <a:xfrm>
            <a:off x="2711116" y="6225452"/>
            <a:ext cx="7074568" cy="553998"/>
          </a:xfrm>
          <a:prstGeom prst="rect">
            <a:avLst/>
          </a:prstGeom>
          <a:solidFill>
            <a:srgbClr val="FFFFFF">
              <a:alpha val="0"/>
            </a:srgbClr>
          </a:solidFill>
          <a:effectLst>
            <a:softEdge rad="101600"/>
          </a:effectLst>
        </p:spPr>
        <p:txBody>
          <a:bodyPr wrap="square" lIns="0" tIns="0" rIns="0" bIns="0">
            <a:spAutoFit/>
          </a:bodyPr>
          <a:lstStyle/>
          <a:p>
            <a:pPr algn="ctr"/>
            <a:r>
              <a:rPr lang="en-US" sz="3600" b="1" dirty="0">
                <a:ln w="9525">
                  <a:solidFill>
                    <a:schemeClr val="accent1">
                      <a:lumMod val="50000"/>
                    </a:schemeClr>
                  </a:solidFill>
                  <a:prstDash val="solid"/>
                </a:ln>
                <a:solidFill>
                  <a:schemeClr val="tx1"/>
                </a:solidFill>
                <a:effectLst>
                  <a:outerShdw blurRad="60007" dist="200025" dir="15000000" sy="30000" kx="-1800000" algn="bl" rotWithShape="0">
                    <a:prstClr val="black">
                      <a:alpha val="32000"/>
                    </a:prstClr>
                  </a:outerShdw>
                </a:effectLst>
                <a:latin typeface="Eras Bold ITC" panose="020B0907030504020204" pitchFamily="34" charset="0"/>
              </a:rPr>
              <a:t>Many Individuals No Divisions</a:t>
            </a:r>
          </a:p>
        </p:txBody>
      </p:sp>
    </p:spTree>
    <p:extLst>
      <p:ext uri="{BB962C8B-B14F-4D97-AF65-F5344CB8AC3E}">
        <p14:creationId xmlns:p14="http://schemas.microsoft.com/office/powerpoint/2010/main" val="33203688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2810196"/>
      </p:ext>
    </p:extLst>
  </p:cSld>
  <p:clrMap bg1="dk1" tx1="lt1" bg2="dk2" tx2="lt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EB5CD69-A89E-4924-A903-073D2A8C9E99}"/>
              </a:ext>
            </a:extLst>
          </p:cNvPr>
          <p:cNvSpPr>
            <a:spLocks noGrp="1"/>
          </p:cNvSpPr>
          <p:nvPr>
            <p:ph type="ctrTitle"/>
          </p:nvPr>
        </p:nvSpPr>
        <p:spPr/>
        <p:txBody>
          <a:bodyPr/>
          <a:lstStyle/>
          <a:p>
            <a:r>
              <a:rPr lang="en-US" sz="6600" dirty="0"/>
              <a:t>1 Corinthians</a:t>
            </a:r>
          </a:p>
        </p:txBody>
      </p:sp>
      <p:sp>
        <p:nvSpPr>
          <p:cNvPr id="5" name="Subtitle 4">
            <a:extLst>
              <a:ext uri="{FF2B5EF4-FFF2-40B4-BE49-F238E27FC236}">
                <a16:creationId xmlns:a16="http://schemas.microsoft.com/office/drawing/2014/main" id="{CF3BA594-4919-41F9-944C-61C90867D1C2}"/>
              </a:ext>
            </a:extLst>
          </p:cNvPr>
          <p:cNvSpPr>
            <a:spLocks noGrp="1"/>
          </p:cNvSpPr>
          <p:nvPr>
            <p:ph type="subTitle" idx="1"/>
          </p:nvPr>
        </p:nvSpPr>
        <p:spPr>
          <a:xfrm>
            <a:off x="1047750" y="1143663"/>
            <a:ext cx="10096500" cy="1655762"/>
          </a:xfrm>
        </p:spPr>
        <p:txBody>
          <a:bodyPr>
            <a:normAutofit/>
          </a:bodyPr>
          <a:lstStyle/>
          <a:p>
            <a:r>
              <a:rPr lang="en-US" sz="4400" dirty="0"/>
              <a:t>Conclusion</a:t>
            </a:r>
          </a:p>
        </p:txBody>
      </p:sp>
    </p:spTree>
    <p:extLst>
      <p:ext uri="{BB962C8B-B14F-4D97-AF65-F5344CB8AC3E}">
        <p14:creationId xmlns:p14="http://schemas.microsoft.com/office/powerpoint/2010/main" val="30699491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F8F0E1A-1DF6-4880-B43A-9D32CEFAF0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42611" y="191703"/>
            <a:ext cx="4056146" cy="6489834"/>
          </a:xfrm>
          <a:prstGeom prst="rect">
            <a:avLst/>
          </a:prstGeom>
        </p:spPr>
      </p:pic>
    </p:spTree>
    <p:extLst>
      <p:ext uri="{BB962C8B-B14F-4D97-AF65-F5344CB8AC3E}">
        <p14:creationId xmlns:p14="http://schemas.microsoft.com/office/powerpoint/2010/main" val="9362242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A085656-1DDC-46E0-9D76-049C6E26B348}"/>
              </a:ext>
            </a:extLst>
          </p:cNvPr>
          <p:cNvSpPr txBox="1"/>
          <p:nvPr/>
        </p:nvSpPr>
        <p:spPr>
          <a:xfrm>
            <a:off x="497305" y="1435768"/>
            <a:ext cx="11582400" cy="4524315"/>
          </a:xfrm>
          <a:prstGeom prst="rect">
            <a:avLst/>
          </a:prstGeom>
          <a:noFill/>
        </p:spPr>
        <p:txBody>
          <a:bodyPr wrap="square" rtlCol="0">
            <a:spAutoFit/>
          </a:bodyPr>
          <a:lstStyle/>
          <a:p>
            <a:r>
              <a:rPr lang="en-US" sz="3600" dirty="0"/>
              <a:t>Now I make known to you, brethren, the gospel which I preached to you, which also you received, in which also you stand, 2 by which also you are saved, if you hold fast the word which I preached to you, unless you believed in vain.</a:t>
            </a:r>
          </a:p>
          <a:p>
            <a:r>
              <a:rPr lang="en-US" sz="3600" dirty="0"/>
              <a:t>3 For I delivered to you as of first importance what I also received, that Christ died for our sins according to the Scriptures, 4 and that He was buried, and that He was raised on the third day according to the Scriptures, </a:t>
            </a:r>
            <a:r>
              <a:rPr lang="en-US" sz="2800" dirty="0"/>
              <a:t>1 Cor. 15:1-4</a:t>
            </a:r>
          </a:p>
        </p:txBody>
      </p:sp>
      <p:sp>
        <p:nvSpPr>
          <p:cNvPr id="3" name="TextBox 2">
            <a:extLst>
              <a:ext uri="{FF2B5EF4-FFF2-40B4-BE49-F238E27FC236}">
                <a16:creationId xmlns:a16="http://schemas.microsoft.com/office/drawing/2014/main" id="{D2F54E9C-D3ED-4281-82F5-25EA79218DDC}"/>
              </a:ext>
            </a:extLst>
          </p:cNvPr>
          <p:cNvSpPr txBox="1"/>
          <p:nvPr/>
        </p:nvSpPr>
        <p:spPr>
          <a:xfrm>
            <a:off x="2326105" y="409073"/>
            <a:ext cx="7026442" cy="707886"/>
          </a:xfrm>
          <a:prstGeom prst="rect">
            <a:avLst/>
          </a:prstGeom>
          <a:noFill/>
        </p:spPr>
        <p:txBody>
          <a:bodyPr wrap="square" rtlCol="0">
            <a:spAutoFit/>
          </a:bodyPr>
          <a:lstStyle/>
          <a:p>
            <a:pPr algn="ctr"/>
            <a:r>
              <a:rPr lang="en-US" sz="4000" dirty="0"/>
              <a:t>The Gospel in which You Stand</a:t>
            </a:r>
          </a:p>
        </p:txBody>
      </p:sp>
    </p:spTree>
    <p:extLst>
      <p:ext uri="{BB962C8B-B14F-4D97-AF65-F5344CB8AC3E}">
        <p14:creationId xmlns:p14="http://schemas.microsoft.com/office/powerpoint/2010/main" val="30237392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A085656-1DDC-46E0-9D76-049C6E26B348}"/>
              </a:ext>
            </a:extLst>
          </p:cNvPr>
          <p:cNvSpPr txBox="1"/>
          <p:nvPr/>
        </p:nvSpPr>
        <p:spPr>
          <a:xfrm>
            <a:off x="497305" y="1435768"/>
            <a:ext cx="11582400" cy="4524315"/>
          </a:xfrm>
          <a:prstGeom prst="rect">
            <a:avLst/>
          </a:prstGeom>
          <a:noFill/>
        </p:spPr>
        <p:txBody>
          <a:bodyPr wrap="square" rtlCol="0">
            <a:spAutoFit/>
          </a:bodyPr>
          <a:lstStyle/>
          <a:p>
            <a:r>
              <a:rPr lang="en-US" sz="3600" dirty="0"/>
              <a:t>Now I </a:t>
            </a:r>
            <a:r>
              <a:rPr lang="en-US" sz="3600" dirty="0">
                <a:solidFill>
                  <a:srgbClr val="FFFF00"/>
                </a:solidFill>
              </a:rPr>
              <a:t>make known to you</a:t>
            </a:r>
            <a:r>
              <a:rPr lang="en-US" sz="3600" dirty="0"/>
              <a:t>, brethren, </a:t>
            </a:r>
            <a:r>
              <a:rPr lang="en-US" sz="3600" dirty="0">
                <a:solidFill>
                  <a:srgbClr val="FFFF00"/>
                </a:solidFill>
              </a:rPr>
              <a:t>the gospel </a:t>
            </a:r>
            <a:r>
              <a:rPr lang="en-US" sz="3600" dirty="0"/>
              <a:t>which I preached to you, which also you received, in which also you stand, 2 by which also you are saved, if you hold fast the word which I preached to you, unless you believed in vain.</a:t>
            </a:r>
          </a:p>
          <a:p>
            <a:r>
              <a:rPr lang="en-US" sz="3600" dirty="0"/>
              <a:t>3 For I delivered to you as of first importance what I also received, that Christ died for our sins according to the Scriptures, 4 and that He was buried, and that He was raised on the third day according to the Scriptures, </a:t>
            </a:r>
            <a:r>
              <a:rPr lang="en-US" sz="2800" dirty="0"/>
              <a:t>1 Cor. 15:1-4</a:t>
            </a:r>
          </a:p>
        </p:txBody>
      </p:sp>
      <p:sp>
        <p:nvSpPr>
          <p:cNvPr id="3" name="TextBox 2">
            <a:extLst>
              <a:ext uri="{FF2B5EF4-FFF2-40B4-BE49-F238E27FC236}">
                <a16:creationId xmlns:a16="http://schemas.microsoft.com/office/drawing/2014/main" id="{D2F54E9C-D3ED-4281-82F5-25EA79218DDC}"/>
              </a:ext>
            </a:extLst>
          </p:cNvPr>
          <p:cNvSpPr txBox="1"/>
          <p:nvPr/>
        </p:nvSpPr>
        <p:spPr>
          <a:xfrm>
            <a:off x="2326105" y="409073"/>
            <a:ext cx="7026442" cy="707886"/>
          </a:xfrm>
          <a:prstGeom prst="rect">
            <a:avLst/>
          </a:prstGeom>
          <a:noFill/>
        </p:spPr>
        <p:txBody>
          <a:bodyPr wrap="square" rtlCol="0">
            <a:spAutoFit/>
          </a:bodyPr>
          <a:lstStyle/>
          <a:p>
            <a:pPr algn="ctr"/>
            <a:r>
              <a:rPr lang="en-US" sz="4000" dirty="0"/>
              <a:t>The Gospel in which You Stand</a:t>
            </a:r>
          </a:p>
        </p:txBody>
      </p:sp>
    </p:spTree>
    <p:extLst>
      <p:ext uri="{BB962C8B-B14F-4D97-AF65-F5344CB8AC3E}">
        <p14:creationId xmlns:p14="http://schemas.microsoft.com/office/powerpoint/2010/main" val="17648926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A085656-1DDC-46E0-9D76-049C6E26B348}"/>
              </a:ext>
            </a:extLst>
          </p:cNvPr>
          <p:cNvSpPr txBox="1"/>
          <p:nvPr/>
        </p:nvSpPr>
        <p:spPr>
          <a:xfrm>
            <a:off x="497305" y="1435768"/>
            <a:ext cx="11582400" cy="4524315"/>
          </a:xfrm>
          <a:prstGeom prst="rect">
            <a:avLst/>
          </a:prstGeom>
          <a:noFill/>
        </p:spPr>
        <p:txBody>
          <a:bodyPr wrap="square" rtlCol="0">
            <a:spAutoFit/>
          </a:bodyPr>
          <a:lstStyle/>
          <a:p>
            <a:r>
              <a:rPr lang="en-US" sz="3600" dirty="0"/>
              <a:t>Now I make known to you, brethren, the gospel which I preached to you, which also you received, in which also you stand, 2 by which also you are saved, if you hold fast the word which I preached to you, unless you believed in vain.</a:t>
            </a:r>
          </a:p>
          <a:p>
            <a:r>
              <a:rPr lang="en-US" sz="3600" dirty="0"/>
              <a:t>3 For I delivered to you as of first importance what I also received, that </a:t>
            </a:r>
            <a:r>
              <a:rPr lang="en-US" sz="3600" dirty="0">
                <a:solidFill>
                  <a:srgbClr val="FFFF00"/>
                </a:solidFill>
              </a:rPr>
              <a:t>Christ</a:t>
            </a:r>
            <a:r>
              <a:rPr lang="en-US" sz="3600" dirty="0"/>
              <a:t> died for our sins according to the Scriptures, 4 and that He was buried, and that He was raised on the third day according to the Scriptures, </a:t>
            </a:r>
            <a:r>
              <a:rPr lang="en-US" sz="2800" dirty="0"/>
              <a:t>1 Cor. 15:1-4</a:t>
            </a:r>
          </a:p>
        </p:txBody>
      </p:sp>
      <p:sp>
        <p:nvSpPr>
          <p:cNvPr id="3" name="TextBox 2">
            <a:extLst>
              <a:ext uri="{FF2B5EF4-FFF2-40B4-BE49-F238E27FC236}">
                <a16:creationId xmlns:a16="http://schemas.microsoft.com/office/drawing/2014/main" id="{D2F54E9C-D3ED-4281-82F5-25EA79218DDC}"/>
              </a:ext>
            </a:extLst>
          </p:cNvPr>
          <p:cNvSpPr txBox="1"/>
          <p:nvPr/>
        </p:nvSpPr>
        <p:spPr>
          <a:xfrm>
            <a:off x="2326105" y="409073"/>
            <a:ext cx="7026442" cy="707886"/>
          </a:xfrm>
          <a:prstGeom prst="rect">
            <a:avLst/>
          </a:prstGeom>
          <a:noFill/>
        </p:spPr>
        <p:txBody>
          <a:bodyPr wrap="square" rtlCol="0">
            <a:spAutoFit/>
          </a:bodyPr>
          <a:lstStyle/>
          <a:p>
            <a:pPr algn="ctr"/>
            <a:r>
              <a:rPr lang="en-US" sz="4000" dirty="0"/>
              <a:t>The Gospel in which You Stand</a:t>
            </a:r>
          </a:p>
        </p:txBody>
      </p:sp>
    </p:spTree>
    <p:extLst>
      <p:ext uri="{BB962C8B-B14F-4D97-AF65-F5344CB8AC3E}">
        <p14:creationId xmlns:p14="http://schemas.microsoft.com/office/powerpoint/2010/main" val="5304033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A085656-1DDC-46E0-9D76-049C6E26B348}"/>
              </a:ext>
            </a:extLst>
          </p:cNvPr>
          <p:cNvSpPr txBox="1"/>
          <p:nvPr/>
        </p:nvSpPr>
        <p:spPr>
          <a:xfrm>
            <a:off x="497305" y="1435768"/>
            <a:ext cx="11582400" cy="4524315"/>
          </a:xfrm>
          <a:prstGeom prst="rect">
            <a:avLst/>
          </a:prstGeom>
          <a:noFill/>
        </p:spPr>
        <p:txBody>
          <a:bodyPr wrap="square" rtlCol="0">
            <a:spAutoFit/>
          </a:bodyPr>
          <a:lstStyle/>
          <a:p>
            <a:r>
              <a:rPr lang="en-US" sz="3600" dirty="0"/>
              <a:t>Now I make known to you, brethren, the gospel which I preached to you, which also you received, in which also you stand, 2 by which also you are saved, if you hold fast the word which I preached to you, unless you believed in vain.</a:t>
            </a:r>
          </a:p>
          <a:p>
            <a:r>
              <a:rPr lang="en-US" sz="3600" dirty="0"/>
              <a:t>3 For I delivered to you as of first importance what I also received, that Christ </a:t>
            </a:r>
            <a:r>
              <a:rPr lang="en-US" sz="3600" dirty="0">
                <a:solidFill>
                  <a:srgbClr val="FFFF00"/>
                </a:solidFill>
              </a:rPr>
              <a:t>died for our sins </a:t>
            </a:r>
            <a:r>
              <a:rPr lang="en-US" sz="3600" dirty="0"/>
              <a:t>according to the Scriptures, 4 and that </a:t>
            </a:r>
            <a:r>
              <a:rPr lang="en-US" sz="3600" dirty="0">
                <a:solidFill>
                  <a:srgbClr val="FFFF00"/>
                </a:solidFill>
              </a:rPr>
              <a:t>He was buried</a:t>
            </a:r>
            <a:r>
              <a:rPr lang="en-US" sz="3600" dirty="0"/>
              <a:t>, and that </a:t>
            </a:r>
            <a:r>
              <a:rPr lang="en-US" sz="3600" dirty="0">
                <a:solidFill>
                  <a:srgbClr val="FFFF00"/>
                </a:solidFill>
              </a:rPr>
              <a:t>He was raised </a:t>
            </a:r>
            <a:r>
              <a:rPr lang="en-US" sz="3600" dirty="0"/>
              <a:t>on the third day according to the Scriptures, </a:t>
            </a:r>
            <a:r>
              <a:rPr lang="en-US" sz="2800" dirty="0"/>
              <a:t>1 Cor. 15:1-4</a:t>
            </a:r>
          </a:p>
        </p:txBody>
      </p:sp>
      <p:sp>
        <p:nvSpPr>
          <p:cNvPr id="3" name="TextBox 2">
            <a:extLst>
              <a:ext uri="{FF2B5EF4-FFF2-40B4-BE49-F238E27FC236}">
                <a16:creationId xmlns:a16="http://schemas.microsoft.com/office/drawing/2014/main" id="{D2F54E9C-D3ED-4281-82F5-25EA79218DDC}"/>
              </a:ext>
            </a:extLst>
          </p:cNvPr>
          <p:cNvSpPr txBox="1"/>
          <p:nvPr/>
        </p:nvSpPr>
        <p:spPr>
          <a:xfrm>
            <a:off x="2326105" y="409073"/>
            <a:ext cx="7026442" cy="707886"/>
          </a:xfrm>
          <a:prstGeom prst="rect">
            <a:avLst/>
          </a:prstGeom>
          <a:noFill/>
        </p:spPr>
        <p:txBody>
          <a:bodyPr wrap="square" rtlCol="0">
            <a:spAutoFit/>
          </a:bodyPr>
          <a:lstStyle/>
          <a:p>
            <a:pPr algn="ctr"/>
            <a:r>
              <a:rPr lang="en-US" sz="4000" dirty="0"/>
              <a:t>The Gospel in which You Stand</a:t>
            </a:r>
          </a:p>
        </p:txBody>
      </p:sp>
    </p:spTree>
    <p:extLst>
      <p:ext uri="{BB962C8B-B14F-4D97-AF65-F5344CB8AC3E}">
        <p14:creationId xmlns:p14="http://schemas.microsoft.com/office/powerpoint/2010/main" val="2424084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346B12DD-37AB-4BF0-BE2F-E704DD703FA2}"/>
              </a:ext>
            </a:extLst>
          </p:cNvPr>
          <p:cNvSpPr>
            <a:spLocks noGrp="1" noChangeArrowheads="1"/>
          </p:cNvSpPr>
          <p:nvPr>
            <p:ph type="title"/>
          </p:nvPr>
        </p:nvSpPr>
        <p:spPr/>
        <p:txBody>
          <a:bodyPr/>
          <a:lstStyle/>
          <a:p>
            <a:pPr algn="ctr"/>
            <a:r>
              <a:rPr lang="en-US" altLang="en-US" dirty="0"/>
              <a:t>   </a:t>
            </a:r>
            <a:r>
              <a:rPr lang="en-US" altLang="en-US" sz="5400" dirty="0"/>
              <a:t>1 Corinthians</a:t>
            </a:r>
          </a:p>
        </p:txBody>
      </p:sp>
      <p:sp>
        <p:nvSpPr>
          <p:cNvPr id="16389" name="Rectangle 5">
            <a:extLst>
              <a:ext uri="{FF2B5EF4-FFF2-40B4-BE49-F238E27FC236}">
                <a16:creationId xmlns:a16="http://schemas.microsoft.com/office/drawing/2014/main" id="{532C6FCF-59C3-4BB4-84B6-0A8F29126D47}"/>
              </a:ext>
            </a:extLst>
          </p:cNvPr>
          <p:cNvSpPr>
            <a:spLocks noChangeArrowheads="1"/>
          </p:cNvSpPr>
          <p:nvPr/>
        </p:nvSpPr>
        <p:spPr bwMode="auto">
          <a:xfrm>
            <a:off x="3878747" y="1573213"/>
            <a:ext cx="6988036" cy="1455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lvl1pPr marL="342900" indent="-342900">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chemeClr val="tx1"/>
                </a:solidFill>
                <a:latin typeface="Times New Roman" panose="02020603050405020304" pitchFamily="18" charset="0"/>
              </a:defRPr>
            </a:lvl2pPr>
            <a:lvl3pPr marL="1143000" indent="-228600">
              <a:spcBef>
                <a:spcPct val="20000"/>
              </a:spcBef>
              <a:buChar char="•"/>
              <a:defRPr kumimoji="1" sz="2400">
                <a:solidFill>
                  <a:schemeClr val="tx1"/>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buFontTx/>
              <a:buChar char=" "/>
            </a:pPr>
            <a:r>
              <a:rPr lang="en-US" altLang="en-US" sz="7200" dirty="0">
                <a:solidFill>
                  <a:srgbClr val="FFFF00"/>
                </a:solidFill>
                <a:latin typeface="Algerian" panose="04020705040A02060702" pitchFamily="82" charset="0"/>
                <a:cs typeface="Arial" panose="020B0604020202020204" pitchFamily="34" charset="0"/>
              </a:rPr>
              <a:t>M   I   N   D</a:t>
            </a:r>
          </a:p>
        </p:txBody>
      </p:sp>
      <p:pic>
        <p:nvPicPr>
          <p:cNvPr id="16394" name="Picture 10" descr="C:\1 Temp\Corinthians\images\pp detail of capitals and architrave Temple of Apollo Corinth.htm">
            <a:extLst>
              <a:ext uri="{FF2B5EF4-FFF2-40B4-BE49-F238E27FC236}">
                <a16:creationId xmlns:a16="http://schemas.microsoft.com/office/drawing/2014/main" id="{4C97ED0A-7E5C-47BD-AE91-8B38FB5CB8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012" y="117475"/>
            <a:ext cx="1982788" cy="145573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E22D841-133B-43E2-9659-38E8EE30DBD8}"/>
              </a:ext>
            </a:extLst>
          </p:cNvPr>
          <p:cNvSpPr txBox="1"/>
          <p:nvPr/>
        </p:nvSpPr>
        <p:spPr>
          <a:xfrm>
            <a:off x="4784035" y="3159125"/>
            <a:ext cx="3084499" cy="830997"/>
          </a:xfrm>
          <a:prstGeom prst="rect">
            <a:avLst/>
          </a:prstGeom>
          <a:noFill/>
        </p:spPr>
        <p:txBody>
          <a:bodyPr wrap="none" rtlCol="0">
            <a:spAutoFit/>
          </a:bodyPr>
          <a:lstStyle/>
          <a:p>
            <a:r>
              <a:rPr lang="en-US" sz="4800" dirty="0">
                <a:latin typeface="Algerian" panose="04020705040A02060702" pitchFamily="82" charset="0"/>
              </a:rPr>
              <a:t>Of Christ</a:t>
            </a:r>
          </a:p>
        </p:txBody>
      </p:sp>
      <p:cxnSp>
        <p:nvCxnSpPr>
          <p:cNvPr id="4" name="Straight Connector 3">
            <a:extLst>
              <a:ext uri="{FF2B5EF4-FFF2-40B4-BE49-F238E27FC236}">
                <a16:creationId xmlns:a16="http://schemas.microsoft.com/office/drawing/2014/main" id="{5A250056-B908-4772-8ABB-E4345509D713}"/>
              </a:ext>
            </a:extLst>
          </p:cNvPr>
          <p:cNvCxnSpPr/>
          <p:nvPr/>
        </p:nvCxnSpPr>
        <p:spPr>
          <a:xfrm flipH="1">
            <a:off x="3684104" y="2663687"/>
            <a:ext cx="901148" cy="3246783"/>
          </a:xfrm>
          <a:prstGeom prst="line">
            <a:avLst/>
          </a:prstGeom>
          <a:ln w="38100">
            <a:solidFill>
              <a:srgbClr val="FFFF00"/>
            </a:solidFill>
          </a:ln>
        </p:spPr>
        <p:style>
          <a:lnRef idx="3">
            <a:schemeClr val="dk1"/>
          </a:lnRef>
          <a:fillRef idx="0">
            <a:schemeClr val="dk1"/>
          </a:fillRef>
          <a:effectRef idx="2">
            <a:schemeClr val="dk1"/>
          </a:effectRef>
          <a:fontRef idx="minor">
            <a:schemeClr val="tx1"/>
          </a:fontRef>
        </p:style>
      </p:cxnSp>
      <p:cxnSp>
        <p:nvCxnSpPr>
          <p:cNvPr id="8" name="Straight Connector 7">
            <a:extLst>
              <a:ext uri="{FF2B5EF4-FFF2-40B4-BE49-F238E27FC236}">
                <a16:creationId xmlns:a16="http://schemas.microsoft.com/office/drawing/2014/main" id="{DEF0EB9B-C190-4619-8C60-C0C70CFC27FD}"/>
              </a:ext>
            </a:extLst>
          </p:cNvPr>
          <p:cNvCxnSpPr>
            <a:cxnSpLocks/>
          </p:cNvCxnSpPr>
          <p:nvPr/>
        </p:nvCxnSpPr>
        <p:spPr>
          <a:xfrm flipH="1">
            <a:off x="5442460" y="2663687"/>
            <a:ext cx="275854" cy="3458817"/>
          </a:xfrm>
          <a:prstGeom prst="line">
            <a:avLst/>
          </a:prstGeom>
          <a:ln w="38100">
            <a:solidFill>
              <a:srgbClr val="FFFF00"/>
            </a:solidFill>
          </a:ln>
        </p:spPr>
        <p:style>
          <a:lnRef idx="3">
            <a:schemeClr val="dk1"/>
          </a:lnRef>
          <a:fillRef idx="0">
            <a:schemeClr val="dk1"/>
          </a:fillRef>
          <a:effectRef idx="2">
            <a:schemeClr val="dk1"/>
          </a:effectRef>
          <a:fontRef idx="minor">
            <a:schemeClr val="tx1"/>
          </a:fontRef>
        </p:style>
      </p:cxnSp>
      <p:cxnSp>
        <p:nvCxnSpPr>
          <p:cNvPr id="10" name="Straight Connector 9">
            <a:extLst>
              <a:ext uri="{FF2B5EF4-FFF2-40B4-BE49-F238E27FC236}">
                <a16:creationId xmlns:a16="http://schemas.microsoft.com/office/drawing/2014/main" id="{F7FF02A6-5A3B-435D-B9C0-5F48394996DD}"/>
              </a:ext>
            </a:extLst>
          </p:cNvPr>
          <p:cNvCxnSpPr/>
          <p:nvPr/>
        </p:nvCxnSpPr>
        <p:spPr>
          <a:xfrm>
            <a:off x="6983896" y="2663687"/>
            <a:ext cx="172278" cy="3419061"/>
          </a:xfrm>
          <a:prstGeom prst="line">
            <a:avLst/>
          </a:prstGeom>
          <a:ln w="38100">
            <a:solidFill>
              <a:srgbClr val="FFFF00"/>
            </a:solidFill>
          </a:ln>
        </p:spPr>
        <p:style>
          <a:lnRef idx="3">
            <a:schemeClr val="dk1"/>
          </a:lnRef>
          <a:fillRef idx="0">
            <a:schemeClr val="dk1"/>
          </a:fillRef>
          <a:effectRef idx="2">
            <a:schemeClr val="dk1"/>
          </a:effectRef>
          <a:fontRef idx="minor">
            <a:schemeClr val="tx1"/>
          </a:fontRef>
        </p:style>
      </p:cxnSp>
      <p:cxnSp>
        <p:nvCxnSpPr>
          <p:cNvPr id="12" name="Straight Connector 11">
            <a:extLst>
              <a:ext uri="{FF2B5EF4-FFF2-40B4-BE49-F238E27FC236}">
                <a16:creationId xmlns:a16="http://schemas.microsoft.com/office/drawing/2014/main" id="{AD9C7868-9936-4CE6-940F-FCFC170B2544}"/>
              </a:ext>
            </a:extLst>
          </p:cNvPr>
          <p:cNvCxnSpPr>
            <a:cxnSpLocks/>
          </p:cNvCxnSpPr>
          <p:nvPr/>
        </p:nvCxnSpPr>
        <p:spPr>
          <a:xfrm>
            <a:off x="8063177" y="2740302"/>
            <a:ext cx="948301" cy="3458817"/>
          </a:xfrm>
          <a:prstGeom prst="line">
            <a:avLst/>
          </a:prstGeom>
          <a:ln w="38100">
            <a:solidFill>
              <a:srgbClr val="FFFF00"/>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245498392"/>
      </p:ext>
    </p:extLst>
  </p:cSld>
  <p:clrMapOvr>
    <a:masterClrMapping/>
  </p:clrMapOvr>
  <p:transition spd="med">
    <p:checker dir="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BDAD1CC-3E52-4FF0-B58E-55F56FA736EC}"/>
              </a:ext>
            </a:extLst>
          </p:cNvPr>
          <p:cNvSpPr>
            <a:spLocks noGrp="1"/>
          </p:cNvSpPr>
          <p:nvPr>
            <p:ph type="title"/>
          </p:nvPr>
        </p:nvSpPr>
        <p:spPr>
          <a:xfrm>
            <a:off x="838200" y="127000"/>
            <a:ext cx="5257800" cy="1325563"/>
          </a:xfrm>
        </p:spPr>
        <p:txBody>
          <a:bodyPr/>
          <a:lstStyle/>
          <a:p>
            <a:r>
              <a:rPr lang="en-US" dirty="0"/>
              <a:t>One Mind</a:t>
            </a:r>
          </a:p>
        </p:txBody>
      </p:sp>
      <p:sp>
        <p:nvSpPr>
          <p:cNvPr id="5" name="Content Placeholder 4">
            <a:extLst>
              <a:ext uri="{FF2B5EF4-FFF2-40B4-BE49-F238E27FC236}">
                <a16:creationId xmlns:a16="http://schemas.microsoft.com/office/drawing/2014/main" id="{733259B8-8B6B-4E01-AB77-3FB0FB296891}"/>
              </a:ext>
            </a:extLst>
          </p:cNvPr>
          <p:cNvSpPr>
            <a:spLocks noGrp="1"/>
          </p:cNvSpPr>
          <p:nvPr>
            <p:ph sz="half" idx="1"/>
          </p:nvPr>
        </p:nvSpPr>
        <p:spPr/>
        <p:txBody>
          <a:bodyPr>
            <a:normAutofit fontScale="92500"/>
          </a:bodyPr>
          <a:lstStyle/>
          <a:p>
            <a:r>
              <a:rPr lang="en-US" b="0" dirty="0"/>
              <a:t>¶Now I exhort you, brethren, by the name of our Lord Jesus Christ, that you all agree and that there be no divisions among you, but that you be made complete in the same mind and in the same judgment.</a:t>
            </a:r>
          </a:p>
          <a:p>
            <a:pPr marL="0" indent="0" algn="ctr">
              <a:buNone/>
            </a:pPr>
            <a:r>
              <a:rPr lang="en-US" sz="2600" b="0" dirty="0"/>
              <a:t>1 Cor 1:10</a:t>
            </a:r>
          </a:p>
          <a:p>
            <a:endParaRPr lang="en-US" dirty="0"/>
          </a:p>
        </p:txBody>
      </p:sp>
      <p:sp>
        <p:nvSpPr>
          <p:cNvPr id="6" name="Content Placeholder 5">
            <a:extLst>
              <a:ext uri="{FF2B5EF4-FFF2-40B4-BE49-F238E27FC236}">
                <a16:creationId xmlns:a16="http://schemas.microsoft.com/office/drawing/2014/main" id="{1A6F1092-1FB6-455C-9250-7D51A6CBE07F}"/>
              </a:ext>
            </a:extLst>
          </p:cNvPr>
          <p:cNvSpPr>
            <a:spLocks noGrp="1"/>
          </p:cNvSpPr>
          <p:nvPr>
            <p:ph sz="half" idx="2"/>
          </p:nvPr>
        </p:nvSpPr>
        <p:spPr>
          <a:xfrm>
            <a:off x="6172200" y="978568"/>
            <a:ext cx="5181600" cy="4988845"/>
          </a:xfrm>
        </p:spPr>
        <p:txBody>
          <a:bodyPr>
            <a:normAutofit fontScale="92500"/>
          </a:bodyPr>
          <a:lstStyle/>
          <a:p>
            <a:r>
              <a:rPr lang="en-US" b="0" dirty="0"/>
              <a:t>Now we have received, not the spirit of the world, but the Spirit who is from God, so that we may know the things freely given to us by God, </a:t>
            </a:r>
            <a:r>
              <a:rPr lang="en-US" sz="2600" b="0" dirty="0"/>
              <a:t>1 Cor 2:12</a:t>
            </a:r>
          </a:p>
          <a:p>
            <a:endParaRPr lang="en-US" sz="2600" b="0" dirty="0"/>
          </a:p>
          <a:p>
            <a:r>
              <a:rPr lang="en-US" b="0" dirty="0"/>
              <a:t>For WHO HAS KNOWN THE MIND OF THE LORD, THAT HE WILL INSTRUCT HIM? But we have the mind of Christ. </a:t>
            </a:r>
          </a:p>
          <a:p>
            <a:pPr marL="0" indent="0" algn="ctr">
              <a:buNone/>
            </a:pPr>
            <a:r>
              <a:rPr lang="en-US" sz="2600" b="0" dirty="0"/>
              <a:t>1 Cor 2:16</a:t>
            </a:r>
          </a:p>
          <a:p>
            <a:endParaRPr lang="en-US" dirty="0"/>
          </a:p>
        </p:txBody>
      </p:sp>
    </p:spTree>
    <p:extLst>
      <p:ext uri="{BB962C8B-B14F-4D97-AF65-F5344CB8AC3E}">
        <p14:creationId xmlns:p14="http://schemas.microsoft.com/office/powerpoint/2010/main" val="11951250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08DA9F07-B60E-4850-9836-F9552CD9880A}"/>
              </a:ext>
            </a:extLst>
          </p:cNvPr>
          <p:cNvSpPr>
            <a:spLocks noGrp="1" noChangeArrowheads="1"/>
          </p:cNvSpPr>
          <p:nvPr>
            <p:ph type="title"/>
          </p:nvPr>
        </p:nvSpPr>
        <p:spPr/>
        <p:txBody>
          <a:bodyPr/>
          <a:lstStyle/>
          <a:p>
            <a:pPr algn="ctr"/>
            <a:r>
              <a:rPr lang="en-US" altLang="en-US" dirty="0"/>
              <a:t>   </a:t>
            </a:r>
            <a:r>
              <a:rPr lang="en-US" altLang="en-US" sz="5400" dirty="0"/>
              <a:t>1 Corinthians</a:t>
            </a:r>
          </a:p>
        </p:txBody>
      </p:sp>
      <p:pic>
        <p:nvPicPr>
          <p:cNvPr id="12306" name="Picture 18" descr="C:\1 Temp\Corinthians\images\pp detail of capitals and architrave Temple of Apollo Corinth.htm">
            <a:extLst>
              <a:ext uri="{FF2B5EF4-FFF2-40B4-BE49-F238E27FC236}">
                <a16:creationId xmlns:a16="http://schemas.microsoft.com/office/drawing/2014/main" id="{2B095528-BAF0-431B-ACAC-9CC1F01E59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412" y="161925"/>
            <a:ext cx="1982788" cy="1455738"/>
          </a:xfrm>
          <a:prstGeom prst="rect">
            <a:avLst/>
          </a:prstGeom>
          <a:noFill/>
          <a:extLst>
            <a:ext uri="{909E8E84-426E-40DD-AFC4-6F175D3DCCD1}">
              <a14:hiddenFill xmlns:a14="http://schemas.microsoft.com/office/drawing/2010/main">
                <a:solidFill>
                  <a:srgbClr val="FFFFFF"/>
                </a:solidFill>
              </a14:hiddenFill>
            </a:ext>
          </a:extLst>
        </p:spPr>
      </p:pic>
      <p:sp>
        <p:nvSpPr>
          <p:cNvPr id="12309" name="Text Box 21">
            <a:extLst>
              <a:ext uri="{FF2B5EF4-FFF2-40B4-BE49-F238E27FC236}">
                <a16:creationId xmlns:a16="http://schemas.microsoft.com/office/drawing/2014/main" id="{EFAE4F96-DE2C-4DC1-B5EA-8658419A0E79}"/>
              </a:ext>
            </a:extLst>
          </p:cNvPr>
          <p:cNvSpPr txBox="1">
            <a:spLocks noChangeArrowheads="1"/>
          </p:cNvSpPr>
          <p:nvPr/>
        </p:nvSpPr>
        <p:spPr bwMode="auto">
          <a:xfrm>
            <a:off x="175336" y="1650209"/>
            <a:ext cx="11814312" cy="1138773"/>
          </a:xfrm>
          <a:prstGeom prst="rect">
            <a:avLst/>
          </a:prstGeom>
          <a:noFill/>
          <a:ln>
            <a:noFill/>
          </a:ln>
          <a:effectLst/>
          <a:extLst>
            <a:ext uri="{909E8E84-426E-40DD-AFC4-6F175D3DCCD1}">
              <a14:hiddenFill xmlns:a14="http://schemas.microsoft.com/office/drawing/2010/main">
                <a:solidFill>
                  <a:srgbClr val="33009A"/>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3400" dirty="0">
                <a:solidFill>
                  <a:srgbClr val="FFFF00"/>
                </a:solidFill>
              </a:rPr>
              <a:t>I. The wisdom of God is to have the mind of Christ and allow no divisions in the body	</a:t>
            </a:r>
            <a:r>
              <a:rPr lang="en-US" altLang="en-US" sz="3400" dirty="0"/>
              <a:t>						          (Ch.1-4) </a:t>
            </a:r>
          </a:p>
        </p:txBody>
      </p:sp>
      <p:sp>
        <p:nvSpPr>
          <p:cNvPr id="12310" name="Text Box 22">
            <a:extLst>
              <a:ext uri="{FF2B5EF4-FFF2-40B4-BE49-F238E27FC236}">
                <a16:creationId xmlns:a16="http://schemas.microsoft.com/office/drawing/2014/main" id="{093A8291-4F38-4DE2-B64D-EBBF10BD4A4B}"/>
              </a:ext>
            </a:extLst>
          </p:cNvPr>
          <p:cNvSpPr txBox="1">
            <a:spLocks noChangeArrowheads="1"/>
          </p:cNvSpPr>
          <p:nvPr/>
        </p:nvSpPr>
        <p:spPr bwMode="auto">
          <a:xfrm>
            <a:off x="175336" y="2858642"/>
            <a:ext cx="11926956" cy="615553"/>
          </a:xfrm>
          <a:prstGeom prst="rect">
            <a:avLst/>
          </a:prstGeom>
          <a:noFill/>
          <a:ln>
            <a:noFill/>
          </a:ln>
          <a:effectLst/>
          <a:extLst>
            <a:ext uri="{909E8E84-426E-40DD-AFC4-6F175D3DCCD1}">
              <a14:hiddenFill xmlns:a14="http://schemas.microsoft.com/office/drawing/2010/main">
                <a:solidFill>
                  <a:srgbClr val="33009A"/>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3400" dirty="0"/>
              <a:t>II. Maintain purity in the body by judging sin in your midst (Ch. 5-6)</a:t>
            </a:r>
          </a:p>
        </p:txBody>
      </p:sp>
      <p:sp>
        <p:nvSpPr>
          <p:cNvPr id="12311" name="Text Box 23">
            <a:extLst>
              <a:ext uri="{FF2B5EF4-FFF2-40B4-BE49-F238E27FC236}">
                <a16:creationId xmlns:a16="http://schemas.microsoft.com/office/drawing/2014/main" id="{7313CB02-F06E-4C13-B4E3-AC90705B89C7}"/>
              </a:ext>
            </a:extLst>
          </p:cNvPr>
          <p:cNvSpPr txBox="1">
            <a:spLocks noChangeArrowheads="1"/>
          </p:cNvSpPr>
          <p:nvPr/>
        </p:nvSpPr>
        <p:spPr bwMode="auto">
          <a:xfrm>
            <a:off x="188844" y="3468452"/>
            <a:ext cx="11913448" cy="615553"/>
          </a:xfrm>
          <a:prstGeom prst="rect">
            <a:avLst/>
          </a:prstGeom>
          <a:noFill/>
          <a:ln>
            <a:noFill/>
          </a:ln>
          <a:effectLst/>
          <a:extLst>
            <a:ext uri="{909E8E84-426E-40DD-AFC4-6F175D3DCCD1}">
              <a14:hiddenFill xmlns:a14="http://schemas.microsoft.com/office/drawing/2010/main">
                <a:solidFill>
                  <a:srgbClr val="33009A"/>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3400" dirty="0"/>
              <a:t>III. Instructions on matters of interest to the church	        (Ch. 7-10)</a:t>
            </a:r>
          </a:p>
        </p:txBody>
      </p:sp>
      <p:sp>
        <p:nvSpPr>
          <p:cNvPr id="12312" name="Text Box 24">
            <a:extLst>
              <a:ext uri="{FF2B5EF4-FFF2-40B4-BE49-F238E27FC236}">
                <a16:creationId xmlns:a16="http://schemas.microsoft.com/office/drawing/2014/main" id="{E9D01956-08D7-4C19-B9F7-B2D0CA865668}"/>
              </a:ext>
            </a:extLst>
          </p:cNvPr>
          <p:cNvSpPr txBox="1">
            <a:spLocks noChangeArrowheads="1"/>
          </p:cNvSpPr>
          <p:nvPr/>
        </p:nvSpPr>
        <p:spPr bwMode="auto">
          <a:xfrm>
            <a:off x="175336" y="4075253"/>
            <a:ext cx="12016664" cy="615553"/>
          </a:xfrm>
          <a:prstGeom prst="rect">
            <a:avLst/>
          </a:prstGeom>
          <a:noFill/>
          <a:ln>
            <a:noFill/>
          </a:ln>
          <a:effectLst/>
          <a:extLst>
            <a:ext uri="{909E8E84-426E-40DD-AFC4-6F175D3DCCD1}">
              <a14:hiddenFill xmlns:a14="http://schemas.microsoft.com/office/drawing/2010/main">
                <a:solidFill>
                  <a:srgbClr val="33009A"/>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3400" dirty="0"/>
              <a:t>IV. Instructions for the orderly meetings of the church     (Ch. 11-14)</a:t>
            </a:r>
          </a:p>
        </p:txBody>
      </p:sp>
      <p:sp>
        <p:nvSpPr>
          <p:cNvPr id="2" name="Rectangle 1">
            <a:extLst>
              <a:ext uri="{FF2B5EF4-FFF2-40B4-BE49-F238E27FC236}">
                <a16:creationId xmlns:a16="http://schemas.microsoft.com/office/drawing/2014/main" id="{EE1097C5-ED03-4B2D-B49C-2A1599451AFF}"/>
              </a:ext>
            </a:extLst>
          </p:cNvPr>
          <p:cNvSpPr/>
          <p:nvPr/>
        </p:nvSpPr>
        <p:spPr>
          <a:xfrm>
            <a:off x="231658" y="4820139"/>
            <a:ext cx="11898642" cy="615553"/>
          </a:xfrm>
          <a:prstGeom prst="rect">
            <a:avLst/>
          </a:prstGeom>
        </p:spPr>
        <p:txBody>
          <a:bodyPr wrap="none">
            <a:spAutoFit/>
          </a:bodyPr>
          <a:lstStyle/>
          <a:p>
            <a:pPr>
              <a:spcBef>
                <a:spcPct val="50000"/>
              </a:spcBef>
            </a:pPr>
            <a:r>
              <a:rPr lang="en-US" altLang="en-US" sz="3400" dirty="0"/>
              <a:t>V. Instruction on the resurrection                                          (Ch. 15)</a:t>
            </a:r>
          </a:p>
        </p:txBody>
      </p:sp>
      <p:sp>
        <p:nvSpPr>
          <p:cNvPr id="3" name="Rectangle 2">
            <a:extLst>
              <a:ext uri="{FF2B5EF4-FFF2-40B4-BE49-F238E27FC236}">
                <a16:creationId xmlns:a16="http://schemas.microsoft.com/office/drawing/2014/main" id="{43657517-0F7F-4E34-9644-2750599F4BB4}"/>
              </a:ext>
            </a:extLst>
          </p:cNvPr>
          <p:cNvSpPr/>
          <p:nvPr/>
        </p:nvSpPr>
        <p:spPr>
          <a:xfrm>
            <a:off x="175336" y="5435692"/>
            <a:ext cx="11542006" cy="615553"/>
          </a:xfrm>
          <a:prstGeom prst="rect">
            <a:avLst/>
          </a:prstGeom>
        </p:spPr>
        <p:txBody>
          <a:bodyPr wrap="none">
            <a:spAutoFit/>
          </a:bodyPr>
          <a:lstStyle/>
          <a:p>
            <a:pPr>
              <a:spcBef>
                <a:spcPct val="50000"/>
              </a:spcBef>
            </a:pPr>
            <a:r>
              <a:rPr lang="en-US" altLang="en-US" sz="3400" dirty="0"/>
              <a:t>VI. Instructions on giving, and final exhortations                (Ch. 16)</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346B12DD-37AB-4BF0-BE2F-E704DD703FA2}"/>
              </a:ext>
            </a:extLst>
          </p:cNvPr>
          <p:cNvSpPr>
            <a:spLocks noGrp="1" noChangeArrowheads="1"/>
          </p:cNvSpPr>
          <p:nvPr>
            <p:ph type="title"/>
          </p:nvPr>
        </p:nvSpPr>
        <p:spPr/>
        <p:txBody>
          <a:bodyPr/>
          <a:lstStyle/>
          <a:p>
            <a:pPr algn="ctr"/>
            <a:r>
              <a:rPr lang="en-US" altLang="en-US" dirty="0"/>
              <a:t>   </a:t>
            </a:r>
            <a:r>
              <a:rPr lang="en-US" altLang="en-US" sz="5400" dirty="0"/>
              <a:t>1 Corinthians</a:t>
            </a:r>
          </a:p>
        </p:txBody>
      </p:sp>
      <p:sp>
        <p:nvSpPr>
          <p:cNvPr id="16389" name="Rectangle 5">
            <a:extLst>
              <a:ext uri="{FF2B5EF4-FFF2-40B4-BE49-F238E27FC236}">
                <a16:creationId xmlns:a16="http://schemas.microsoft.com/office/drawing/2014/main" id="{532C6FCF-59C3-4BB4-84B6-0A8F29126D47}"/>
              </a:ext>
            </a:extLst>
          </p:cNvPr>
          <p:cNvSpPr>
            <a:spLocks noChangeArrowheads="1"/>
          </p:cNvSpPr>
          <p:nvPr/>
        </p:nvSpPr>
        <p:spPr bwMode="auto">
          <a:xfrm>
            <a:off x="2209800" y="2133600"/>
            <a:ext cx="7772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lvl1pPr marL="342900" indent="-342900">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chemeClr val="tx1"/>
                </a:solidFill>
                <a:latin typeface="Times New Roman" panose="02020603050405020304" pitchFamily="18" charset="0"/>
              </a:defRPr>
            </a:lvl2pPr>
            <a:lvl3pPr marL="1143000" indent="-228600">
              <a:spcBef>
                <a:spcPct val="20000"/>
              </a:spcBef>
              <a:buChar char="•"/>
              <a:defRPr kumimoji="1" sz="2400">
                <a:solidFill>
                  <a:schemeClr val="tx1"/>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buFontTx/>
              <a:buChar char=" "/>
            </a:pPr>
            <a:r>
              <a:rPr lang="en-US" altLang="en-US" dirty="0">
                <a:solidFill>
                  <a:srgbClr val="FFFF00"/>
                </a:solidFill>
                <a:latin typeface="Arial" panose="020B0604020202020204" pitchFamily="34" charset="0"/>
                <a:cs typeface="Arial" panose="020B0604020202020204" pitchFamily="34" charset="0"/>
              </a:rPr>
              <a:t>THEME:</a:t>
            </a:r>
          </a:p>
        </p:txBody>
      </p:sp>
      <p:sp>
        <p:nvSpPr>
          <p:cNvPr id="16390" name="Rectangle 6">
            <a:extLst>
              <a:ext uri="{FF2B5EF4-FFF2-40B4-BE49-F238E27FC236}">
                <a16:creationId xmlns:a16="http://schemas.microsoft.com/office/drawing/2014/main" id="{DFF10495-2364-46D9-A22C-B24207A48FBB}"/>
              </a:ext>
            </a:extLst>
          </p:cNvPr>
          <p:cNvSpPr>
            <a:spLocks noChangeArrowheads="1"/>
          </p:cNvSpPr>
          <p:nvPr/>
        </p:nvSpPr>
        <p:spPr bwMode="auto">
          <a:xfrm>
            <a:off x="1676400" y="3178865"/>
            <a:ext cx="8839200" cy="2176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lvl1pPr marL="342900" indent="-342900">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chemeClr val="tx1"/>
                </a:solidFill>
                <a:latin typeface="Times New Roman" panose="02020603050405020304" pitchFamily="18" charset="0"/>
              </a:defRPr>
            </a:lvl2pPr>
            <a:lvl3pPr marL="1143000" indent="-228600">
              <a:spcBef>
                <a:spcPct val="20000"/>
              </a:spcBef>
              <a:buChar char="•"/>
              <a:defRPr kumimoji="1" sz="2400">
                <a:solidFill>
                  <a:schemeClr val="tx1"/>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lgn="ctr">
              <a:buFontTx/>
              <a:buChar char=" "/>
            </a:pPr>
            <a:r>
              <a:rPr lang="en-US" altLang="en-US" sz="3600" dirty="0">
                <a:latin typeface="Arial" panose="020B0604020202020204" pitchFamily="34" charset="0"/>
                <a:cs typeface="Arial" panose="020B0604020202020204" pitchFamily="34" charset="0"/>
              </a:rPr>
              <a:t>“Living together as individuals in one body by having the mind of Christ”</a:t>
            </a:r>
            <a:r>
              <a:rPr lang="en-US" altLang="en-US" sz="5400" dirty="0">
                <a:latin typeface="Arial" panose="020B0604020202020204" pitchFamily="34" charset="0"/>
                <a:cs typeface="Arial" panose="020B0604020202020204" pitchFamily="34" charset="0"/>
              </a:rPr>
              <a:t> </a:t>
            </a:r>
          </a:p>
          <a:p>
            <a:pPr algn="r">
              <a:buFontTx/>
              <a:buChar char=" "/>
            </a:pPr>
            <a:r>
              <a:rPr lang="en-US" altLang="en-US" sz="2400" dirty="0">
                <a:latin typeface="Arial" panose="020B0604020202020204" pitchFamily="34" charset="0"/>
                <a:cs typeface="Arial" panose="020B0604020202020204" pitchFamily="34" charset="0"/>
              </a:rPr>
              <a:t>1 Corinthians 1:10, 2:16</a:t>
            </a:r>
          </a:p>
        </p:txBody>
      </p:sp>
      <p:pic>
        <p:nvPicPr>
          <p:cNvPr id="16394" name="Picture 10" descr="C:\1 Temp\Corinthians\images\pp detail of capitals and architrave Temple of Apollo Corinth.htm">
            <a:extLst>
              <a:ext uri="{FF2B5EF4-FFF2-40B4-BE49-F238E27FC236}">
                <a16:creationId xmlns:a16="http://schemas.microsoft.com/office/drawing/2014/main" id="{4C97ED0A-7E5C-47BD-AE91-8B38FB5CB8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012" y="117475"/>
            <a:ext cx="1982788" cy="14557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checker dir="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B659DCE-8ECF-4831-9C93-B003652E2587}"/>
              </a:ext>
            </a:extLst>
          </p:cNvPr>
          <p:cNvSpPr txBox="1"/>
          <p:nvPr/>
        </p:nvSpPr>
        <p:spPr>
          <a:xfrm>
            <a:off x="3120190" y="2863698"/>
            <a:ext cx="5141495" cy="707886"/>
          </a:xfrm>
          <a:prstGeom prst="rect">
            <a:avLst/>
          </a:prstGeom>
          <a:noFill/>
        </p:spPr>
        <p:txBody>
          <a:bodyPr wrap="square" rtlCol="0">
            <a:spAutoFit/>
          </a:bodyPr>
          <a:lstStyle/>
          <a:p>
            <a:pPr algn="ctr"/>
            <a:r>
              <a:rPr lang="en-US" sz="4000" dirty="0"/>
              <a:t>Be Strong</a:t>
            </a:r>
          </a:p>
        </p:txBody>
      </p:sp>
    </p:spTree>
    <p:extLst>
      <p:ext uri="{BB962C8B-B14F-4D97-AF65-F5344CB8AC3E}">
        <p14:creationId xmlns:p14="http://schemas.microsoft.com/office/powerpoint/2010/main" val="10527251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7ACA5C3-FF15-479A-8C3F-217CF80EBE73}"/>
              </a:ext>
            </a:extLst>
          </p:cNvPr>
          <p:cNvSpPr txBox="1"/>
          <p:nvPr/>
        </p:nvSpPr>
        <p:spPr>
          <a:xfrm>
            <a:off x="481264" y="1166842"/>
            <a:ext cx="11036967" cy="4524315"/>
          </a:xfrm>
          <a:prstGeom prst="rect">
            <a:avLst/>
          </a:prstGeom>
          <a:noFill/>
        </p:spPr>
        <p:txBody>
          <a:bodyPr wrap="square" rtlCol="0">
            <a:spAutoFit/>
          </a:bodyPr>
          <a:lstStyle/>
          <a:p>
            <a:r>
              <a:rPr lang="en-US" sz="3600" dirty="0"/>
              <a:t>19 The churches of Asia greet you. Aquila and Prisca greet you heartily in the Lord, with the church that is in their house. 20 All the brethren greet you. Greet one another with a holy kiss.</a:t>
            </a:r>
          </a:p>
          <a:p>
            <a:r>
              <a:rPr lang="en-US" sz="3600" dirty="0"/>
              <a:t>21 The greeting is in my own hand—Paul. 22 If anyone does not love the Lord, he is to be accursed. Maranatha. 23 The grace of the Lord Jesus be with you. 24 My love be with you all in Christ Jesus. Amen.</a:t>
            </a:r>
          </a:p>
        </p:txBody>
      </p:sp>
      <p:sp>
        <p:nvSpPr>
          <p:cNvPr id="3" name="TextBox 2">
            <a:extLst>
              <a:ext uri="{FF2B5EF4-FFF2-40B4-BE49-F238E27FC236}">
                <a16:creationId xmlns:a16="http://schemas.microsoft.com/office/drawing/2014/main" id="{BFAED0D5-E11C-4286-A0E7-7F0BF62FCC37}"/>
              </a:ext>
            </a:extLst>
          </p:cNvPr>
          <p:cNvSpPr txBox="1"/>
          <p:nvPr/>
        </p:nvSpPr>
        <p:spPr>
          <a:xfrm>
            <a:off x="3922295" y="288758"/>
            <a:ext cx="3914274" cy="707886"/>
          </a:xfrm>
          <a:prstGeom prst="rect">
            <a:avLst/>
          </a:prstGeom>
          <a:noFill/>
        </p:spPr>
        <p:txBody>
          <a:bodyPr wrap="square" rtlCol="0">
            <a:spAutoFit/>
          </a:bodyPr>
          <a:lstStyle/>
          <a:p>
            <a:pPr algn="ctr"/>
            <a:r>
              <a:rPr lang="en-US" sz="4000" dirty="0"/>
              <a:t>1 Corinthians 16</a:t>
            </a:r>
          </a:p>
        </p:txBody>
      </p:sp>
    </p:spTree>
    <p:extLst>
      <p:ext uri="{BB962C8B-B14F-4D97-AF65-F5344CB8AC3E}">
        <p14:creationId xmlns:p14="http://schemas.microsoft.com/office/powerpoint/2010/main" val="21612268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sign&#10;&#10;Description automatically generated">
            <a:extLst>
              <a:ext uri="{FF2B5EF4-FFF2-40B4-BE49-F238E27FC236}">
                <a16:creationId xmlns:a16="http://schemas.microsoft.com/office/drawing/2014/main" id="{B3F86066-B8EE-495F-8EE8-684F0B9933D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14416124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5CF8604-5AA5-441D-B147-0C3A013ECE6C}"/>
              </a:ext>
            </a:extLst>
          </p:cNvPr>
          <p:cNvSpPr txBox="1"/>
          <p:nvPr/>
        </p:nvSpPr>
        <p:spPr>
          <a:xfrm>
            <a:off x="2622883" y="1813173"/>
            <a:ext cx="6906127" cy="3231654"/>
          </a:xfrm>
          <a:prstGeom prst="rect">
            <a:avLst/>
          </a:prstGeom>
          <a:noFill/>
        </p:spPr>
        <p:txBody>
          <a:bodyPr wrap="square" rtlCol="0">
            <a:spAutoFit/>
          </a:bodyPr>
          <a:lstStyle/>
          <a:p>
            <a:pPr algn="ctr"/>
            <a:r>
              <a:rPr lang="en-US" sz="3600" dirty="0"/>
              <a:t>“Remember the word that I said to you, ‘A slave is not greater than his master.’ If they persecuted Me, they will also persecute you; if they kept My word, they will keep yours also. </a:t>
            </a:r>
          </a:p>
          <a:p>
            <a:pPr algn="ctr"/>
            <a:r>
              <a:rPr lang="en-US" sz="2400" dirty="0"/>
              <a:t>Jn 15:20</a:t>
            </a:r>
          </a:p>
        </p:txBody>
      </p:sp>
    </p:spTree>
    <p:extLst>
      <p:ext uri="{BB962C8B-B14F-4D97-AF65-F5344CB8AC3E}">
        <p14:creationId xmlns:p14="http://schemas.microsoft.com/office/powerpoint/2010/main" val="3492979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B659DCE-8ECF-4831-9C93-B003652E2587}"/>
              </a:ext>
            </a:extLst>
          </p:cNvPr>
          <p:cNvSpPr txBox="1"/>
          <p:nvPr/>
        </p:nvSpPr>
        <p:spPr>
          <a:xfrm>
            <a:off x="3120190" y="2863698"/>
            <a:ext cx="5141495" cy="707886"/>
          </a:xfrm>
          <a:prstGeom prst="rect">
            <a:avLst/>
          </a:prstGeom>
          <a:noFill/>
        </p:spPr>
        <p:txBody>
          <a:bodyPr wrap="square" rtlCol="0">
            <a:spAutoFit/>
          </a:bodyPr>
          <a:lstStyle/>
          <a:p>
            <a:pPr algn="ctr"/>
            <a:r>
              <a:rPr lang="en-US" sz="4000" dirty="0"/>
              <a:t>Do All in Love</a:t>
            </a:r>
          </a:p>
        </p:txBody>
      </p:sp>
    </p:spTree>
    <p:extLst>
      <p:ext uri="{BB962C8B-B14F-4D97-AF65-F5344CB8AC3E}">
        <p14:creationId xmlns:p14="http://schemas.microsoft.com/office/powerpoint/2010/main" val="24628399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27CA71-1EE6-4C0E-93EF-56F4E3EC28CB}"/>
              </a:ext>
            </a:extLst>
          </p:cNvPr>
          <p:cNvSpPr txBox="1"/>
          <p:nvPr/>
        </p:nvSpPr>
        <p:spPr>
          <a:xfrm>
            <a:off x="3168316" y="681789"/>
            <a:ext cx="5285873" cy="4524315"/>
          </a:xfrm>
          <a:prstGeom prst="rect">
            <a:avLst/>
          </a:prstGeom>
          <a:noFill/>
        </p:spPr>
        <p:txBody>
          <a:bodyPr wrap="square" rtlCol="0">
            <a:spAutoFit/>
          </a:bodyPr>
          <a:lstStyle/>
          <a:p>
            <a:endParaRPr lang="en-US" dirty="0"/>
          </a:p>
          <a:p>
            <a:endParaRPr lang="en-US" dirty="0"/>
          </a:p>
          <a:p>
            <a:pPr algn="ctr"/>
            <a:r>
              <a:rPr lang="en-US" sz="3600" dirty="0"/>
              <a:t>Now concerning things sacrificed to idols, we know that we all have knowledge. Knowledge makes arrogant, but love edifies. </a:t>
            </a:r>
          </a:p>
          <a:p>
            <a:pPr algn="ctr"/>
            <a:r>
              <a:rPr lang="en-US" dirty="0"/>
              <a:t>1Co 8:1</a:t>
            </a:r>
          </a:p>
          <a:p>
            <a:endParaRPr lang="en-US" dirty="0"/>
          </a:p>
        </p:txBody>
      </p:sp>
    </p:spTree>
    <p:extLst>
      <p:ext uri="{BB962C8B-B14F-4D97-AF65-F5344CB8AC3E}">
        <p14:creationId xmlns:p14="http://schemas.microsoft.com/office/powerpoint/2010/main" val="35173630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C4BD4B6-927F-4295-BA9B-B6FCF368C097}"/>
              </a:ext>
            </a:extLst>
          </p:cNvPr>
          <p:cNvSpPr txBox="1"/>
          <p:nvPr/>
        </p:nvSpPr>
        <p:spPr>
          <a:xfrm>
            <a:off x="3048000" y="2687416"/>
            <a:ext cx="5470358" cy="707886"/>
          </a:xfrm>
          <a:prstGeom prst="rect">
            <a:avLst/>
          </a:prstGeom>
          <a:noFill/>
        </p:spPr>
        <p:txBody>
          <a:bodyPr wrap="square" rtlCol="0">
            <a:spAutoFit/>
          </a:bodyPr>
          <a:lstStyle/>
          <a:p>
            <a:pPr algn="ctr"/>
            <a:r>
              <a:rPr lang="en-US" sz="4000" dirty="0"/>
              <a:t>Make It So</a:t>
            </a:r>
          </a:p>
        </p:txBody>
      </p:sp>
    </p:spTree>
    <p:extLst>
      <p:ext uri="{BB962C8B-B14F-4D97-AF65-F5344CB8AC3E}">
        <p14:creationId xmlns:p14="http://schemas.microsoft.com/office/powerpoint/2010/main" val="32292851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6D2E94C-25C6-49A6-95BE-77790B2372E3}"/>
              </a:ext>
            </a:extLst>
          </p:cNvPr>
          <p:cNvSpPr txBox="1"/>
          <p:nvPr/>
        </p:nvSpPr>
        <p:spPr>
          <a:xfrm>
            <a:off x="2823410" y="2189747"/>
            <a:ext cx="7307179" cy="2677656"/>
          </a:xfrm>
          <a:prstGeom prst="rect">
            <a:avLst/>
          </a:prstGeom>
          <a:noFill/>
        </p:spPr>
        <p:txBody>
          <a:bodyPr wrap="square" rtlCol="0">
            <a:spAutoFit/>
          </a:bodyPr>
          <a:lstStyle/>
          <a:p>
            <a:r>
              <a:rPr lang="en-US" sz="3600" dirty="0"/>
              <a:t>Be on the alert, stand firm in the faith, act like men, be strong.  Let all that you do be done in love.</a:t>
            </a:r>
          </a:p>
          <a:p>
            <a:endParaRPr lang="en-US" sz="3600" dirty="0"/>
          </a:p>
          <a:p>
            <a:pPr algn="ctr"/>
            <a:r>
              <a:rPr lang="en-US" sz="2400" dirty="0"/>
              <a:t>1 Corinthians 16:13,14</a:t>
            </a:r>
          </a:p>
        </p:txBody>
      </p:sp>
    </p:spTree>
    <p:extLst>
      <p:ext uri="{BB962C8B-B14F-4D97-AF65-F5344CB8AC3E}">
        <p14:creationId xmlns:p14="http://schemas.microsoft.com/office/powerpoint/2010/main" val="10027154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B659DCE-8ECF-4831-9C93-B003652E2587}"/>
              </a:ext>
            </a:extLst>
          </p:cNvPr>
          <p:cNvSpPr txBox="1"/>
          <p:nvPr/>
        </p:nvSpPr>
        <p:spPr>
          <a:xfrm>
            <a:off x="3120190" y="2863698"/>
            <a:ext cx="5141495" cy="707886"/>
          </a:xfrm>
          <a:prstGeom prst="rect">
            <a:avLst/>
          </a:prstGeom>
          <a:noFill/>
        </p:spPr>
        <p:txBody>
          <a:bodyPr wrap="square" rtlCol="0">
            <a:spAutoFit/>
          </a:bodyPr>
          <a:lstStyle/>
          <a:p>
            <a:pPr algn="ctr"/>
            <a:r>
              <a:rPr lang="en-US" sz="4000" dirty="0"/>
              <a:t>Be Alert</a:t>
            </a:r>
          </a:p>
        </p:txBody>
      </p:sp>
    </p:spTree>
    <p:extLst>
      <p:ext uri="{BB962C8B-B14F-4D97-AF65-F5344CB8AC3E}">
        <p14:creationId xmlns:p14="http://schemas.microsoft.com/office/powerpoint/2010/main" val="31522835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1026">
            <a:extLst>
              <a:ext uri="{FF2B5EF4-FFF2-40B4-BE49-F238E27FC236}">
                <a16:creationId xmlns:a16="http://schemas.microsoft.com/office/drawing/2014/main" id="{F0B143D5-F300-437B-9B49-1DB99510C11B}"/>
              </a:ext>
            </a:extLst>
          </p:cNvPr>
          <p:cNvSpPr>
            <a:spLocks noGrp="1" noChangeArrowheads="1"/>
          </p:cNvSpPr>
          <p:nvPr>
            <p:ph type="title"/>
          </p:nvPr>
        </p:nvSpPr>
        <p:spPr>
          <a:xfrm>
            <a:off x="2266123" y="254136"/>
            <a:ext cx="8342242" cy="1352549"/>
          </a:xfrm>
        </p:spPr>
        <p:txBody>
          <a:bodyPr>
            <a:normAutofit/>
          </a:bodyPr>
          <a:lstStyle/>
          <a:p>
            <a:pPr algn="l"/>
            <a:r>
              <a:rPr lang="en-US" altLang="en-US" dirty="0"/>
              <a:t>   </a:t>
            </a:r>
            <a:r>
              <a:rPr lang="en-US" altLang="en-US" sz="5400" dirty="0">
                <a:solidFill>
                  <a:srgbClr val="FFFF00"/>
                </a:solidFill>
              </a:rPr>
              <a:t>Questions to consider…</a:t>
            </a:r>
            <a:endParaRPr lang="en-US" altLang="en-US" sz="3200" dirty="0"/>
          </a:p>
        </p:txBody>
      </p:sp>
      <p:sp>
        <p:nvSpPr>
          <p:cNvPr id="68613" name="Text Box 1029">
            <a:extLst>
              <a:ext uri="{FF2B5EF4-FFF2-40B4-BE49-F238E27FC236}">
                <a16:creationId xmlns:a16="http://schemas.microsoft.com/office/drawing/2014/main" id="{BA79E4EF-4A9C-4B6B-8DB0-FA583A905860}"/>
              </a:ext>
            </a:extLst>
          </p:cNvPr>
          <p:cNvSpPr txBox="1">
            <a:spLocks noChangeArrowheads="1"/>
          </p:cNvSpPr>
          <p:nvPr/>
        </p:nvSpPr>
        <p:spPr bwMode="auto">
          <a:xfrm>
            <a:off x="1249018" y="1730144"/>
            <a:ext cx="7239000" cy="641350"/>
          </a:xfrm>
          <a:prstGeom prst="rect">
            <a:avLst/>
          </a:prstGeom>
          <a:noFill/>
          <a:ln>
            <a:noFill/>
          </a:ln>
          <a:effectLst/>
          <a:extLst>
            <a:ext uri="{909E8E84-426E-40DD-AFC4-6F175D3DCCD1}">
              <a14:hiddenFill xmlns:a14="http://schemas.microsoft.com/office/drawing/2010/main">
                <a:solidFill>
                  <a:srgbClr val="33009A"/>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r>
              <a:rPr lang="en-US" altLang="en-US" sz="3600" dirty="0"/>
              <a:t> Why are Christians divided?</a:t>
            </a:r>
            <a:endParaRPr lang="en-US" altLang="en-US" sz="1600" dirty="0"/>
          </a:p>
        </p:txBody>
      </p:sp>
      <p:sp>
        <p:nvSpPr>
          <p:cNvPr id="68614" name="Text Box 1030">
            <a:extLst>
              <a:ext uri="{FF2B5EF4-FFF2-40B4-BE49-F238E27FC236}">
                <a16:creationId xmlns:a16="http://schemas.microsoft.com/office/drawing/2014/main" id="{9454F12E-7195-4350-91AB-395483919DC4}"/>
              </a:ext>
            </a:extLst>
          </p:cNvPr>
          <p:cNvSpPr txBox="1">
            <a:spLocks noChangeArrowheads="1"/>
          </p:cNvSpPr>
          <p:nvPr/>
        </p:nvSpPr>
        <p:spPr bwMode="auto">
          <a:xfrm>
            <a:off x="1306669" y="2965457"/>
            <a:ext cx="8981661" cy="646331"/>
          </a:xfrm>
          <a:prstGeom prst="rect">
            <a:avLst/>
          </a:prstGeom>
          <a:noFill/>
          <a:ln>
            <a:noFill/>
          </a:ln>
          <a:effectLst/>
          <a:extLst>
            <a:ext uri="{909E8E84-426E-40DD-AFC4-6F175D3DCCD1}">
              <a14:hiddenFill xmlns:a14="http://schemas.microsoft.com/office/drawing/2010/main">
                <a:solidFill>
                  <a:srgbClr val="33009A"/>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buFontTx/>
              <a:buChar char="•"/>
            </a:pPr>
            <a:r>
              <a:rPr lang="en-US" altLang="en-US" sz="3600" dirty="0"/>
              <a:t> How do I experience God’s power in my life?</a:t>
            </a:r>
            <a:endParaRPr lang="en-US" altLang="en-US" sz="1600" dirty="0"/>
          </a:p>
        </p:txBody>
      </p:sp>
      <p:sp>
        <p:nvSpPr>
          <p:cNvPr id="68615" name="Text Box 1031">
            <a:extLst>
              <a:ext uri="{FF2B5EF4-FFF2-40B4-BE49-F238E27FC236}">
                <a16:creationId xmlns:a16="http://schemas.microsoft.com/office/drawing/2014/main" id="{C105940D-9CB1-4876-B624-3AAD991B1209}"/>
              </a:ext>
            </a:extLst>
          </p:cNvPr>
          <p:cNvSpPr txBox="1">
            <a:spLocks noChangeArrowheads="1"/>
          </p:cNvSpPr>
          <p:nvPr/>
        </p:nvSpPr>
        <p:spPr bwMode="auto">
          <a:xfrm>
            <a:off x="1249018" y="3575013"/>
            <a:ext cx="10289390" cy="1831271"/>
          </a:xfrm>
          <a:prstGeom prst="rect">
            <a:avLst/>
          </a:prstGeom>
          <a:noFill/>
          <a:ln>
            <a:noFill/>
          </a:ln>
          <a:effectLst/>
          <a:extLst>
            <a:ext uri="{909E8E84-426E-40DD-AFC4-6F175D3DCCD1}">
              <a14:hiddenFill xmlns:a14="http://schemas.microsoft.com/office/drawing/2010/main">
                <a:solidFill>
                  <a:srgbClr val="33009A"/>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ts val="600"/>
              </a:spcBef>
              <a:buFontTx/>
              <a:buChar char="•"/>
            </a:pPr>
            <a:r>
              <a:rPr lang="en-US" altLang="en-US" sz="3600" dirty="0"/>
              <a:t> What should the church do when a Christian refuses to repent of sin?</a:t>
            </a:r>
          </a:p>
          <a:p>
            <a:pPr lvl="1">
              <a:spcBef>
                <a:spcPts val="600"/>
              </a:spcBef>
              <a:buFontTx/>
              <a:buChar char="•"/>
            </a:pPr>
            <a:r>
              <a:rPr lang="en-US" altLang="en-US" sz="3600" dirty="0"/>
              <a:t>  Is it really our place to judge?</a:t>
            </a:r>
          </a:p>
        </p:txBody>
      </p:sp>
      <p:sp>
        <p:nvSpPr>
          <p:cNvPr id="68618" name="Text Box 1034">
            <a:extLst>
              <a:ext uri="{FF2B5EF4-FFF2-40B4-BE49-F238E27FC236}">
                <a16:creationId xmlns:a16="http://schemas.microsoft.com/office/drawing/2014/main" id="{AA52090D-D1BA-4991-AB23-29F0AA66F3B7}"/>
              </a:ext>
            </a:extLst>
          </p:cNvPr>
          <p:cNvSpPr txBox="1">
            <a:spLocks noChangeArrowheads="1"/>
          </p:cNvSpPr>
          <p:nvPr/>
        </p:nvSpPr>
        <p:spPr bwMode="auto">
          <a:xfrm>
            <a:off x="1198032" y="5406284"/>
            <a:ext cx="10391361" cy="646331"/>
          </a:xfrm>
          <a:prstGeom prst="rect">
            <a:avLst/>
          </a:prstGeom>
          <a:noFill/>
          <a:ln>
            <a:noFill/>
          </a:ln>
          <a:effectLst/>
          <a:extLst>
            <a:ext uri="{909E8E84-426E-40DD-AFC4-6F175D3DCCD1}">
              <a14:hiddenFill xmlns:a14="http://schemas.microsoft.com/office/drawing/2010/main">
                <a:solidFill>
                  <a:srgbClr val="33009A"/>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buFontTx/>
              <a:buChar char="•"/>
            </a:pPr>
            <a:r>
              <a:rPr lang="en-US" altLang="en-US" sz="3600" dirty="0"/>
              <a:t> Why is sexual immorality different than other sins?</a:t>
            </a:r>
            <a:endParaRPr lang="en-US" altLang="en-US" sz="1600" dirty="0"/>
          </a:p>
        </p:txBody>
      </p:sp>
      <p:sp>
        <p:nvSpPr>
          <p:cNvPr id="2" name="Rectangle 1">
            <a:extLst>
              <a:ext uri="{FF2B5EF4-FFF2-40B4-BE49-F238E27FC236}">
                <a16:creationId xmlns:a16="http://schemas.microsoft.com/office/drawing/2014/main" id="{925E9570-31D9-4842-94FF-A69161C6D2DC}"/>
              </a:ext>
            </a:extLst>
          </p:cNvPr>
          <p:cNvSpPr/>
          <p:nvPr/>
        </p:nvSpPr>
        <p:spPr>
          <a:xfrm>
            <a:off x="1903670" y="2355901"/>
            <a:ext cx="7583230" cy="646331"/>
          </a:xfrm>
          <a:prstGeom prst="rect">
            <a:avLst/>
          </a:prstGeom>
        </p:spPr>
        <p:txBody>
          <a:bodyPr wrap="none">
            <a:spAutoFit/>
          </a:bodyPr>
          <a:lstStyle/>
          <a:p>
            <a:pPr marL="571500" indent="-571500">
              <a:buFont typeface="Arial" panose="020B0604020202020204" pitchFamily="34" charset="0"/>
              <a:buChar char="•"/>
            </a:pPr>
            <a:r>
              <a:rPr lang="en-US" altLang="en-US" sz="3600" dirty="0"/>
              <a:t>Do we struggle with that issue here?</a:t>
            </a: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68613"/>
                                        </p:tgtEl>
                                        <p:attrNameLst>
                                          <p:attrName>style.visibility</p:attrName>
                                        </p:attrNameLst>
                                      </p:cBhvr>
                                      <p:to>
                                        <p:strVal val="visible"/>
                                      </p:to>
                                    </p:set>
                                    <p:anim calcmode="lin" valueType="num">
                                      <p:cBhvr>
                                        <p:cTn id="7" dur="500" fill="hold"/>
                                        <p:tgtEl>
                                          <p:spTgt spid="68613"/>
                                        </p:tgtEl>
                                        <p:attrNameLst>
                                          <p:attrName>ppt_w</p:attrName>
                                        </p:attrNameLst>
                                      </p:cBhvr>
                                      <p:tavLst>
                                        <p:tav tm="0">
                                          <p:val>
                                            <p:fltVal val="0"/>
                                          </p:val>
                                        </p:tav>
                                        <p:tav tm="100000">
                                          <p:val>
                                            <p:strVal val="#ppt_w"/>
                                          </p:val>
                                        </p:tav>
                                      </p:tavLst>
                                    </p:anim>
                                    <p:anim calcmode="lin" valueType="num">
                                      <p:cBhvr>
                                        <p:cTn id="8" dur="500" fill="hold"/>
                                        <p:tgtEl>
                                          <p:spTgt spid="68613"/>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7" presetClass="entr" presetSubtype="10" fill="hold" grpId="0" nodeType="clickEffect">
                                  <p:stCondLst>
                                    <p:cond delay="0"/>
                                  </p:stCondLst>
                                  <p:childTnLst>
                                    <p:set>
                                      <p:cBhvr>
                                        <p:cTn id="17" dur="1" fill="hold">
                                          <p:stCondLst>
                                            <p:cond delay="0"/>
                                          </p:stCondLst>
                                        </p:cTn>
                                        <p:tgtEl>
                                          <p:spTgt spid="68614"/>
                                        </p:tgtEl>
                                        <p:attrNameLst>
                                          <p:attrName>style.visibility</p:attrName>
                                        </p:attrNameLst>
                                      </p:cBhvr>
                                      <p:to>
                                        <p:strVal val="visible"/>
                                      </p:to>
                                    </p:set>
                                    <p:anim calcmode="lin" valueType="num">
                                      <p:cBhvr>
                                        <p:cTn id="18" dur="500" fill="hold"/>
                                        <p:tgtEl>
                                          <p:spTgt spid="68614"/>
                                        </p:tgtEl>
                                        <p:attrNameLst>
                                          <p:attrName>ppt_w</p:attrName>
                                        </p:attrNameLst>
                                      </p:cBhvr>
                                      <p:tavLst>
                                        <p:tav tm="0">
                                          <p:val>
                                            <p:fltVal val="0"/>
                                          </p:val>
                                        </p:tav>
                                        <p:tav tm="100000">
                                          <p:val>
                                            <p:strVal val="#ppt_w"/>
                                          </p:val>
                                        </p:tav>
                                      </p:tavLst>
                                    </p:anim>
                                    <p:anim calcmode="lin" valueType="num">
                                      <p:cBhvr>
                                        <p:cTn id="19" dur="500" fill="hold"/>
                                        <p:tgtEl>
                                          <p:spTgt spid="68614"/>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17" presetClass="entr" presetSubtype="10" fill="hold" grpId="0" nodeType="clickEffect">
                                  <p:stCondLst>
                                    <p:cond delay="0"/>
                                  </p:stCondLst>
                                  <p:childTnLst>
                                    <p:set>
                                      <p:cBhvr>
                                        <p:cTn id="23" dur="1" fill="hold">
                                          <p:stCondLst>
                                            <p:cond delay="0"/>
                                          </p:stCondLst>
                                        </p:cTn>
                                        <p:tgtEl>
                                          <p:spTgt spid="68615"/>
                                        </p:tgtEl>
                                        <p:attrNameLst>
                                          <p:attrName>style.visibility</p:attrName>
                                        </p:attrNameLst>
                                      </p:cBhvr>
                                      <p:to>
                                        <p:strVal val="visible"/>
                                      </p:to>
                                    </p:set>
                                    <p:anim calcmode="lin" valueType="num">
                                      <p:cBhvr>
                                        <p:cTn id="24" dur="500" fill="hold"/>
                                        <p:tgtEl>
                                          <p:spTgt spid="68615"/>
                                        </p:tgtEl>
                                        <p:attrNameLst>
                                          <p:attrName>ppt_w</p:attrName>
                                        </p:attrNameLst>
                                      </p:cBhvr>
                                      <p:tavLst>
                                        <p:tav tm="0">
                                          <p:val>
                                            <p:fltVal val="0"/>
                                          </p:val>
                                        </p:tav>
                                        <p:tav tm="100000">
                                          <p:val>
                                            <p:strVal val="#ppt_w"/>
                                          </p:val>
                                        </p:tav>
                                      </p:tavLst>
                                    </p:anim>
                                    <p:anim calcmode="lin" valueType="num">
                                      <p:cBhvr>
                                        <p:cTn id="25" dur="500" fill="hold"/>
                                        <p:tgtEl>
                                          <p:spTgt spid="68615"/>
                                        </p:tgtEl>
                                        <p:attrNameLst>
                                          <p:attrName>ppt_h</p:attrName>
                                        </p:attrNameLst>
                                      </p:cBhvr>
                                      <p:tavLst>
                                        <p:tav tm="0">
                                          <p:val>
                                            <p:strVal val="#ppt_h"/>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17" presetClass="entr" presetSubtype="10" fill="hold" grpId="0" nodeType="clickEffect">
                                  <p:stCondLst>
                                    <p:cond delay="0"/>
                                  </p:stCondLst>
                                  <p:childTnLst>
                                    <p:set>
                                      <p:cBhvr>
                                        <p:cTn id="29" dur="1" fill="hold">
                                          <p:stCondLst>
                                            <p:cond delay="0"/>
                                          </p:stCondLst>
                                        </p:cTn>
                                        <p:tgtEl>
                                          <p:spTgt spid="68618"/>
                                        </p:tgtEl>
                                        <p:attrNameLst>
                                          <p:attrName>style.visibility</p:attrName>
                                        </p:attrNameLst>
                                      </p:cBhvr>
                                      <p:to>
                                        <p:strVal val="visible"/>
                                      </p:to>
                                    </p:set>
                                    <p:anim calcmode="lin" valueType="num">
                                      <p:cBhvr>
                                        <p:cTn id="30" dur="500" fill="hold"/>
                                        <p:tgtEl>
                                          <p:spTgt spid="68618"/>
                                        </p:tgtEl>
                                        <p:attrNameLst>
                                          <p:attrName>ppt_w</p:attrName>
                                        </p:attrNameLst>
                                      </p:cBhvr>
                                      <p:tavLst>
                                        <p:tav tm="0">
                                          <p:val>
                                            <p:fltVal val="0"/>
                                          </p:val>
                                        </p:tav>
                                        <p:tav tm="100000">
                                          <p:val>
                                            <p:strVal val="#ppt_w"/>
                                          </p:val>
                                        </p:tav>
                                      </p:tavLst>
                                    </p:anim>
                                    <p:anim calcmode="lin" valueType="num">
                                      <p:cBhvr>
                                        <p:cTn id="31" dur="500" fill="hold"/>
                                        <p:tgtEl>
                                          <p:spTgt spid="6861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3" grpId="0" autoUpdateAnimBg="0"/>
      <p:bldP spid="68614" grpId="0" autoUpdateAnimBg="0"/>
      <p:bldP spid="68615" grpId="0" autoUpdateAnimBg="0"/>
      <p:bldP spid="68618" grpId="0" autoUpdateAnimBg="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1027">
            <a:extLst>
              <a:ext uri="{FF2B5EF4-FFF2-40B4-BE49-F238E27FC236}">
                <a16:creationId xmlns:a16="http://schemas.microsoft.com/office/drawing/2014/main" id="{5A4E9344-5D35-4765-ACC3-3BAFBC486CBE}"/>
              </a:ext>
            </a:extLst>
          </p:cNvPr>
          <p:cNvSpPr>
            <a:spLocks noGrp="1" noChangeArrowheads="1"/>
          </p:cNvSpPr>
          <p:nvPr>
            <p:ph type="title"/>
          </p:nvPr>
        </p:nvSpPr>
        <p:spPr>
          <a:xfrm>
            <a:off x="2628901" y="299054"/>
            <a:ext cx="7772400" cy="1295400"/>
          </a:xfrm>
        </p:spPr>
        <p:txBody>
          <a:bodyPr>
            <a:normAutofit fontScale="90000"/>
          </a:bodyPr>
          <a:lstStyle/>
          <a:p>
            <a:pPr algn="l"/>
            <a:r>
              <a:rPr lang="en-US" altLang="en-US" dirty="0"/>
              <a:t>   </a:t>
            </a:r>
            <a:r>
              <a:rPr lang="en-US" altLang="en-US" sz="6000" dirty="0">
                <a:solidFill>
                  <a:srgbClr val="FFFF00"/>
                </a:solidFill>
              </a:rPr>
              <a:t>Questions to consider…</a:t>
            </a:r>
            <a:br>
              <a:rPr lang="en-US" altLang="en-US" sz="5400" dirty="0"/>
            </a:br>
            <a:endParaRPr lang="en-US" altLang="en-US" sz="5400" dirty="0"/>
          </a:p>
        </p:txBody>
      </p:sp>
      <p:sp>
        <p:nvSpPr>
          <p:cNvPr id="72708" name="Text Box 1028">
            <a:extLst>
              <a:ext uri="{FF2B5EF4-FFF2-40B4-BE49-F238E27FC236}">
                <a16:creationId xmlns:a16="http://schemas.microsoft.com/office/drawing/2014/main" id="{87AD889E-517C-4B56-A5DC-4ED59870B7CA}"/>
              </a:ext>
            </a:extLst>
          </p:cNvPr>
          <p:cNvSpPr txBox="1">
            <a:spLocks noChangeArrowheads="1"/>
          </p:cNvSpPr>
          <p:nvPr/>
        </p:nvSpPr>
        <p:spPr bwMode="auto">
          <a:xfrm>
            <a:off x="1297057" y="1448645"/>
            <a:ext cx="8342243" cy="646331"/>
          </a:xfrm>
          <a:prstGeom prst="rect">
            <a:avLst/>
          </a:prstGeom>
          <a:noFill/>
          <a:ln>
            <a:noFill/>
          </a:ln>
          <a:effectLst/>
          <a:extLst>
            <a:ext uri="{909E8E84-426E-40DD-AFC4-6F175D3DCCD1}">
              <a14:hiddenFill xmlns:a14="http://schemas.microsoft.com/office/drawing/2010/main">
                <a:solidFill>
                  <a:srgbClr val="33009A"/>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buFontTx/>
              <a:buChar char="•"/>
            </a:pPr>
            <a:r>
              <a:rPr lang="en-US" altLang="en-US" sz="3600" dirty="0"/>
              <a:t> What if your husband or wife leaves you?</a:t>
            </a:r>
            <a:endParaRPr lang="en-US" altLang="en-US" sz="1600" dirty="0"/>
          </a:p>
        </p:txBody>
      </p:sp>
      <p:sp>
        <p:nvSpPr>
          <p:cNvPr id="72709" name="Text Box 1029">
            <a:extLst>
              <a:ext uri="{FF2B5EF4-FFF2-40B4-BE49-F238E27FC236}">
                <a16:creationId xmlns:a16="http://schemas.microsoft.com/office/drawing/2014/main" id="{AF1DB47E-3F7D-4FBA-9DB7-8691FB8B6CA9}"/>
              </a:ext>
            </a:extLst>
          </p:cNvPr>
          <p:cNvSpPr txBox="1">
            <a:spLocks noChangeArrowheads="1"/>
          </p:cNvSpPr>
          <p:nvPr/>
        </p:nvSpPr>
        <p:spPr bwMode="auto">
          <a:xfrm>
            <a:off x="1297057" y="2096730"/>
            <a:ext cx="9104244" cy="1200329"/>
          </a:xfrm>
          <a:prstGeom prst="rect">
            <a:avLst/>
          </a:prstGeom>
          <a:noFill/>
          <a:ln>
            <a:noFill/>
          </a:ln>
          <a:effectLst/>
          <a:extLst>
            <a:ext uri="{909E8E84-426E-40DD-AFC4-6F175D3DCCD1}">
              <a14:hiddenFill xmlns:a14="http://schemas.microsoft.com/office/drawing/2010/main">
                <a:solidFill>
                  <a:srgbClr val="33009A"/>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buFontTx/>
              <a:buChar char="•"/>
            </a:pPr>
            <a:r>
              <a:rPr lang="en-US" altLang="en-US" sz="3600" dirty="0"/>
              <a:t>  As a Christian, what am I free to do, and what am I not free to do?</a:t>
            </a:r>
            <a:endParaRPr lang="en-US" altLang="en-US" sz="1600" dirty="0"/>
          </a:p>
        </p:txBody>
      </p:sp>
      <p:sp>
        <p:nvSpPr>
          <p:cNvPr id="72710" name="Text Box 1030">
            <a:extLst>
              <a:ext uri="{FF2B5EF4-FFF2-40B4-BE49-F238E27FC236}">
                <a16:creationId xmlns:a16="http://schemas.microsoft.com/office/drawing/2014/main" id="{A75D552E-5125-48A1-A6C8-E572666B96C2}"/>
              </a:ext>
            </a:extLst>
          </p:cNvPr>
          <p:cNvSpPr txBox="1">
            <a:spLocks noChangeArrowheads="1"/>
          </p:cNvSpPr>
          <p:nvPr/>
        </p:nvSpPr>
        <p:spPr bwMode="auto">
          <a:xfrm>
            <a:off x="1186069" y="3201136"/>
            <a:ext cx="9819861" cy="2277547"/>
          </a:xfrm>
          <a:prstGeom prst="rect">
            <a:avLst/>
          </a:prstGeom>
          <a:noFill/>
          <a:ln>
            <a:noFill/>
          </a:ln>
          <a:effectLst/>
          <a:extLst>
            <a:ext uri="{909E8E84-426E-40DD-AFC4-6F175D3DCCD1}">
              <a14:hiddenFill xmlns:a14="http://schemas.microsoft.com/office/drawing/2010/main">
                <a:solidFill>
                  <a:srgbClr val="33009A"/>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buFontTx/>
              <a:buChar char="•"/>
            </a:pPr>
            <a:r>
              <a:rPr lang="en-US" altLang="en-US" sz="3600" dirty="0"/>
              <a:t> What is the role of women </a:t>
            </a:r>
            <a:r>
              <a:rPr lang="en-US" altLang="en-US" sz="3200" dirty="0"/>
              <a:t>in public ministry?</a:t>
            </a:r>
          </a:p>
          <a:p>
            <a:pPr lvl="1">
              <a:spcBef>
                <a:spcPts val="600"/>
              </a:spcBef>
              <a:buFontTx/>
              <a:buChar char="•"/>
            </a:pPr>
            <a:r>
              <a:rPr lang="en-US" altLang="en-US" sz="3200" dirty="0"/>
              <a:t>  Why can’t they talk at the Lord’s Supper?</a:t>
            </a:r>
          </a:p>
          <a:p>
            <a:pPr lvl="1">
              <a:spcBef>
                <a:spcPts val="600"/>
              </a:spcBef>
              <a:buFontTx/>
              <a:buChar char="•"/>
            </a:pPr>
            <a:r>
              <a:rPr lang="en-US" altLang="en-US" sz="3200" dirty="0"/>
              <a:t>  In fact, why do we do the Lord’s Supper the way we do here?</a:t>
            </a:r>
          </a:p>
        </p:txBody>
      </p:sp>
      <p:sp>
        <p:nvSpPr>
          <p:cNvPr id="72711" name="Text Box 1031">
            <a:extLst>
              <a:ext uri="{FF2B5EF4-FFF2-40B4-BE49-F238E27FC236}">
                <a16:creationId xmlns:a16="http://schemas.microsoft.com/office/drawing/2014/main" id="{01C3C47E-EC6B-4D5F-A6CC-100A8682B797}"/>
              </a:ext>
            </a:extLst>
          </p:cNvPr>
          <p:cNvSpPr txBox="1">
            <a:spLocks noChangeArrowheads="1"/>
          </p:cNvSpPr>
          <p:nvPr/>
        </p:nvSpPr>
        <p:spPr bwMode="auto">
          <a:xfrm>
            <a:off x="1166191" y="5478683"/>
            <a:ext cx="10164417" cy="646331"/>
          </a:xfrm>
          <a:prstGeom prst="rect">
            <a:avLst/>
          </a:prstGeom>
          <a:noFill/>
          <a:ln>
            <a:noFill/>
          </a:ln>
          <a:effectLst/>
          <a:extLst>
            <a:ext uri="{909E8E84-426E-40DD-AFC4-6F175D3DCCD1}">
              <a14:hiddenFill xmlns:a14="http://schemas.microsoft.com/office/drawing/2010/main">
                <a:solidFill>
                  <a:srgbClr val="33009A"/>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buFontTx/>
              <a:buChar char="•"/>
            </a:pPr>
            <a:r>
              <a:rPr lang="en-US" altLang="en-US" sz="3600" dirty="0"/>
              <a:t> What kind of bodies will we have in heaven?</a:t>
            </a:r>
            <a:endParaRPr lang="en-US" altLang="en-US" sz="16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72708"/>
                                        </p:tgtEl>
                                        <p:attrNameLst>
                                          <p:attrName>style.visibility</p:attrName>
                                        </p:attrNameLst>
                                      </p:cBhvr>
                                      <p:to>
                                        <p:strVal val="visible"/>
                                      </p:to>
                                    </p:set>
                                    <p:anim calcmode="lin" valueType="num">
                                      <p:cBhvr>
                                        <p:cTn id="7" dur="500" fill="hold"/>
                                        <p:tgtEl>
                                          <p:spTgt spid="72708"/>
                                        </p:tgtEl>
                                        <p:attrNameLst>
                                          <p:attrName>ppt_w</p:attrName>
                                        </p:attrNameLst>
                                      </p:cBhvr>
                                      <p:tavLst>
                                        <p:tav tm="0">
                                          <p:val>
                                            <p:fltVal val="0"/>
                                          </p:val>
                                        </p:tav>
                                        <p:tav tm="100000">
                                          <p:val>
                                            <p:strVal val="#ppt_w"/>
                                          </p:val>
                                        </p:tav>
                                      </p:tavLst>
                                    </p:anim>
                                    <p:anim calcmode="lin" valueType="num">
                                      <p:cBhvr>
                                        <p:cTn id="8" dur="500" fill="hold"/>
                                        <p:tgtEl>
                                          <p:spTgt spid="72708"/>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72709"/>
                                        </p:tgtEl>
                                        <p:attrNameLst>
                                          <p:attrName>style.visibility</p:attrName>
                                        </p:attrNameLst>
                                      </p:cBhvr>
                                      <p:to>
                                        <p:strVal val="visible"/>
                                      </p:to>
                                    </p:set>
                                    <p:anim calcmode="lin" valueType="num">
                                      <p:cBhvr>
                                        <p:cTn id="13" dur="500" fill="hold"/>
                                        <p:tgtEl>
                                          <p:spTgt spid="72709"/>
                                        </p:tgtEl>
                                        <p:attrNameLst>
                                          <p:attrName>ppt_w</p:attrName>
                                        </p:attrNameLst>
                                      </p:cBhvr>
                                      <p:tavLst>
                                        <p:tav tm="0">
                                          <p:val>
                                            <p:fltVal val="0"/>
                                          </p:val>
                                        </p:tav>
                                        <p:tav tm="100000">
                                          <p:val>
                                            <p:strVal val="#ppt_w"/>
                                          </p:val>
                                        </p:tav>
                                      </p:tavLst>
                                    </p:anim>
                                    <p:anim calcmode="lin" valueType="num">
                                      <p:cBhvr>
                                        <p:cTn id="14" dur="500" fill="hold"/>
                                        <p:tgtEl>
                                          <p:spTgt spid="72709"/>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72710"/>
                                        </p:tgtEl>
                                        <p:attrNameLst>
                                          <p:attrName>style.visibility</p:attrName>
                                        </p:attrNameLst>
                                      </p:cBhvr>
                                      <p:to>
                                        <p:strVal val="visible"/>
                                      </p:to>
                                    </p:set>
                                    <p:anim calcmode="lin" valueType="num">
                                      <p:cBhvr>
                                        <p:cTn id="19" dur="500" fill="hold"/>
                                        <p:tgtEl>
                                          <p:spTgt spid="72710"/>
                                        </p:tgtEl>
                                        <p:attrNameLst>
                                          <p:attrName>ppt_w</p:attrName>
                                        </p:attrNameLst>
                                      </p:cBhvr>
                                      <p:tavLst>
                                        <p:tav tm="0">
                                          <p:val>
                                            <p:fltVal val="0"/>
                                          </p:val>
                                        </p:tav>
                                        <p:tav tm="100000">
                                          <p:val>
                                            <p:strVal val="#ppt_w"/>
                                          </p:val>
                                        </p:tav>
                                      </p:tavLst>
                                    </p:anim>
                                    <p:anim calcmode="lin" valueType="num">
                                      <p:cBhvr>
                                        <p:cTn id="20" dur="500" fill="hold"/>
                                        <p:tgtEl>
                                          <p:spTgt spid="72710"/>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72711"/>
                                        </p:tgtEl>
                                        <p:attrNameLst>
                                          <p:attrName>style.visibility</p:attrName>
                                        </p:attrNameLst>
                                      </p:cBhvr>
                                      <p:to>
                                        <p:strVal val="visible"/>
                                      </p:to>
                                    </p:set>
                                    <p:anim calcmode="lin" valueType="num">
                                      <p:cBhvr>
                                        <p:cTn id="25" dur="500" fill="hold"/>
                                        <p:tgtEl>
                                          <p:spTgt spid="72711"/>
                                        </p:tgtEl>
                                        <p:attrNameLst>
                                          <p:attrName>ppt_w</p:attrName>
                                        </p:attrNameLst>
                                      </p:cBhvr>
                                      <p:tavLst>
                                        <p:tav tm="0">
                                          <p:val>
                                            <p:fltVal val="0"/>
                                          </p:val>
                                        </p:tav>
                                        <p:tav tm="100000">
                                          <p:val>
                                            <p:strVal val="#ppt_w"/>
                                          </p:val>
                                        </p:tav>
                                      </p:tavLst>
                                    </p:anim>
                                    <p:anim calcmode="lin" valueType="num">
                                      <p:cBhvr>
                                        <p:cTn id="26" dur="500" fill="hold"/>
                                        <p:tgtEl>
                                          <p:spTgt spid="727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8" grpId="0" autoUpdateAnimBg="0"/>
      <p:bldP spid="72709" grpId="0" autoUpdateAnimBg="0"/>
      <p:bldP spid="72710" grpId="0" autoUpdateAnimBg="0"/>
      <p:bldP spid="72711"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B60DC-A642-4BE8-9851-89C77B953D36}"/>
              </a:ext>
            </a:extLst>
          </p:cNvPr>
          <p:cNvSpPr>
            <a:spLocks noGrp="1"/>
          </p:cNvSpPr>
          <p:nvPr>
            <p:ph type="title"/>
          </p:nvPr>
        </p:nvSpPr>
        <p:spPr/>
        <p:txBody>
          <a:bodyPr/>
          <a:lstStyle/>
          <a:p>
            <a:r>
              <a:rPr lang="en-US" dirty="0"/>
              <a:t>Day after Christmas – 11 killed in Nigeria</a:t>
            </a:r>
          </a:p>
        </p:txBody>
      </p:sp>
      <p:pic>
        <p:nvPicPr>
          <p:cNvPr id="1026" name="Picture 2">
            <a:extLst>
              <a:ext uri="{FF2B5EF4-FFF2-40B4-BE49-F238E27FC236}">
                <a16:creationId xmlns:a16="http://schemas.microsoft.com/office/drawing/2014/main" id="{BE009870-8892-40F3-94E3-DB6C7A0809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5902" y="1327128"/>
            <a:ext cx="8336859" cy="4548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0287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B659DCE-8ECF-4831-9C93-B003652E2587}"/>
              </a:ext>
            </a:extLst>
          </p:cNvPr>
          <p:cNvSpPr txBox="1"/>
          <p:nvPr/>
        </p:nvSpPr>
        <p:spPr>
          <a:xfrm>
            <a:off x="3120190" y="2863698"/>
            <a:ext cx="5141495" cy="707886"/>
          </a:xfrm>
          <a:prstGeom prst="rect">
            <a:avLst/>
          </a:prstGeom>
          <a:noFill/>
        </p:spPr>
        <p:txBody>
          <a:bodyPr wrap="square" rtlCol="0">
            <a:spAutoFit/>
          </a:bodyPr>
          <a:lstStyle/>
          <a:p>
            <a:pPr algn="ctr"/>
            <a:r>
              <a:rPr lang="en-US" sz="4000" dirty="0"/>
              <a:t>Stand Firm</a:t>
            </a:r>
          </a:p>
        </p:txBody>
      </p:sp>
    </p:spTree>
    <p:extLst>
      <p:ext uri="{BB962C8B-B14F-4D97-AF65-F5344CB8AC3E}">
        <p14:creationId xmlns:p14="http://schemas.microsoft.com/office/powerpoint/2010/main" val="8749502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 shot of a computer&#10;&#10;Description automatically generated">
            <a:extLst>
              <a:ext uri="{FF2B5EF4-FFF2-40B4-BE49-F238E27FC236}">
                <a16:creationId xmlns:a16="http://schemas.microsoft.com/office/drawing/2014/main" id="{EBA40A76-88DA-48E5-8CD9-90879BF51A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1853" y="-1934990"/>
            <a:ext cx="5285762" cy="9298316"/>
          </a:xfrm>
          <a:prstGeom prst="rect">
            <a:avLst/>
          </a:prstGeom>
        </p:spPr>
      </p:pic>
    </p:spTree>
    <p:extLst>
      <p:ext uri="{BB962C8B-B14F-4D97-AF65-F5344CB8AC3E}">
        <p14:creationId xmlns:p14="http://schemas.microsoft.com/office/powerpoint/2010/main" val="2709818693"/>
      </p:ext>
    </p:extLst>
  </p:cSld>
  <p:clrMapOvr>
    <a:masterClrMapping/>
  </p:clrMapOvr>
</p:sld>
</file>

<file path=ppt/theme/theme1.xml><?xml version="1.0" encoding="utf-8"?>
<a:theme xmlns:a="http://schemas.openxmlformats.org/drawingml/2006/main" name="1_1 Thessalonians Introduc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 Thessalonians Introduction</Template>
  <TotalTime>3172</TotalTime>
  <Words>1326</Words>
  <Application>Microsoft Office PowerPoint</Application>
  <PresentationFormat>Widescreen</PresentationFormat>
  <Paragraphs>83</Paragraphs>
  <Slides>24</Slides>
  <Notes>6</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1_1 Thessalonians Introduction</vt:lpstr>
      <vt:lpstr>1 Corinthians</vt:lpstr>
      <vt:lpstr>PowerPoint Presentation</vt:lpstr>
      <vt:lpstr>PowerPoint Presentation</vt:lpstr>
      <vt:lpstr>PowerPoint Presentation</vt:lpstr>
      <vt:lpstr>   Questions to consider…</vt:lpstr>
      <vt:lpstr>   Questions to consider… </vt:lpstr>
      <vt:lpstr>Day after Christmas – 11 killed in Nigeria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1 Corinthians</vt:lpstr>
      <vt:lpstr>One Mind</vt:lpstr>
      <vt:lpstr>   1 Corinthians</vt:lpstr>
      <vt:lpstr>   1 Corinthians</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dc:creator>
  <cp:lastModifiedBy>Rick DeVaul</cp:lastModifiedBy>
  <cp:revision>72</cp:revision>
  <cp:lastPrinted>2019-04-06T22:40:05Z</cp:lastPrinted>
  <dcterms:created xsi:type="dcterms:W3CDTF">2018-01-03T02:16:28Z</dcterms:created>
  <dcterms:modified xsi:type="dcterms:W3CDTF">2020-01-13T20:14:37Z</dcterms:modified>
</cp:coreProperties>
</file>