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sldIdLst>
    <p:sldId id="256" r:id="rId5"/>
    <p:sldId id="265" r:id="rId6"/>
    <p:sldId id="263" r:id="rId7"/>
    <p:sldId id="266" r:id="rId8"/>
    <p:sldId id="267" r:id="rId9"/>
    <p:sldId id="268" r:id="rId10"/>
    <p:sldId id="269" r:id="rId11"/>
    <p:sldId id="270" r:id="rId12"/>
    <p:sldId id="278" r:id="rId13"/>
    <p:sldId id="271" r:id="rId14"/>
    <p:sldId id="259" r:id="rId15"/>
    <p:sldId id="272" r:id="rId16"/>
    <p:sldId id="273" r:id="rId17"/>
    <p:sldId id="276" r:id="rId18"/>
    <p:sldId id="260" r:id="rId19"/>
    <p:sldId id="261" r:id="rId20"/>
    <p:sldId id="274" r:id="rId21"/>
    <p:sldId id="277" r:id="rId22"/>
    <p:sldId id="279" r:id="rId23"/>
    <p:sldId id="258" r:id="rId2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80" autoAdjust="0"/>
    <p:restoredTop sz="94748"/>
  </p:normalViewPr>
  <p:slideViewPr>
    <p:cSldViewPr snapToGrid="0" snapToObjects="1">
      <p:cViewPr varScale="1">
        <p:scale>
          <a:sx n="138" d="100"/>
          <a:sy n="138" d="100"/>
        </p:scale>
        <p:origin x="1092" y="108"/>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D977AC-9752-4178-AC7A-A3E8FDE842B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28351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descr="Levi_message_Awresome_01_GBC.jpg">
            <a:extLst>
              <a:ext uri="{FF2B5EF4-FFF2-40B4-BE49-F238E27FC236}">
                <a16:creationId xmlns:a16="http://schemas.microsoft.com/office/drawing/2014/main" id="{3E99FA7B-F472-42EB-8B8F-1BD94164974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22394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0382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Levi_Text_Dark_Awresome_01.jpg">
            <a:extLst>
              <a:ext uri="{FF2B5EF4-FFF2-40B4-BE49-F238E27FC236}">
                <a16:creationId xmlns:a16="http://schemas.microsoft.com/office/drawing/2014/main" id="{26825457-15A4-4809-978C-2FC5625007F7}"/>
              </a:ext>
            </a:extLst>
          </p:cNvPr>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8" r:id="rId2"/>
    <p:sldLayoutId id="2147493457" r:id="rId3"/>
    <p:sldLayoutId id="2147493459" r:id="rId4"/>
    <p:sldLayoutId id="2147493460" r:id="rId5"/>
    <p:sldLayoutId id="2147493461" r:id="rId6"/>
    <p:sldLayoutId id="2147493462" r:id="rId7"/>
    <p:sldLayoutId id="2147493463" r:id="rId8"/>
    <p:sldLayoutId id="2147493464" r:id="rId9"/>
  </p:sldLayoutIdLst>
  <p:txStyles>
    <p:titleStyle>
      <a:lvl1pPr algn="ctr" defTabSz="457200" rtl="0" eaLnBrk="1" latinLnBrk="0" hangingPunct="1">
        <a:spcBef>
          <a:spcPct val="0"/>
        </a:spcBef>
        <a:buNone/>
        <a:defRPr sz="4400" kern="1200">
          <a:solidFill>
            <a:schemeClr val="bg1">
              <a:lumMod val="95000"/>
            </a:schemeClr>
          </a:solidFill>
          <a:latin typeface="Century Gothic" panose="020B0502020202020204" pitchFamily="34"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1">
              <a:lumMod val="95000"/>
            </a:schemeClr>
          </a:solidFill>
          <a:latin typeface="Century Gothic" panose="020B0502020202020204"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bg1">
              <a:lumMod val="95000"/>
            </a:schemeClr>
          </a:solidFill>
          <a:latin typeface="Century Gothic" panose="020B0502020202020204"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bg1">
              <a:lumMod val="95000"/>
            </a:schemeClr>
          </a:solidFill>
          <a:latin typeface="Century Gothic" panose="020B0502020202020204"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bg1">
              <a:lumMod val="95000"/>
            </a:schemeClr>
          </a:solidFill>
          <a:latin typeface="Century Gothic" panose="020B0502020202020204"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bg1">
              <a:lumMod val="95000"/>
            </a:schemeClr>
          </a:solidFill>
          <a:latin typeface="Century Gothic" panose="020B0502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tiff"/><Relationship Id="rId1" Type="http://schemas.openxmlformats.org/officeDocument/2006/relationships/slideLayout" Target="../slideLayouts/slideLayout7.xml"/><Relationship Id="rId4" Type="http://schemas.openxmlformats.org/officeDocument/2006/relationships/image" Target="../media/image7.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3150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97F67B2-7365-0947-82D4-2952017E2141}"/>
              </a:ext>
            </a:extLst>
          </p:cNvPr>
          <p:cNvSpPr/>
          <p:nvPr/>
        </p:nvSpPr>
        <p:spPr>
          <a:xfrm>
            <a:off x="1144494" y="1268832"/>
            <a:ext cx="6852023" cy="923330"/>
          </a:xfrm>
          <a:prstGeom prst="rect">
            <a:avLst/>
          </a:prstGeom>
        </p:spPr>
        <p:txBody>
          <a:bodyPr wrap="square">
            <a:spAutoFit/>
          </a:bodyPr>
          <a:lstStyle/>
          <a:p>
            <a:r>
              <a:rPr lang="en-US" dirty="0">
                <a:solidFill>
                  <a:schemeClr val="bg1"/>
                </a:solidFill>
                <a:latin typeface="Century Gothic" panose="020B0502020202020204" pitchFamily="34" charset="0"/>
              </a:rPr>
              <a:t>Rom. 15:4 For whatever was written in earlier times was written for our instruction, so that through perseverance and the encouragement of the Scriptures we might have hope</a:t>
            </a:r>
          </a:p>
        </p:txBody>
      </p:sp>
      <p:sp>
        <p:nvSpPr>
          <p:cNvPr id="8" name="Rectangle 7">
            <a:extLst>
              <a:ext uri="{FF2B5EF4-FFF2-40B4-BE49-F238E27FC236}">
                <a16:creationId xmlns:a16="http://schemas.microsoft.com/office/drawing/2014/main" id="{9D62D834-5AC0-A448-939F-D6973D335545}"/>
              </a:ext>
            </a:extLst>
          </p:cNvPr>
          <p:cNvSpPr/>
          <p:nvPr/>
        </p:nvSpPr>
        <p:spPr>
          <a:xfrm>
            <a:off x="1225175" y="2725397"/>
            <a:ext cx="6690659" cy="1477328"/>
          </a:xfrm>
          <a:prstGeom prst="rect">
            <a:avLst/>
          </a:prstGeom>
        </p:spPr>
        <p:txBody>
          <a:bodyPr wrap="square">
            <a:spAutoFit/>
          </a:bodyPr>
          <a:lstStyle/>
          <a:p>
            <a:r>
              <a:rPr lang="en-US" dirty="0">
                <a:solidFill>
                  <a:schemeClr val="bg1"/>
                </a:solidFill>
                <a:latin typeface="Century Gothic" panose="020B0502020202020204" pitchFamily="34" charset="0"/>
              </a:rPr>
              <a:t>2Tim. 3:16-17 All Scripture is inspired by God and profitable for teaching, for reproof, for correction, for training in righteousness;</a:t>
            </a:r>
          </a:p>
          <a:p>
            <a:r>
              <a:rPr lang="en-US" dirty="0">
                <a:solidFill>
                  <a:schemeClr val="bg1"/>
                </a:solidFill>
                <a:latin typeface="Century Gothic" panose="020B0502020202020204" pitchFamily="34" charset="0"/>
              </a:rPr>
              <a:t>so that the man of God may be adequate, equipped for every good work.</a:t>
            </a:r>
          </a:p>
        </p:txBody>
      </p:sp>
    </p:spTree>
    <p:extLst>
      <p:ext uri="{BB962C8B-B14F-4D97-AF65-F5344CB8AC3E}">
        <p14:creationId xmlns:p14="http://schemas.microsoft.com/office/powerpoint/2010/main" val="213751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5" presetClass="entr" presetSubtype="10" fill="hold" grpId="1"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4AF5AA5-6726-354F-A22B-F96A48B0D61F}"/>
              </a:ext>
            </a:extLst>
          </p:cNvPr>
          <p:cNvSpPr txBox="1">
            <a:spLocks/>
          </p:cNvSpPr>
          <p:nvPr/>
        </p:nvSpPr>
        <p:spPr>
          <a:xfrm>
            <a:off x="457200" y="2238321"/>
            <a:ext cx="8229600" cy="666857"/>
          </a:xfrm>
          <a:prstGeom prst="rect">
            <a:avLst/>
          </a:prstGeom>
        </p:spPr>
        <p:txBody>
          <a:bodyPr/>
          <a:lstStyle>
            <a:lvl1pPr algn="ctr" defTabSz="457200" rtl="0" eaLnBrk="1" latinLnBrk="0" hangingPunct="1">
              <a:spcBef>
                <a:spcPct val="0"/>
              </a:spcBef>
              <a:buNone/>
              <a:defRPr sz="4400" kern="1200">
                <a:solidFill>
                  <a:schemeClr val="bg1">
                    <a:lumMod val="95000"/>
                  </a:schemeClr>
                </a:solidFill>
                <a:latin typeface="Century Gothic" panose="020B0502020202020204" pitchFamily="34" charset="0"/>
                <a:ea typeface="+mj-ea"/>
                <a:cs typeface="+mj-cs"/>
              </a:defRPr>
            </a:lvl1pPr>
          </a:lstStyle>
          <a:p>
            <a:r>
              <a:rPr lang="en-US" sz="3600" dirty="0"/>
              <a:t>Leviticus is a </a:t>
            </a:r>
            <a:r>
              <a:rPr lang="en-US" sz="3600" u="sng" dirty="0"/>
              <a:t>significant</a:t>
            </a:r>
            <a:r>
              <a:rPr lang="en-US" sz="3600" dirty="0"/>
              <a:t> book</a:t>
            </a:r>
          </a:p>
        </p:txBody>
      </p:sp>
    </p:spTree>
    <p:extLst>
      <p:ext uri="{BB962C8B-B14F-4D97-AF65-F5344CB8AC3E}">
        <p14:creationId xmlns:p14="http://schemas.microsoft.com/office/powerpoint/2010/main" val="2799256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4AF5AA5-6726-354F-A22B-F96A48B0D61F}"/>
              </a:ext>
            </a:extLst>
          </p:cNvPr>
          <p:cNvSpPr txBox="1">
            <a:spLocks/>
          </p:cNvSpPr>
          <p:nvPr/>
        </p:nvSpPr>
        <p:spPr>
          <a:xfrm>
            <a:off x="457200" y="362214"/>
            <a:ext cx="8229600" cy="666857"/>
          </a:xfrm>
          <a:prstGeom prst="rect">
            <a:avLst/>
          </a:prstGeom>
        </p:spPr>
        <p:txBody>
          <a:bodyPr/>
          <a:lstStyle>
            <a:lvl1pPr algn="ctr" defTabSz="457200" rtl="0" eaLnBrk="1" latinLnBrk="0" hangingPunct="1">
              <a:spcBef>
                <a:spcPct val="0"/>
              </a:spcBef>
              <a:buNone/>
              <a:defRPr sz="4400" kern="1200">
                <a:solidFill>
                  <a:schemeClr val="bg1">
                    <a:lumMod val="95000"/>
                  </a:schemeClr>
                </a:solidFill>
                <a:latin typeface="Century Gothic" panose="020B0502020202020204" pitchFamily="34" charset="0"/>
                <a:ea typeface="+mj-ea"/>
                <a:cs typeface="+mj-cs"/>
              </a:defRPr>
            </a:lvl1pPr>
          </a:lstStyle>
          <a:p>
            <a:r>
              <a:rPr lang="en-US" sz="3600" dirty="0"/>
              <a:t>Leviticus is a </a:t>
            </a:r>
            <a:r>
              <a:rPr lang="en-US" sz="3600" u="sng" dirty="0"/>
              <a:t>systematic</a:t>
            </a:r>
            <a:r>
              <a:rPr lang="en-US" sz="3600" dirty="0"/>
              <a:t> book</a:t>
            </a:r>
          </a:p>
        </p:txBody>
      </p:sp>
      <p:sp>
        <p:nvSpPr>
          <p:cNvPr id="10" name="Freeform 9">
            <a:extLst>
              <a:ext uri="{FF2B5EF4-FFF2-40B4-BE49-F238E27FC236}">
                <a16:creationId xmlns:a16="http://schemas.microsoft.com/office/drawing/2014/main" id="{C79EAB0E-35D9-5F4F-A0F4-FF91BABD6F8F}"/>
              </a:ext>
            </a:extLst>
          </p:cNvPr>
          <p:cNvSpPr/>
          <p:nvPr/>
        </p:nvSpPr>
        <p:spPr>
          <a:xfrm>
            <a:off x="710637" y="1537411"/>
            <a:ext cx="1737577" cy="864000"/>
          </a:xfrm>
          <a:custGeom>
            <a:avLst/>
            <a:gdLst>
              <a:gd name="connsiteX0" fmla="*/ 0 w 1737577"/>
              <a:gd name="connsiteY0" fmla="*/ 86400 h 864000"/>
              <a:gd name="connsiteX1" fmla="*/ 86400 w 1737577"/>
              <a:gd name="connsiteY1" fmla="*/ 0 h 864000"/>
              <a:gd name="connsiteX2" fmla="*/ 1651177 w 1737577"/>
              <a:gd name="connsiteY2" fmla="*/ 0 h 864000"/>
              <a:gd name="connsiteX3" fmla="*/ 1737577 w 1737577"/>
              <a:gd name="connsiteY3" fmla="*/ 86400 h 864000"/>
              <a:gd name="connsiteX4" fmla="*/ 1737577 w 1737577"/>
              <a:gd name="connsiteY4" fmla="*/ 777600 h 864000"/>
              <a:gd name="connsiteX5" fmla="*/ 1651177 w 1737577"/>
              <a:gd name="connsiteY5" fmla="*/ 864000 h 864000"/>
              <a:gd name="connsiteX6" fmla="*/ 86400 w 1737577"/>
              <a:gd name="connsiteY6" fmla="*/ 864000 h 864000"/>
              <a:gd name="connsiteX7" fmla="*/ 0 w 1737577"/>
              <a:gd name="connsiteY7" fmla="*/ 777600 h 864000"/>
              <a:gd name="connsiteX8" fmla="*/ 0 w 1737577"/>
              <a:gd name="connsiteY8" fmla="*/ 8640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7577" h="864000">
                <a:moveTo>
                  <a:pt x="0" y="86400"/>
                </a:moveTo>
                <a:cubicBezTo>
                  <a:pt x="0" y="38683"/>
                  <a:pt x="38683" y="0"/>
                  <a:pt x="86400" y="0"/>
                </a:cubicBezTo>
                <a:lnTo>
                  <a:pt x="1651177" y="0"/>
                </a:lnTo>
                <a:cubicBezTo>
                  <a:pt x="1698894" y="0"/>
                  <a:pt x="1737577" y="38683"/>
                  <a:pt x="1737577" y="86400"/>
                </a:cubicBezTo>
                <a:lnTo>
                  <a:pt x="1737577" y="777600"/>
                </a:lnTo>
                <a:cubicBezTo>
                  <a:pt x="1737577" y="825317"/>
                  <a:pt x="1698894" y="864000"/>
                  <a:pt x="1651177" y="864000"/>
                </a:cubicBezTo>
                <a:lnTo>
                  <a:pt x="86400" y="864000"/>
                </a:lnTo>
                <a:cubicBezTo>
                  <a:pt x="38683" y="864000"/>
                  <a:pt x="0" y="825317"/>
                  <a:pt x="0" y="777600"/>
                </a:cubicBezTo>
                <a:lnTo>
                  <a:pt x="0" y="8640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42240" tIns="142240" rIns="142240" bIns="364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Century Gothic" panose="020B0502020202020204" pitchFamily="34" charset="0"/>
              </a:rPr>
              <a:t>Genesis</a:t>
            </a:r>
          </a:p>
        </p:txBody>
      </p:sp>
      <p:sp>
        <p:nvSpPr>
          <p:cNvPr id="11" name="Freeform 10">
            <a:extLst>
              <a:ext uri="{FF2B5EF4-FFF2-40B4-BE49-F238E27FC236}">
                <a16:creationId xmlns:a16="http://schemas.microsoft.com/office/drawing/2014/main" id="{87BC4467-5654-B84E-8F6A-8CB1A8206AA6}"/>
              </a:ext>
            </a:extLst>
          </p:cNvPr>
          <p:cNvSpPr/>
          <p:nvPr/>
        </p:nvSpPr>
        <p:spPr>
          <a:xfrm>
            <a:off x="894940" y="2113411"/>
            <a:ext cx="2080748" cy="1811250"/>
          </a:xfrm>
          <a:custGeom>
            <a:avLst/>
            <a:gdLst>
              <a:gd name="connsiteX0" fmla="*/ 0 w 2080748"/>
              <a:gd name="connsiteY0" fmla="*/ 181125 h 1811250"/>
              <a:gd name="connsiteX1" fmla="*/ 181125 w 2080748"/>
              <a:gd name="connsiteY1" fmla="*/ 0 h 1811250"/>
              <a:gd name="connsiteX2" fmla="*/ 1899623 w 2080748"/>
              <a:gd name="connsiteY2" fmla="*/ 0 h 1811250"/>
              <a:gd name="connsiteX3" fmla="*/ 2080748 w 2080748"/>
              <a:gd name="connsiteY3" fmla="*/ 181125 h 1811250"/>
              <a:gd name="connsiteX4" fmla="*/ 2080748 w 2080748"/>
              <a:gd name="connsiteY4" fmla="*/ 1630125 h 1811250"/>
              <a:gd name="connsiteX5" fmla="*/ 1899623 w 2080748"/>
              <a:gd name="connsiteY5" fmla="*/ 1811250 h 1811250"/>
              <a:gd name="connsiteX6" fmla="*/ 181125 w 2080748"/>
              <a:gd name="connsiteY6" fmla="*/ 1811250 h 1811250"/>
              <a:gd name="connsiteX7" fmla="*/ 0 w 2080748"/>
              <a:gd name="connsiteY7" fmla="*/ 1630125 h 1811250"/>
              <a:gd name="connsiteX8" fmla="*/ 0 w 2080748"/>
              <a:gd name="connsiteY8" fmla="*/ 181125 h 181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80748" h="1811250">
                <a:moveTo>
                  <a:pt x="0" y="181125"/>
                </a:moveTo>
                <a:cubicBezTo>
                  <a:pt x="0" y="81092"/>
                  <a:pt x="81092" y="0"/>
                  <a:pt x="181125" y="0"/>
                </a:cubicBezTo>
                <a:lnTo>
                  <a:pt x="1899623" y="0"/>
                </a:lnTo>
                <a:cubicBezTo>
                  <a:pt x="1999656" y="0"/>
                  <a:pt x="2080748" y="81092"/>
                  <a:pt x="2080748" y="181125"/>
                </a:cubicBezTo>
                <a:lnTo>
                  <a:pt x="2080748" y="1630125"/>
                </a:lnTo>
                <a:cubicBezTo>
                  <a:pt x="2080748" y="1730158"/>
                  <a:pt x="1999656" y="1811250"/>
                  <a:pt x="1899623" y="1811250"/>
                </a:cubicBezTo>
                <a:lnTo>
                  <a:pt x="181125" y="1811250"/>
                </a:lnTo>
                <a:cubicBezTo>
                  <a:pt x="81092" y="1811250"/>
                  <a:pt x="0" y="1730158"/>
                  <a:pt x="0" y="1630125"/>
                </a:cubicBezTo>
                <a:lnTo>
                  <a:pt x="0" y="181125"/>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5290" tIns="195290" rIns="195290" bIns="195290" numCol="1" spcCol="1270" anchor="t" anchorCtr="0">
            <a:noAutofit/>
          </a:bodyPr>
          <a:lstStyle/>
          <a:p>
            <a:pPr marL="228600" lvl="1" indent="-228600" algn="l" defTabSz="889000">
              <a:spcBef>
                <a:spcPct val="0"/>
              </a:spcBef>
              <a:spcAft>
                <a:spcPts val="800"/>
              </a:spcAft>
              <a:buChar char="•"/>
            </a:pPr>
            <a:r>
              <a:rPr lang="en-US" sz="1400" kern="1200" dirty="0">
                <a:latin typeface="Century Gothic" panose="020B0502020202020204" pitchFamily="34" charset="0"/>
              </a:rPr>
              <a:t>Creation</a:t>
            </a:r>
          </a:p>
          <a:p>
            <a:pPr marL="228600" lvl="1" indent="-228600" algn="l" defTabSz="889000">
              <a:spcBef>
                <a:spcPct val="0"/>
              </a:spcBef>
              <a:spcAft>
                <a:spcPts val="800"/>
              </a:spcAft>
              <a:buChar char="•"/>
            </a:pPr>
            <a:r>
              <a:rPr lang="en-US" sz="1400" kern="1200" dirty="0">
                <a:latin typeface="Century Gothic" panose="020B0502020202020204" pitchFamily="34" charset="0"/>
              </a:rPr>
              <a:t>Man ruined</a:t>
            </a:r>
          </a:p>
          <a:p>
            <a:pPr marL="228600" lvl="1" indent="-228600" algn="l" defTabSz="889000">
              <a:spcBef>
                <a:spcPct val="0"/>
              </a:spcBef>
              <a:spcAft>
                <a:spcPts val="800"/>
              </a:spcAft>
              <a:buChar char="•"/>
            </a:pPr>
            <a:r>
              <a:rPr lang="en-US" sz="1400" dirty="0">
                <a:latin typeface="Century Gothic" panose="020B0502020202020204" pitchFamily="34" charset="0"/>
              </a:rPr>
              <a:t>Christ, our promised Savior</a:t>
            </a:r>
            <a:endParaRPr lang="en-US" sz="1400" kern="1200" dirty="0">
              <a:latin typeface="Century Gothic" panose="020B0502020202020204" pitchFamily="34" charset="0"/>
            </a:endParaRPr>
          </a:p>
        </p:txBody>
      </p:sp>
      <p:sp>
        <p:nvSpPr>
          <p:cNvPr id="12" name="Freeform 11">
            <a:extLst>
              <a:ext uri="{FF2B5EF4-FFF2-40B4-BE49-F238E27FC236}">
                <a16:creationId xmlns:a16="http://schemas.microsoft.com/office/drawing/2014/main" id="{0FE86951-4C18-DE43-985F-513B03A027E5}"/>
              </a:ext>
            </a:extLst>
          </p:cNvPr>
          <p:cNvSpPr/>
          <p:nvPr/>
        </p:nvSpPr>
        <p:spPr>
          <a:xfrm>
            <a:off x="2754521" y="1609107"/>
            <a:ext cx="649370" cy="432606"/>
          </a:xfrm>
          <a:custGeom>
            <a:avLst/>
            <a:gdLst>
              <a:gd name="connsiteX0" fmla="*/ 0 w 649370"/>
              <a:gd name="connsiteY0" fmla="*/ 86521 h 432606"/>
              <a:gd name="connsiteX1" fmla="*/ 433067 w 649370"/>
              <a:gd name="connsiteY1" fmla="*/ 86521 h 432606"/>
              <a:gd name="connsiteX2" fmla="*/ 433067 w 649370"/>
              <a:gd name="connsiteY2" fmla="*/ 0 h 432606"/>
              <a:gd name="connsiteX3" fmla="*/ 649370 w 649370"/>
              <a:gd name="connsiteY3" fmla="*/ 216303 h 432606"/>
              <a:gd name="connsiteX4" fmla="*/ 433067 w 649370"/>
              <a:gd name="connsiteY4" fmla="*/ 432606 h 432606"/>
              <a:gd name="connsiteX5" fmla="*/ 433067 w 649370"/>
              <a:gd name="connsiteY5" fmla="*/ 346085 h 432606"/>
              <a:gd name="connsiteX6" fmla="*/ 0 w 649370"/>
              <a:gd name="connsiteY6" fmla="*/ 346085 h 432606"/>
              <a:gd name="connsiteX7" fmla="*/ 0 w 649370"/>
              <a:gd name="connsiteY7" fmla="*/ 86521 h 43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9370" h="432606">
                <a:moveTo>
                  <a:pt x="0" y="86521"/>
                </a:moveTo>
                <a:lnTo>
                  <a:pt x="433067" y="86521"/>
                </a:lnTo>
                <a:lnTo>
                  <a:pt x="433067" y="0"/>
                </a:lnTo>
                <a:lnTo>
                  <a:pt x="649370" y="216303"/>
                </a:lnTo>
                <a:lnTo>
                  <a:pt x="433067" y="432606"/>
                </a:lnTo>
                <a:lnTo>
                  <a:pt x="433067" y="346085"/>
                </a:lnTo>
                <a:lnTo>
                  <a:pt x="0" y="346085"/>
                </a:lnTo>
                <a:lnTo>
                  <a:pt x="0" y="86521"/>
                </a:lnTo>
                <a:close/>
              </a:path>
            </a:pathLst>
          </a:cu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0" tIns="86521" rIns="129782" bIns="86521" numCol="1" spcCol="1270" anchor="ctr" anchorCtr="0">
            <a:noAutofit/>
          </a:bodyPr>
          <a:lstStyle/>
          <a:p>
            <a:pPr marL="0" lvl="0" indent="0" algn="ctr" defTabSz="711200">
              <a:lnSpc>
                <a:spcPct val="90000"/>
              </a:lnSpc>
              <a:spcBef>
                <a:spcPct val="0"/>
              </a:spcBef>
              <a:spcAft>
                <a:spcPct val="35000"/>
              </a:spcAft>
              <a:buNone/>
            </a:pPr>
            <a:endParaRPr lang="en-US" sz="1600" kern="1200"/>
          </a:p>
        </p:txBody>
      </p:sp>
      <p:sp>
        <p:nvSpPr>
          <p:cNvPr id="13" name="Freeform 12">
            <a:extLst>
              <a:ext uri="{FF2B5EF4-FFF2-40B4-BE49-F238E27FC236}">
                <a16:creationId xmlns:a16="http://schemas.microsoft.com/office/drawing/2014/main" id="{06DD336D-9413-A34A-B598-75D022AEE433}"/>
              </a:ext>
            </a:extLst>
          </p:cNvPr>
          <p:cNvSpPr/>
          <p:nvPr/>
        </p:nvSpPr>
        <p:spPr>
          <a:xfrm>
            <a:off x="3673441" y="1537411"/>
            <a:ext cx="1737577" cy="864000"/>
          </a:xfrm>
          <a:custGeom>
            <a:avLst/>
            <a:gdLst>
              <a:gd name="connsiteX0" fmla="*/ 0 w 1737577"/>
              <a:gd name="connsiteY0" fmla="*/ 86400 h 864000"/>
              <a:gd name="connsiteX1" fmla="*/ 86400 w 1737577"/>
              <a:gd name="connsiteY1" fmla="*/ 0 h 864000"/>
              <a:gd name="connsiteX2" fmla="*/ 1651177 w 1737577"/>
              <a:gd name="connsiteY2" fmla="*/ 0 h 864000"/>
              <a:gd name="connsiteX3" fmla="*/ 1737577 w 1737577"/>
              <a:gd name="connsiteY3" fmla="*/ 86400 h 864000"/>
              <a:gd name="connsiteX4" fmla="*/ 1737577 w 1737577"/>
              <a:gd name="connsiteY4" fmla="*/ 777600 h 864000"/>
              <a:gd name="connsiteX5" fmla="*/ 1651177 w 1737577"/>
              <a:gd name="connsiteY5" fmla="*/ 864000 h 864000"/>
              <a:gd name="connsiteX6" fmla="*/ 86400 w 1737577"/>
              <a:gd name="connsiteY6" fmla="*/ 864000 h 864000"/>
              <a:gd name="connsiteX7" fmla="*/ 0 w 1737577"/>
              <a:gd name="connsiteY7" fmla="*/ 777600 h 864000"/>
              <a:gd name="connsiteX8" fmla="*/ 0 w 1737577"/>
              <a:gd name="connsiteY8" fmla="*/ 8640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7577" h="864000">
                <a:moveTo>
                  <a:pt x="0" y="86400"/>
                </a:moveTo>
                <a:cubicBezTo>
                  <a:pt x="0" y="38683"/>
                  <a:pt x="38683" y="0"/>
                  <a:pt x="86400" y="0"/>
                </a:cubicBezTo>
                <a:lnTo>
                  <a:pt x="1651177" y="0"/>
                </a:lnTo>
                <a:cubicBezTo>
                  <a:pt x="1698894" y="0"/>
                  <a:pt x="1737577" y="38683"/>
                  <a:pt x="1737577" y="86400"/>
                </a:cubicBezTo>
                <a:lnTo>
                  <a:pt x="1737577" y="777600"/>
                </a:lnTo>
                <a:cubicBezTo>
                  <a:pt x="1737577" y="825317"/>
                  <a:pt x="1698894" y="864000"/>
                  <a:pt x="1651177" y="864000"/>
                </a:cubicBezTo>
                <a:lnTo>
                  <a:pt x="86400" y="864000"/>
                </a:lnTo>
                <a:cubicBezTo>
                  <a:pt x="38683" y="864000"/>
                  <a:pt x="0" y="825317"/>
                  <a:pt x="0" y="777600"/>
                </a:cubicBezTo>
                <a:lnTo>
                  <a:pt x="0" y="8640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42240" tIns="142240" rIns="142240" bIns="364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Century Gothic" panose="020B0502020202020204" pitchFamily="34" charset="0"/>
              </a:rPr>
              <a:t>Exodus</a:t>
            </a:r>
          </a:p>
        </p:txBody>
      </p:sp>
      <p:sp>
        <p:nvSpPr>
          <p:cNvPr id="14" name="Freeform 13">
            <a:extLst>
              <a:ext uri="{FF2B5EF4-FFF2-40B4-BE49-F238E27FC236}">
                <a16:creationId xmlns:a16="http://schemas.microsoft.com/office/drawing/2014/main" id="{D64957F1-A478-874A-B86C-683DFAC82200}"/>
              </a:ext>
            </a:extLst>
          </p:cNvPr>
          <p:cNvSpPr/>
          <p:nvPr/>
        </p:nvSpPr>
        <p:spPr>
          <a:xfrm>
            <a:off x="3811256" y="2113411"/>
            <a:ext cx="2173726" cy="1811250"/>
          </a:xfrm>
          <a:custGeom>
            <a:avLst/>
            <a:gdLst>
              <a:gd name="connsiteX0" fmla="*/ 0 w 2173726"/>
              <a:gd name="connsiteY0" fmla="*/ 181125 h 1811250"/>
              <a:gd name="connsiteX1" fmla="*/ 181125 w 2173726"/>
              <a:gd name="connsiteY1" fmla="*/ 0 h 1811250"/>
              <a:gd name="connsiteX2" fmla="*/ 1992601 w 2173726"/>
              <a:gd name="connsiteY2" fmla="*/ 0 h 1811250"/>
              <a:gd name="connsiteX3" fmla="*/ 2173726 w 2173726"/>
              <a:gd name="connsiteY3" fmla="*/ 181125 h 1811250"/>
              <a:gd name="connsiteX4" fmla="*/ 2173726 w 2173726"/>
              <a:gd name="connsiteY4" fmla="*/ 1630125 h 1811250"/>
              <a:gd name="connsiteX5" fmla="*/ 1992601 w 2173726"/>
              <a:gd name="connsiteY5" fmla="*/ 1811250 h 1811250"/>
              <a:gd name="connsiteX6" fmla="*/ 181125 w 2173726"/>
              <a:gd name="connsiteY6" fmla="*/ 1811250 h 1811250"/>
              <a:gd name="connsiteX7" fmla="*/ 0 w 2173726"/>
              <a:gd name="connsiteY7" fmla="*/ 1630125 h 1811250"/>
              <a:gd name="connsiteX8" fmla="*/ 0 w 2173726"/>
              <a:gd name="connsiteY8" fmla="*/ 181125 h 181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3726" h="1811250">
                <a:moveTo>
                  <a:pt x="0" y="181125"/>
                </a:moveTo>
                <a:cubicBezTo>
                  <a:pt x="0" y="81092"/>
                  <a:pt x="81092" y="0"/>
                  <a:pt x="181125" y="0"/>
                </a:cubicBezTo>
                <a:lnTo>
                  <a:pt x="1992601" y="0"/>
                </a:lnTo>
                <a:cubicBezTo>
                  <a:pt x="2092634" y="0"/>
                  <a:pt x="2173726" y="81092"/>
                  <a:pt x="2173726" y="181125"/>
                </a:cubicBezTo>
                <a:lnTo>
                  <a:pt x="2173726" y="1630125"/>
                </a:lnTo>
                <a:cubicBezTo>
                  <a:pt x="2173726" y="1730158"/>
                  <a:pt x="2092634" y="1811250"/>
                  <a:pt x="1992601" y="1811250"/>
                </a:cubicBezTo>
                <a:lnTo>
                  <a:pt x="181125" y="1811250"/>
                </a:lnTo>
                <a:cubicBezTo>
                  <a:pt x="81092" y="1811250"/>
                  <a:pt x="0" y="1730158"/>
                  <a:pt x="0" y="1630125"/>
                </a:cubicBezTo>
                <a:lnTo>
                  <a:pt x="0" y="181125"/>
                </a:ln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8394" tIns="138394" rIns="138394" bIns="138394" numCol="1" spcCol="1270" anchor="t" anchorCtr="0">
            <a:noAutofit/>
          </a:bodyPr>
          <a:lstStyle/>
          <a:p>
            <a:pPr marL="114300" lvl="1" indent="-114300" algn="l" defTabSz="533400">
              <a:lnSpc>
                <a:spcPct val="100000"/>
              </a:lnSpc>
              <a:spcBef>
                <a:spcPct val="0"/>
              </a:spcBef>
              <a:spcAft>
                <a:spcPts val="1000"/>
              </a:spcAft>
              <a:buChar char="•"/>
            </a:pPr>
            <a:r>
              <a:rPr lang="en-US" sz="1400" kern="1200" dirty="0">
                <a:solidFill>
                  <a:prstClr val="black">
                    <a:hueOff val="0"/>
                    <a:satOff val="0"/>
                    <a:lumOff val="0"/>
                    <a:alphaOff val="0"/>
                  </a:prstClr>
                </a:solidFill>
                <a:latin typeface="Century Gothic" panose="020B0502020202020204" pitchFamily="34" charset="0"/>
                <a:ea typeface="+mn-ea"/>
                <a:cs typeface="+mn-cs"/>
              </a:rPr>
              <a:t>Redemption</a:t>
            </a:r>
          </a:p>
          <a:p>
            <a:pPr marL="114300" lvl="1" indent="-114300" algn="l" defTabSz="533400">
              <a:lnSpc>
                <a:spcPct val="100000"/>
              </a:lnSpc>
              <a:spcBef>
                <a:spcPct val="0"/>
              </a:spcBef>
              <a:spcAft>
                <a:spcPts val="1000"/>
              </a:spcAft>
              <a:buChar char="•"/>
            </a:pPr>
            <a:r>
              <a:rPr lang="en-US" sz="1400" kern="1200" dirty="0">
                <a:solidFill>
                  <a:prstClr val="black">
                    <a:hueOff val="0"/>
                    <a:satOff val="0"/>
                    <a:lumOff val="0"/>
                    <a:alphaOff val="0"/>
                  </a:prstClr>
                </a:solidFill>
                <a:latin typeface="Century Gothic" panose="020B0502020202020204" pitchFamily="34" charset="0"/>
                <a:ea typeface="+mn-ea"/>
                <a:cs typeface="+mn-cs"/>
              </a:rPr>
              <a:t>Man delivered</a:t>
            </a:r>
          </a:p>
          <a:p>
            <a:pPr marL="114300" lvl="1" indent="-114300" algn="l" defTabSz="533400">
              <a:lnSpc>
                <a:spcPct val="100000"/>
              </a:lnSpc>
              <a:spcBef>
                <a:spcPct val="0"/>
              </a:spcBef>
              <a:spcAft>
                <a:spcPts val="1000"/>
              </a:spcAft>
              <a:buChar char="•"/>
            </a:pPr>
            <a:r>
              <a:rPr lang="en-US" sz="1400" kern="1200" dirty="0">
                <a:solidFill>
                  <a:prstClr val="black">
                    <a:hueOff val="0"/>
                    <a:satOff val="0"/>
                    <a:lumOff val="0"/>
                    <a:alphaOff val="0"/>
                  </a:prstClr>
                </a:solidFill>
                <a:latin typeface="Century Gothic" panose="020B0502020202020204" pitchFamily="34" charset="0"/>
                <a:ea typeface="+mn-ea"/>
                <a:cs typeface="+mn-cs"/>
              </a:rPr>
              <a:t>Christ, our Passover Lamb</a:t>
            </a:r>
          </a:p>
        </p:txBody>
      </p:sp>
      <p:sp>
        <p:nvSpPr>
          <p:cNvPr id="15" name="Freeform 14">
            <a:extLst>
              <a:ext uri="{FF2B5EF4-FFF2-40B4-BE49-F238E27FC236}">
                <a16:creationId xmlns:a16="http://schemas.microsoft.com/office/drawing/2014/main" id="{F49F8B67-47BE-B444-B806-5EF747CD7962}"/>
              </a:ext>
            </a:extLst>
          </p:cNvPr>
          <p:cNvSpPr/>
          <p:nvPr/>
        </p:nvSpPr>
        <p:spPr>
          <a:xfrm>
            <a:off x="5728948" y="1609107"/>
            <a:ext cx="674009" cy="432606"/>
          </a:xfrm>
          <a:custGeom>
            <a:avLst/>
            <a:gdLst>
              <a:gd name="connsiteX0" fmla="*/ 0 w 674009"/>
              <a:gd name="connsiteY0" fmla="*/ 86521 h 432606"/>
              <a:gd name="connsiteX1" fmla="*/ 457706 w 674009"/>
              <a:gd name="connsiteY1" fmla="*/ 86521 h 432606"/>
              <a:gd name="connsiteX2" fmla="*/ 457706 w 674009"/>
              <a:gd name="connsiteY2" fmla="*/ 0 h 432606"/>
              <a:gd name="connsiteX3" fmla="*/ 674009 w 674009"/>
              <a:gd name="connsiteY3" fmla="*/ 216303 h 432606"/>
              <a:gd name="connsiteX4" fmla="*/ 457706 w 674009"/>
              <a:gd name="connsiteY4" fmla="*/ 432606 h 432606"/>
              <a:gd name="connsiteX5" fmla="*/ 457706 w 674009"/>
              <a:gd name="connsiteY5" fmla="*/ 346085 h 432606"/>
              <a:gd name="connsiteX6" fmla="*/ 0 w 674009"/>
              <a:gd name="connsiteY6" fmla="*/ 346085 h 432606"/>
              <a:gd name="connsiteX7" fmla="*/ 0 w 674009"/>
              <a:gd name="connsiteY7" fmla="*/ 86521 h 43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4009" h="432606">
                <a:moveTo>
                  <a:pt x="0" y="86521"/>
                </a:moveTo>
                <a:lnTo>
                  <a:pt x="457706" y="86521"/>
                </a:lnTo>
                <a:lnTo>
                  <a:pt x="457706" y="0"/>
                </a:lnTo>
                <a:lnTo>
                  <a:pt x="674009" y="216303"/>
                </a:lnTo>
                <a:lnTo>
                  <a:pt x="457706" y="432606"/>
                </a:lnTo>
                <a:lnTo>
                  <a:pt x="457706" y="346085"/>
                </a:lnTo>
                <a:lnTo>
                  <a:pt x="0" y="346085"/>
                </a:lnTo>
                <a:lnTo>
                  <a:pt x="0" y="86521"/>
                </a:lnTo>
                <a:close/>
              </a:path>
            </a:pathLst>
          </a:cu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0" tIns="86521" rIns="129782" bIns="86521" numCol="1" spcCol="1270" anchor="ctr" anchorCtr="0">
            <a:noAutofit/>
          </a:bodyPr>
          <a:lstStyle/>
          <a:p>
            <a:pPr marL="0" lvl="0" indent="0" algn="ctr" defTabSz="711200">
              <a:lnSpc>
                <a:spcPct val="90000"/>
              </a:lnSpc>
              <a:spcBef>
                <a:spcPct val="0"/>
              </a:spcBef>
              <a:spcAft>
                <a:spcPct val="35000"/>
              </a:spcAft>
              <a:buNone/>
            </a:pPr>
            <a:endParaRPr lang="en-US" sz="1600" kern="1200"/>
          </a:p>
        </p:txBody>
      </p:sp>
      <p:sp>
        <p:nvSpPr>
          <p:cNvPr id="16" name="Freeform 15">
            <a:extLst>
              <a:ext uri="{FF2B5EF4-FFF2-40B4-BE49-F238E27FC236}">
                <a16:creationId xmlns:a16="http://schemas.microsoft.com/office/drawing/2014/main" id="{371A798B-BF8A-AE4F-872F-89F3BE025ED6}"/>
              </a:ext>
            </a:extLst>
          </p:cNvPr>
          <p:cNvSpPr/>
          <p:nvPr/>
        </p:nvSpPr>
        <p:spPr>
          <a:xfrm>
            <a:off x="6682735" y="1537411"/>
            <a:ext cx="1737577" cy="864000"/>
          </a:xfrm>
          <a:custGeom>
            <a:avLst/>
            <a:gdLst>
              <a:gd name="connsiteX0" fmla="*/ 0 w 1737577"/>
              <a:gd name="connsiteY0" fmla="*/ 86400 h 864000"/>
              <a:gd name="connsiteX1" fmla="*/ 86400 w 1737577"/>
              <a:gd name="connsiteY1" fmla="*/ 0 h 864000"/>
              <a:gd name="connsiteX2" fmla="*/ 1651177 w 1737577"/>
              <a:gd name="connsiteY2" fmla="*/ 0 h 864000"/>
              <a:gd name="connsiteX3" fmla="*/ 1737577 w 1737577"/>
              <a:gd name="connsiteY3" fmla="*/ 86400 h 864000"/>
              <a:gd name="connsiteX4" fmla="*/ 1737577 w 1737577"/>
              <a:gd name="connsiteY4" fmla="*/ 777600 h 864000"/>
              <a:gd name="connsiteX5" fmla="*/ 1651177 w 1737577"/>
              <a:gd name="connsiteY5" fmla="*/ 864000 h 864000"/>
              <a:gd name="connsiteX6" fmla="*/ 86400 w 1737577"/>
              <a:gd name="connsiteY6" fmla="*/ 864000 h 864000"/>
              <a:gd name="connsiteX7" fmla="*/ 0 w 1737577"/>
              <a:gd name="connsiteY7" fmla="*/ 777600 h 864000"/>
              <a:gd name="connsiteX8" fmla="*/ 0 w 1737577"/>
              <a:gd name="connsiteY8" fmla="*/ 8640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7577" h="864000">
                <a:moveTo>
                  <a:pt x="0" y="86400"/>
                </a:moveTo>
                <a:cubicBezTo>
                  <a:pt x="0" y="38683"/>
                  <a:pt x="38683" y="0"/>
                  <a:pt x="86400" y="0"/>
                </a:cubicBezTo>
                <a:lnTo>
                  <a:pt x="1651177" y="0"/>
                </a:lnTo>
                <a:cubicBezTo>
                  <a:pt x="1698894" y="0"/>
                  <a:pt x="1737577" y="38683"/>
                  <a:pt x="1737577" y="86400"/>
                </a:cubicBezTo>
                <a:lnTo>
                  <a:pt x="1737577" y="777600"/>
                </a:lnTo>
                <a:cubicBezTo>
                  <a:pt x="1737577" y="825317"/>
                  <a:pt x="1698894" y="864000"/>
                  <a:pt x="1651177" y="864000"/>
                </a:cubicBezTo>
                <a:lnTo>
                  <a:pt x="86400" y="864000"/>
                </a:lnTo>
                <a:cubicBezTo>
                  <a:pt x="38683" y="864000"/>
                  <a:pt x="0" y="825317"/>
                  <a:pt x="0" y="777600"/>
                </a:cubicBezTo>
                <a:lnTo>
                  <a:pt x="0" y="8640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42240" tIns="142240" rIns="142240" bIns="364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Century Gothic" panose="020B0502020202020204" pitchFamily="34" charset="0"/>
              </a:rPr>
              <a:t>Leviticus</a:t>
            </a:r>
          </a:p>
        </p:txBody>
      </p:sp>
      <p:sp>
        <p:nvSpPr>
          <p:cNvPr id="17" name="Freeform 16">
            <a:extLst>
              <a:ext uri="{FF2B5EF4-FFF2-40B4-BE49-F238E27FC236}">
                <a16:creationId xmlns:a16="http://schemas.microsoft.com/office/drawing/2014/main" id="{C90A3463-5307-2149-9DA8-C2D9BEE62D30}"/>
              </a:ext>
            </a:extLst>
          </p:cNvPr>
          <p:cNvSpPr/>
          <p:nvPr/>
        </p:nvSpPr>
        <p:spPr>
          <a:xfrm>
            <a:off x="6930199" y="2113411"/>
            <a:ext cx="1954426" cy="1811250"/>
          </a:xfrm>
          <a:custGeom>
            <a:avLst/>
            <a:gdLst>
              <a:gd name="connsiteX0" fmla="*/ 0 w 1954426"/>
              <a:gd name="connsiteY0" fmla="*/ 181125 h 1811250"/>
              <a:gd name="connsiteX1" fmla="*/ 181125 w 1954426"/>
              <a:gd name="connsiteY1" fmla="*/ 0 h 1811250"/>
              <a:gd name="connsiteX2" fmla="*/ 1773301 w 1954426"/>
              <a:gd name="connsiteY2" fmla="*/ 0 h 1811250"/>
              <a:gd name="connsiteX3" fmla="*/ 1954426 w 1954426"/>
              <a:gd name="connsiteY3" fmla="*/ 181125 h 1811250"/>
              <a:gd name="connsiteX4" fmla="*/ 1954426 w 1954426"/>
              <a:gd name="connsiteY4" fmla="*/ 1630125 h 1811250"/>
              <a:gd name="connsiteX5" fmla="*/ 1773301 w 1954426"/>
              <a:gd name="connsiteY5" fmla="*/ 1811250 h 1811250"/>
              <a:gd name="connsiteX6" fmla="*/ 181125 w 1954426"/>
              <a:gd name="connsiteY6" fmla="*/ 1811250 h 1811250"/>
              <a:gd name="connsiteX7" fmla="*/ 0 w 1954426"/>
              <a:gd name="connsiteY7" fmla="*/ 1630125 h 1811250"/>
              <a:gd name="connsiteX8" fmla="*/ 0 w 1954426"/>
              <a:gd name="connsiteY8" fmla="*/ 181125 h 181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4426" h="1811250">
                <a:moveTo>
                  <a:pt x="0" y="181125"/>
                </a:moveTo>
                <a:cubicBezTo>
                  <a:pt x="0" y="81092"/>
                  <a:pt x="81092" y="0"/>
                  <a:pt x="181125" y="0"/>
                </a:cubicBezTo>
                <a:lnTo>
                  <a:pt x="1773301" y="0"/>
                </a:lnTo>
                <a:cubicBezTo>
                  <a:pt x="1873334" y="0"/>
                  <a:pt x="1954426" y="81092"/>
                  <a:pt x="1954426" y="181125"/>
                </a:cubicBezTo>
                <a:lnTo>
                  <a:pt x="1954426" y="1630125"/>
                </a:lnTo>
                <a:cubicBezTo>
                  <a:pt x="1954426" y="1730158"/>
                  <a:pt x="1873334" y="1811250"/>
                  <a:pt x="1773301" y="1811250"/>
                </a:cubicBezTo>
                <a:lnTo>
                  <a:pt x="181125" y="1811250"/>
                </a:lnTo>
                <a:cubicBezTo>
                  <a:pt x="81092" y="1811250"/>
                  <a:pt x="0" y="1730158"/>
                  <a:pt x="0" y="1630125"/>
                </a:cubicBezTo>
                <a:lnTo>
                  <a:pt x="0" y="181125"/>
                </a:ln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8394" tIns="138394" rIns="138394" bIns="138394" numCol="1" spcCol="1270" anchor="t" anchorCtr="0">
            <a:noAutofit/>
          </a:bodyPr>
          <a:lstStyle/>
          <a:p>
            <a:pPr marL="114300" lvl="1" indent="-114300" algn="l" defTabSz="533400">
              <a:lnSpc>
                <a:spcPct val="100000"/>
              </a:lnSpc>
              <a:spcBef>
                <a:spcPct val="0"/>
              </a:spcBef>
              <a:spcAft>
                <a:spcPts val="1000"/>
              </a:spcAft>
              <a:buChar char="•"/>
            </a:pPr>
            <a:r>
              <a:rPr lang="en-US" sz="1200" kern="1200" dirty="0">
                <a:latin typeface="Century Gothic" panose="020B0502020202020204" pitchFamily="34" charset="0"/>
              </a:rPr>
              <a:t>Sanctification</a:t>
            </a:r>
          </a:p>
          <a:p>
            <a:pPr marL="114300" lvl="1" indent="-114300" algn="l" defTabSz="533400">
              <a:lnSpc>
                <a:spcPct val="100000"/>
              </a:lnSpc>
              <a:spcBef>
                <a:spcPct val="0"/>
              </a:spcBef>
              <a:spcAft>
                <a:spcPts val="1000"/>
              </a:spcAft>
              <a:buChar char="•"/>
            </a:pPr>
            <a:r>
              <a:rPr lang="en-US" sz="1200" kern="1200" dirty="0">
                <a:latin typeface="Century Gothic" panose="020B0502020202020204" pitchFamily="34" charset="0"/>
              </a:rPr>
              <a:t>Man cleansed </a:t>
            </a:r>
            <a:r>
              <a:rPr lang="en-US" sz="1050" i="1" kern="1200" dirty="0">
                <a:latin typeface="Century Gothic" panose="020B0502020202020204" pitchFamily="34" charset="0"/>
              </a:rPr>
              <a:t>(for worship and service)</a:t>
            </a:r>
            <a:endParaRPr lang="en-US" sz="1200" i="1" kern="1200" dirty="0">
              <a:latin typeface="Century Gothic" panose="020B0502020202020204" pitchFamily="34" charset="0"/>
            </a:endParaRPr>
          </a:p>
          <a:p>
            <a:pPr marL="114300" lvl="1" indent="-114300" algn="l" defTabSz="533400">
              <a:lnSpc>
                <a:spcPct val="100000"/>
              </a:lnSpc>
              <a:spcBef>
                <a:spcPct val="0"/>
              </a:spcBef>
              <a:spcAft>
                <a:spcPts val="1000"/>
              </a:spcAft>
              <a:buChar char="•"/>
            </a:pPr>
            <a:r>
              <a:rPr lang="en-US" sz="1200" kern="1200" dirty="0">
                <a:latin typeface="Century Gothic" panose="020B0502020202020204" pitchFamily="34" charset="0"/>
              </a:rPr>
              <a:t> Christ, our </a:t>
            </a:r>
            <a:r>
              <a:rPr lang="en-US" sz="1200" dirty="0">
                <a:latin typeface="Century Gothic" panose="020B0502020202020204" pitchFamily="34" charset="0"/>
              </a:rPr>
              <a:t>O</a:t>
            </a:r>
            <a:r>
              <a:rPr lang="en-US" sz="1200" kern="1200" dirty="0">
                <a:latin typeface="Century Gothic" panose="020B0502020202020204" pitchFamily="34" charset="0"/>
              </a:rPr>
              <a:t>fferor (High Priest) and our Offering</a:t>
            </a:r>
          </a:p>
        </p:txBody>
      </p:sp>
    </p:spTree>
    <p:extLst>
      <p:ext uri="{BB962C8B-B14F-4D97-AF65-F5344CB8AC3E}">
        <p14:creationId xmlns:p14="http://schemas.microsoft.com/office/powerpoint/2010/main" val="408936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linds(horizontal)">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5EB0F2-DF75-0946-A83D-3D63E10BB03F}"/>
              </a:ext>
            </a:extLst>
          </p:cNvPr>
          <p:cNvSpPr txBox="1"/>
          <p:nvPr/>
        </p:nvSpPr>
        <p:spPr>
          <a:xfrm>
            <a:off x="457200" y="1449286"/>
            <a:ext cx="8395855" cy="1339790"/>
          </a:xfrm>
          <a:prstGeom prst="rect">
            <a:avLst/>
          </a:prstGeom>
          <a:noFill/>
        </p:spPr>
        <p:txBody>
          <a:bodyPr wrap="square" rtlCol="0">
            <a:spAutoFit/>
          </a:bodyPr>
          <a:lstStyle/>
          <a:p>
            <a:pPr algn="ctr">
              <a:lnSpc>
                <a:spcPct val="200000"/>
              </a:lnSpc>
            </a:pPr>
            <a:r>
              <a:rPr lang="en-US" sz="2200" dirty="0" err="1">
                <a:solidFill>
                  <a:schemeClr val="bg1"/>
                </a:solidFill>
                <a:latin typeface="Century Gothic" panose="020B0502020202020204" pitchFamily="34" charset="0"/>
              </a:rPr>
              <a:t>Leuitikon</a:t>
            </a:r>
            <a:r>
              <a:rPr lang="en-US" sz="2200" dirty="0">
                <a:solidFill>
                  <a:schemeClr val="bg1"/>
                </a:solidFill>
                <a:latin typeface="Century Gothic" panose="020B0502020202020204" pitchFamily="34" charset="0"/>
              </a:rPr>
              <a:t> (Gr.) meaning, “pertaining to the Levites”</a:t>
            </a:r>
          </a:p>
          <a:p>
            <a:pPr algn="ctr">
              <a:lnSpc>
                <a:spcPct val="200000"/>
              </a:lnSpc>
            </a:pPr>
            <a:r>
              <a:rPr lang="en-US" sz="2200" dirty="0" err="1">
                <a:solidFill>
                  <a:schemeClr val="bg1"/>
                </a:solidFill>
                <a:latin typeface="Century Gothic" panose="020B0502020202020204" pitchFamily="34" charset="0"/>
              </a:rPr>
              <a:t>Wayyiqrā</a:t>
            </a:r>
            <a:r>
              <a:rPr lang="en-US" sz="2200" dirty="0">
                <a:solidFill>
                  <a:schemeClr val="bg1"/>
                </a:solidFill>
                <a:latin typeface="Century Gothic" panose="020B0502020202020204" pitchFamily="34" charset="0"/>
              </a:rPr>
              <a:t> (Heb.) meaning, “and He called”</a:t>
            </a:r>
          </a:p>
        </p:txBody>
      </p:sp>
      <p:sp>
        <p:nvSpPr>
          <p:cNvPr id="3" name="Rectangle 2">
            <a:extLst>
              <a:ext uri="{FF2B5EF4-FFF2-40B4-BE49-F238E27FC236}">
                <a16:creationId xmlns:a16="http://schemas.microsoft.com/office/drawing/2014/main" id="{E0BE3947-02DE-8E47-9223-115D2E389F5D}"/>
              </a:ext>
            </a:extLst>
          </p:cNvPr>
          <p:cNvSpPr/>
          <p:nvPr/>
        </p:nvSpPr>
        <p:spPr>
          <a:xfrm>
            <a:off x="640681" y="3302698"/>
            <a:ext cx="7862638" cy="830997"/>
          </a:xfrm>
          <a:prstGeom prst="rect">
            <a:avLst/>
          </a:prstGeom>
        </p:spPr>
        <p:txBody>
          <a:bodyPr wrap="square">
            <a:spAutoFit/>
          </a:bodyPr>
          <a:lstStyle/>
          <a:p>
            <a:r>
              <a:rPr lang="en-US" sz="2400" dirty="0">
                <a:solidFill>
                  <a:schemeClr val="bg1"/>
                </a:solidFill>
                <a:latin typeface="Century Gothic" panose="020B0502020202020204" pitchFamily="34" charset="0"/>
              </a:rPr>
              <a:t>Lev. 1:1  Then the LORD called to Moses and spoke to him from the tent of meeting, saying,</a:t>
            </a:r>
          </a:p>
        </p:txBody>
      </p:sp>
      <p:sp>
        <p:nvSpPr>
          <p:cNvPr id="5" name="Title 1">
            <a:extLst>
              <a:ext uri="{FF2B5EF4-FFF2-40B4-BE49-F238E27FC236}">
                <a16:creationId xmlns:a16="http://schemas.microsoft.com/office/drawing/2014/main" id="{04AF5AA5-6726-354F-A22B-F96A48B0D61F}"/>
              </a:ext>
            </a:extLst>
          </p:cNvPr>
          <p:cNvSpPr txBox="1">
            <a:spLocks/>
          </p:cNvSpPr>
          <p:nvPr/>
        </p:nvSpPr>
        <p:spPr>
          <a:xfrm>
            <a:off x="457200" y="493229"/>
            <a:ext cx="8229600" cy="666857"/>
          </a:xfrm>
          <a:prstGeom prst="rect">
            <a:avLst/>
          </a:prstGeom>
        </p:spPr>
        <p:txBody>
          <a:bodyPr/>
          <a:lstStyle>
            <a:lvl1pPr algn="ctr" defTabSz="457200" rtl="0" eaLnBrk="1" latinLnBrk="0" hangingPunct="1">
              <a:spcBef>
                <a:spcPct val="0"/>
              </a:spcBef>
              <a:buNone/>
              <a:defRPr sz="4400" kern="1200">
                <a:solidFill>
                  <a:schemeClr val="bg1">
                    <a:lumMod val="95000"/>
                  </a:schemeClr>
                </a:solidFill>
                <a:latin typeface="Century Gothic" panose="020B0502020202020204" pitchFamily="34" charset="0"/>
                <a:ea typeface="+mj-ea"/>
                <a:cs typeface="+mj-cs"/>
              </a:defRPr>
            </a:lvl1pPr>
          </a:lstStyle>
          <a:p>
            <a:r>
              <a:rPr lang="en-US" sz="3600" dirty="0"/>
              <a:t>Leviticus is a </a:t>
            </a:r>
            <a:r>
              <a:rPr lang="en-US" sz="3600" u="sng" dirty="0"/>
              <a:t>systematic</a:t>
            </a:r>
            <a:r>
              <a:rPr lang="en-US" sz="3600" dirty="0"/>
              <a:t> book</a:t>
            </a:r>
          </a:p>
        </p:txBody>
      </p:sp>
    </p:spTree>
    <p:extLst>
      <p:ext uri="{BB962C8B-B14F-4D97-AF65-F5344CB8AC3E}">
        <p14:creationId xmlns:p14="http://schemas.microsoft.com/office/powerpoint/2010/main" val="48382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8DE6863-C2CF-9741-9DCC-9E7D979C5E85}"/>
              </a:ext>
            </a:extLst>
          </p:cNvPr>
          <p:cNvGrpSpPr/>
          <p:nvPr/>
        </p:nvGrpSpPr>
        <p:grpSpPr>
          <a:xfrm>
            <a:off x="78440" y="619853"/>
            <a:ext cx="2314731" cy="3701256"/>
            <a:chOff x="78440" y="619853"/>
            <a:chExt cx="2314731" cy="3701256"/>
          </a:xfrm>
        </p:grpSpPr>
        <p:pic>
          <p:nvPicPr>
            <p:cNvPr id="2" name="Picture 1">
              <a:extLst>
                <a:ext uri="{FF2B5EF4-FFF2-40B4-BE49-F238E27FC236}">
                  <a16:creationId xmlns:a16="http://schemas.microsoft.com/office/drawing/2014/main" id="{8BF41264-CAB0-B44F-9834-6F9BBF9E6FC6}"/>
                </a:ext>
              </a:extLst>
            </p:cNvPr>
            <p:cNvPicPr>
              <a:picLocks noChangeAspect="1"/>
            </p:cNvPicPr>
            <p:nvPr/>
          </p:nvPicPr>
          <p:blipFill>
            <a:blip r:embed="rId2"/>
            <a:stretch>
              <a:fillRect/>
            </a:stretch>
          </p:blipFill>
          <p:spPr>
            <a:xfrm>
              <a:off x="78440" y="619853"/>
              <a:ext cx="2314731" cy="3112718"/>
            </a:xfrm>
            <a:prstGeom prst="rect">
              <a:avLst/>
            </a:prstGeom>
          </p:spPr>
        </p:pic>
        <p:sp>
          <p:nvSpPr>
            <p:cNvPr id="7" name="TextBox 6">
              <a:extLst>
                <a:ext uri="{FF2B5EF4-FFF2-40B4-BE49-F238E27FC236}">
                  <a16:creationId xmlns:a16="http://schemas.microsoft.com/office/drawing/2014/main" id="{5798D4AE-3DF2-FE48-9010-821541D6175F}"/>
                </a:ext>
              </a:extLst>
            </p:cNvPr>
            <p:cNvSpPr txBox="1"/>
            <p:nvPr/>
          </p:nvSpPr>
          <p:spPr>
            <a:xfrm>
              <a:off x="424745" y="3951777"/>
              <a:ext cx="1622120" cy="369332"/>
            </a:xfrm>
            <a:prstGeom prst="rect">
              <a:avLst/>
            </a:prstGeom>
            <a:noFill/>
          </p:spPr>
          <p:txBody>
            <a:bodyPr wrap="square" rtlCol="0">
              <a:spAutoFit/>
            </a:bodyPr>
            <a:lstStyle/>
            <a:p>
              <a:pPr algn="ctr"/>
              <a:r>
                <a:rPr lang="en-US" dirty="0">
                  <a:solidFill>
                    <a:schemeClr val="bg1"/>
                  </a:solidFill>
                  <a:latin typeface="Century Gothic" panose="020B0502020202020204" pitchFamily="34" charset="0"/>
                </a:rPr>
                <a:t>Ex 19</a:t>
              </a:r>
            </a:p>
          </p:txBody>
        </p:sp>
      </p:grpSp>
      <p:grpSp>
        <p:nvGrpSpPr>
          <p:cNvPr id="11" name="Group 10">
            <a:extLst>
              <a:ext uri="{FF2B5EF4-FFF2-40B4-BE49-F238E27FC236}">
                <a16:creationId xmlns:a16="http://schemas.microsoft.com/office/drawing/2014/main" id="{DDB1426F-F2EA-654C-98EE-FBF34DC882E3}"/>
              </a:ext>
            </a:extLst>
          </p:cNvPr>
          <p:cNvGrpSpPr/>
          <p:nvPr/>
        </p:nvGrpSpPr>
        <p:grpSpPr>
          <a:xfrm>
            <a:off x="2528282" y="1162049"/>
            <a:ext cx="3270827" cy="3158875"/>
            <a:chOff x="2528282" y="1162049"/>
            <a:chExt cx="3270827" cy="3158875"/>
          </a:xfrm>
        </p:grpSpPr>
        <p:pic>
          <p:nvPicPr>
            <p:cNvPr id="5" name="Picture 4">
              <a:extLst>
                <a:ext uri="{FF2B5EF4-FFF2-40B4-BE49-F238E27FC236}">
                  <a16:creationId xmlns:a16="http://schemas.microsoft.com/office/drawing/2014/main" id="{B19599B0-15E6-5E42-B4C0-ADF8D5F1BD3F}"/>
                </a:ext>
              </a:extLst>
            </p:cNvPr>
            <p:cNvPicPr>
              <a:picLocks noChangeAspect="1"/>
            </p:cNvPicPr>
            <p:nvPr/>
          </p:nvPicPr>
          <p:blipFill>
            <a:blip r:embed="rId3"/>
            <a:stretch>
              <a:fillRect/>
            </a:stretch>
          </p:blipFill>
          <p:spPr>
            <a:xfrm>
              <a:off x="2528282" y="1162049"/>
              <a:ext cx="3270827" cy="2385856"/>
            </a:xfrm>
            <a:prstGeom prst="rect">
              <a:avLst/>
            </a:prstGeom>
          </p:spPr>
        </p:pic>
        <p:sp>
          <p:nvSpPr>
            <p:cNvPr id="8" name="TextBox 7">
              <a:extLst>
                <a:ext uri="{FF2B5EF4-FFF2-40B4-BE49-F238E27FC236}">
                  <a16:creationId xmlns:a16="http://schemas.microsoft.com/office/drawing/2014/main" id="{8EC72EF8-86E0-9740-AA19-225EB19E45FD}"/>
                </a:ext>
              </a:extLst>
            </p:cNvPr>
            <p:cNvSpPr txBox="1"/>
            <p:nvPr/>
          </p:nvSpPr>
          <p:spPr>
            <a:xfrm>
              <a:off x="3320352" y="3951592"/>
              <a:ext cx="1686685" cy="369332"/>
            </a:xfrm>
            <a:prstGeom prst="rect">
              <a:avLst/>
            </a:prstGeom>
            <a:noFill/>
          </p:spPr>
          <p:txBody>
            <a:bodyPr wrap="square" rtlCol="0">
              <a:spAutoFit/>
            </a:bodyPr>
            <a:lstStyle/>
            <a:p>
              <a:pPr algn="ctr"/>
              <a:r>
                <a:rPr lang="en-US" dirty="0">
                  <a:solidFill>
                    <a:schemeClr val="bg1"/>
                  </a:solidFill>
                  <a:latin typeface="Century Gothic" panose="020B0502020202020204" pitchFamily="34" charset="0"/>
                </a:rPr>
                <a:t>Ex 40, Lev 1:1</a:t>
              </a:r>
            </a:p>
          </p:txBody>
        </p:sp>
      </p:grpSp>
      <p:grpSp>
        <p:nvGrpSpPr>
          <p:cNvPr id="12" name="Group 11">
            <a:extLst>
              <a:ext uri="{FF2B5EF4-FFF2-40B4-BE49-F238E27FC236}">
                <a16:creationId xmlns:a16="http://schemas.microsoft.com/office/drawing/2014/main" id="{7FFE0438-36E0-3747-9527-DDFB6E486FD4}"/>
              </a:ext>
            </a:extLst>
          </p:cNvPr>
          <p:cNvGrpSpPr/>
          <p:nvPr/>
        </p:nvGrpSpPr>
        <p:grpSpPr>
          <a:xfrm>
            <a:off x="5934220" y="1162049"/>
            <a:ext cx="3138621" cy="3159060"/>
            <a:chOff x="5934220" y="1162049"/>
            <a:chExt cx="3138621" cy="3159060"/>
          </a:xfrm>
        </p:grpSpPr>
        <p:pic>
          <p:nvPicPr>
            <p:cNvPr id="6" name="Picture 5">
              <a:extLst>
                <a:ext uri="{FF2B5EF4-FFF2-40B4-BE49-F238E27FC236}">
                  <a16:creationId xmlns:a16="http://schemas.microsoft.com/office/drawing/2014/main" id="{A97478D9-BA4F-9342-9625-3E24E44BBF8C}"/>
                </a:ext>
              </a:extLst>
            </p:cNvPr>
            <p:cNvPicPr>
              <a:picLocks noChangeAspect="1"/>
            </p:cNvPicPr>
            <p:nvPr/>
          </p:nvPicPr>
          <p:blipFill>
            <a:blip r:embed="rId4"/>
            <a:stretch>
              <a:fillRect/>
            </a:stretch>
          </p:blipFill>
          <p:spPr>
            <a:xfrm>
              <a:off x="5934220" y="1162049"/>
              <a:ext cx="3138621" cy="2385856"/>
            </a:xfrm>
            <a:prstGeom prst="rect">
              <a:avLst/>
            </a:prstGeom>
          </p:spPr>
        </p:pic>
        <p:sp>
          <p:nvSpPr>
            <p:cNvPr id="9" name="TextBox 8">
              <a:extLst>
                <a:ext uri="{FF2B5EF4-FFF2-40B4-BE49-F238E27FC236}">
                  <a16:creationId xmlns:a16="http://schemas.microsoft.com/office/drawing/2014/main" id="{EF4881F1-059F-274B-9A7A-43AE4C19093E}"/>
                </a:ext>
              </a:extLst>
            </p:cNvPr>
            <p:cNvSpPr txBox="1"/>
            <p:nvPr/>
          </p:nvSpPr>
          <p:spPr>
            <a:xfrm>
              <a:off x="6749322" y="3951777"/>
              <a:ext cx="1622120" cy="369332"/>
            </a:xfrm>
            <a:prstGeom prst="rect">
              <a:avLst/>
            </a:prstGeom>
            <a:noFill/>
          </p:spPr>
          <p:txBody>
            <a:bodyPr wrap="square" rtlCol="0">
              <a:spAutoFit/>
            </a:bodyPr>
            <a:lstStyle/>
            <a:p>
              <a:pPr algn="ctr"/>
              <a:r>
                <a:rPr lang="en-US" dirty="0">
                  <a:solidFill>
                    <a:schemeClr val="bg1"/>
                  </a:solidFill>
                  <a:latin typeface="Century Gothic" panose="020B0502020202020204" pitchFamily="34" charset="0"/>
                </a:rPr>
                <a:t>Num 1:1</a:t>
              </a:r>
            </a:p>
          </p:txBody>
        </p:sp>
      </p:grpSp>
    </p:spTree>
    <p:extLst>
      <p:ext uri="{BB962C8B-B14F-4D97-AF65-F5344CB8AC3E}">
        <p14:creationId xmlns:p14="http://schemas.microsoft.com/office/powerpoint/2010/main" val="120778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heckerboard(across)">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0BE3947-02DE-8E47-9223-115D2E389F5D}"/>
              </a:ext>
            </a:extLst>
          </p:cNvPr>
          <p:cNvSpPr/>
          <p:nvPr/>
        </p:nvSpPr>
        <p:spPr>
          <a:xfrm>
            <a:off x="586538" y="239175"/>
            <a:ext cx="7862638" cy="646331"/>
          </a:xfrm>
          <a:prstGeom prst="rect">
            <a:avLst/>
          </a:prstGeom>
        </p:spPr>
        <p:txBody>
          <a:bodyPr wrap="square">
            <a:spAutoFit/>
          </a:bodyPr>
          <a:lstStyle/>
          <a:p>
            <a:r>
              <a:rPr lang="en-US" dirty="0">
                <a:solidFill>
                  <a:schemeClr val="bg1"/>
                </a:solidFill>
                <a:latin typeface="Century Gothic" panose="020B0502020202020204" pitchFamily="34" charset="0"/>
              </a:rPr>
              <a:t>Lev. 1:1  Then the LORD called to Moses and spoke to him from the tent of meeting, saying,</a:t>
            </a:r>
          </a:p>
        </p:txBody>
      </p:sp>
      <p:sp>
        <p:nvSpPr>
          <p:cNvPr id="4" name="Rectangle 3">
            <a:extLst>
              <a:ext uri="{FF2B5EF4-FFF2-40B4-BE49-F238E27FC236}">
                <a16:creationId xmlns:a16="http://schemas.microsoft.com/office/drawing/2014/main" id="{AAC8C6FA-1990-4448-967B-61FCF2F039F0}"/>
              </a:ext>
            </a:extLst>
          </p:cNvPr>
          <p:cNvSpPr/>
          <p:nvPr/>
        </p:nvSpPr>
        <p:spPr>
          <a:xfrm>
            <a:off x="678279" y="3676201"/>
            <a:ext cx="7611086" cy="923330"/>
          </a:xfrm>
          <a:prstGeom prst="rect">
            <a:avLst/>
          </a:prstGeom>
        </p:spPr>
        <p:txBody>
          <a:bodyPr wrap="square">
            <a:spAutoFit/>
          </a:bodyPr>
          <a:lstStyle/>
          <a:p>
            <a:r>
              <a:rPr lang="en-US" dirty="0">
                <a:solidFill>
                  <a:schemeClr val="bg1"/>
                </a:solidFill>
                <a:latin typeface="Century Gothic" panose="020B0502020202020204" pitchFamily="34" charset="0"/>
              </a:rPr>
              <a:t>Num. 1:1 Then the LORD spoke to Moses in the wilderness of Sinai, in the tent of meeting, on the first of the second month, in the second year after they had come out of the land of Egypt, saying,</a:t>
            </a:r>
          </a:p>
        </p:txBody>
      </p:sp>
      <p:grpSp>
        <p:nvGrpSpPr>
          <p:cNvPr id="8" name="Group 7">
            <a:extLst>
              <a:ext uri="{FF2B5EF4-FFF2-40B4-BE49-F238E27FC236}">
                <a16:creationId xmlns:a16="http://schemas.microsoft.com/office/drawing/2014/main" id="{919E694B-3A6F-FA41-93E9-FA4289111919}"/>
              </a:ext>
            </a:extLst>
          </p:cNvPr>
          <p:cNvGrpSpPr/>
          <p:nvPr/>
        </p:nvGrpSpPr>
        <p:grpSpPr>
          <a:xfrm>
            <a:off x="3290636" y="1018937"/>
            <a:ext cx="1227221" cy="2390303"/>
            <a:chOff x="3489158" y="1018937"/>
            <a:chExt cx="1227221" cy="2390303"/>
          </a:xfrm>
        </p:grpSpPr>
        <p:sp>
          <p:nvSpPr>
            <p:cNvPr id="5" name="Left-Right Arrow Callout 4">
              <a:extLst>
                <a:ext uri="{FF2B5EF4-FFF2-40B4-BE49-F238E27FC236}">
                  <a16:creationId xmlns:a16="http://schemas.microsoft.com/office/drawing/2014/main" id="{C9EB9DA6-354C-0244-9E5F-DE41A21BB66E}"/>
                </a:ext>
              </a:extLst>
            </p:cNvPr>
            <p:cNvSpPr/>
            <p:nvPr/>
          </p:nvSpPr>
          <p:spPr>
            <a:xfrm rot="5400000">
              <a:off x="2913632" y="1750873"/>
              <a:ext cx="2390303" cy="926432"/>
            </a:xfrm>
            <a:prstGeom prst="leftRightArrowCallout">
              <a:avLst>
                <a:gd name="adj1" fmla="val 25000"/>
                <a:gd name="adj2" fmla="val 25000"/>
                <a:gd name="adj3" fmla="val 25000"/>
                <a:gd name="adj4" fmla="val 17419"/>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52551AFE-C65A-9248-A85F-295CC7CDADEE}"/>
                </a:ext>
              </a:extLst>
            </p:cNvPr>
            <p:cNvSpPr txBox="1"/>
            <p:nvPr/>
          </p:nvSpPr>
          <p:spPr>
            <a:xfrm>
              <a:off x="3489158" y="2024262"/>
              <a:ext cx="1227221" cy="338554"/>
            </a:xfrm>
            <a:prstGeom prst="rect">
              <a:avLst/>
            </a:prstGeom>
            <a:noFill/>
          </p:spPr>
          <p:txBody>
            <a:bodyPr wrap="square" rtlCol="0">
              <a:spAutoFit/>
            </a:bodyPr>
            <a:lstStyle/>
            <a:p>
              <a:pPr algn="ctr"/>
              <a:r>
                <a:rPr lang="en-US" sz="1600" dirty="0">
                  <a:solidFill>
                    <a:schemeClr val="bg1"/>
                  </a:solidFill>
                  <a:latin typeface="Century Gothic" panose="020B0502020202020204" pitchFamily="34" charset="0"/>
                </a:rPr>
                <a:t>Lev 1-27</a:t>
              </a:r>
            </a:p>
          </p:txBody>
        </p:sp>
      </p:grpSp>
      <p:sp>
        <p:nvSpPr>
          <p:cNvPr id="9" name="Oval 8">
            <a:extLst>
              <a:ext uri="{FF2B5EF4-FFF2-40B4-BE49-F238E27FC236}">
                <a16:creationId xmlns:a16="http://schemas.microsoft.com/office/drawing/2014/main" id="{ABFB2CE7-1E76-994C-B20F-E9C136B27F5A}"/>
              </a:ext>
            </a:extLst>
          </p:cNvPr>
          <p:cNvSpPr/>
          <p:nvPr/>
        </p:nvSpPr>
        <p:spPr>
          <a:xfrm>
            <a:off x="7045511" y="237641"/>
            <a:ext cx="1130302" cy="440609"/>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D936AA7-1D67-A24B-BB10-F1F13A750622}"/>
              </a:ext>
            </a:extLst>
          </p:cNvPr>
          <p:cNvSpPr/>
          <p:nvPr/>
        </p:nvSpPr>
        <p:spPr>
          <a:xfrm>
            <a:off x="678280" y="4004235"/>
            <a:ext cx="1264074" cy="292847"/>
          </a:xfrm>
          <a:prstGeom prst="ellipse">
            <a:avLst/>
          </a:prstGeom>
          <a:noFill/>
          <a:ln w="1905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FF98EEC-252D-D642-80DB-E319A373B4B4}"/>
              </a:ext>
            </a:extLst>
          </p:cNvPr>
          <p:cNvSpPr txBox="1"/>
          <p:nvPr/>
        </p:nvSpPr>
        <p:spPr>
          <a:xfrm>
            <a:off x="370837" y="1726855"/>
            <a:ext cx="2910627" cy="1107996"/>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1400" dirty="0">
                <a:solidFill>
                  <a:schemeClr val="bg1"/>
                </a:solidFill>
                <a:latin typeface="Century Gothic" panose="020B0502020202020204" pitchFamily="34" charset="0"/>
              </a:rPr>
              <a:t>The way to approach the holy God (1-16)</a:t>
            </a:r>
          </a:p>
          <a:p>
            <a:pPr marL="342900" indent="-342900">
              <a:spcAft>
                <a:spcPts val="1200"/>
              </a:spcAft>
              <a:buFont typeface="Arial" panose="020B0604020202020204" pitchFamily="34" charset="0"/>
              <a:buChar char="•"/>
            </a:pPr>
            <a:r>
              <a:rPr lang="en-US" sz="1400" dirty="0">
                <a:solidFill>
                  <a:schemeClr val="bg1"/>
                </a:solidFill>
                <a:latin typeface="Century Gothic" panose="020B0502020202020204" pitchFamily="34" charset="0"/>
              </a:rPr>
              <a:t>The way to walk in holiness (17-27)</a:t>
            </a:r>
          </a:p>
        </p:txBody>
      </p:sp>
      <p:sp>
        <p:nvSpPr>
          <p:cNvPr id="12" name="TextBox 11">
            <a:extLst>
              <a:ext uri="{FF2B5EF4-FFF2-40B4-BE49-F238E27FC236}">
                <a16:creationId xmlns:a16="http://schemas.microsoft.com/office/drawing/2014/main" id="{5168D25E-DFAD-4746-A7AA-F27F4BF08FFA}"/>
              </a:ext>
            </a:extLst>
          </p:cNvPr>
          <p:cNvSpPr txBox="1"/>
          <p:nvPr/>
        </p:nvSpPr>
        <p:spPr>
          <a:xfrm>
            <a:off x="4626145" y="1193265"/>
            <a:ext cx="4269531" cy="1754326"/>
          </a:xfrm>
          <a:prstGeom prst="rect">
            <a:avLst/>
          </a:prstGeom>
          <a:noFill/>
        </p:spPr>
        <p:txBody>
          <a:bodyPr wrap="square" rtlCol="0">
            <a:spAutoFit/>
          </a:bodyPr>
          <a:lstStyle/>
          <a:p>
            <a:pPr marL="514350" indent="-514350">
              <a:buFont typeface="+mj-lt"/>
              <a:buAutoNum type="romanUcPeriod"/>
            </a:pPr>
            <a:r>
              <a:rPr lang="en-US" sz="1200" dirty="0">
                <a:solidFill>
                  <a:schemeClr val="bg1"/>
                </a:solidFill>
                <a:latin typeface="Century Gothic" panose="020B0502020202020204" pitchFamily="34" charset="0"/>
              </a:rPr>
              <a:t>Laws of Sacrifices</a:t>
            </a:r>
          </a:p>
          <a:p>
            <a:pPr marL="514350" indent="-514350">
              <a:buFont typeface="+mj-lt"/>
              <a:buAutoNum type="romanUcPeriod"/>
            </a:pPr>
            <a:r>
              <a:rPr lang="en-US" sz="1200" dirty="0">
                <a:solidFill>
                  <a:schemeClr val="bg1"/>
                </a:solidFill>
                <a:latin typeface="Century Gothic" panose="020B0502020202020204" pitchFamily="34" charset="0"/>
              </a:rPr>
              <a:t>Laws of Priesthood</a:t>
            </a:r>
          </a:p>
          <a:p>
            <a:pPr marL="514350" indent="-514350">
              <a:buFont typeface="+mj-lt"/>
              <a:buAutoNum type="romanUcPeriod"/>
            </a:pPr>
            <a:r>
              <a:rPr lang="en-US" sz="1200" dirty="0">
                <a:solidFill>
                  <a:schemeClr val="bg1"/>
                </a:solidFill>
                <a:latin typeface="Century Gothic" panose="020B0502020202020204" pitchFamily="34" charset="0"/>
              </a:rPr>
              <a:t>Laws of ceremonial cleansing</a:t>
            </a:r>
          </a:p>
          <a:p>
            <a:pPr marL="514350" indent="-514350">
              <a:buFont typeface="+mj-lt"/>
              <a:buAutoNum type="romanUcPeriod"/>
            </a:pPr>
            <a:r>
              <a:rPr lang="en-US" sz="1200" dirty="0">
                <a:solidFill>
                  <a:schemeClr val="bg1"/>
                </a:solidFill>
                <a:latin typeface="Century Gothic" panose="020B0502020202020204" pitchFamily="34" charset="0"/>
              </a:rPr>
              <a:t>Laws of holy living</a:t>
            </a:r>
          </a:p>
          <a:p>
            <a:pPr marL="514350" indent="-514350">
              <a:buFont typeface="+mj-lt"/>
              <a:buAutoNum type="romanUcPeriod"/>
            </a:pPr>
            <a:r>
              <a:rPr lang="en-US" sz="1200" dirty="0">
                <a:solidFill>
                  <a:schemeClr val="bg1"/>
                </a:solidFill>
                <a:latin typeface="Century Gothic" panose="020B0502020202020204" pitchFamily="34" charset="0"/>
              </a:rPr>
              <a:t>Laws of feasts</a:t>
            </a:r>
          </a:p>
          <a:p>
            <a:pPr marL="514350" indent="-514350">
              <a:buFont typeface="+mj-lt"/>
              <a:buAutoNum type="romanUcPeriod"/>
            </a:pPr>
            <a:r>
              <a:rPr lang="en-US" sz="1200" dirty="0">
                <a:solidFill>
                  <a:schemeClr val="bg1"/>
                </a:solidFill>
                <a:latin typeface="Century Gothic" panose="020B0502020202020204" pitchFamily="34" charset="0"/>
              </a:rPr>
              <a:t>Laws regarding the tabernacle &amp; blasphemy</a:t>
            </a:r>
          </a:p>
          <a:p>
            <a:pPr marL="514350" indent="-514350">
              <a:buFont typeface="+mj-lt"/>
              <a:buAutoNum type="romanUcPeriod"/>
            </a:pPr>
            <a:r>
              <a:rPr lang="en-US" sz="1200" dirty="0">
                <a:solidFill>
                  <a:schemeClr val="bg1"/>
                </a:solidFill>
                <a:latin typeface="Century Gothic" panose="020B0502020202020204" pitchFamily="34" charset="0"/>
              </a:rPr>
              <a:t>Laws of sabbath and the year of Jubilee</a:t>
            </a:r>
          </a:p>
          <a:p>
            <a:pPr marL="514350" indent="-514350">
              <a:buFont typeface="+mj-lt"/>
              <a:buAutoNum type="romanUcPeriod"/>
            </a:pPr>
            <a:r>
              <a:rPr lang="en-US" sz="1200" dirty="0">
                <a:solidFill>
                  <a:schemeClr val="bg1"/>
                </a:solidFill>
                <a:latin typeface="Century Gothic" panose="020B0502020202020204" pitchFamily="34" charset="0"/>
              </a:rPr>
              <a:t>Laws of blessings and curses</a:t>
            </a:r>
          </a:p>
          <a:p>
            <a:pPr marL="514350" indent="-514350">
              <a:buFont typeface="+mj-lt"/>
              <a:buAutoNum type="romanUcPeriod"/>
            </a:pPr>
            <a:r>
              <a:rPr lang="en-US" sz="1200" dirty="0">
                <a:solidFill>
                  <a:schemeClr val="bg1"/>
                </a:solidFill>
                <a:latin typeface="Century Gothic" panose="020B0502020202020204" pitchFamily="34" charset="0"/>
              </a:rPr>
              <a:t>Laws of vows and tithes</a:t>
            </a:r>
          </a:p>
        </p:txBody>
      </p:sp>
    </p:spTree>
    <p:extLst>
      <p:ext uri="{BB962C8B-B14F-4D97-AF65-F5344CB8AC3E}">
        <p14:creationId xmlns:p14="http://schemas.microsoft.com/office/powerpoint/2010/main" val="149378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6241DC95-9EF0-6941-AF5A-DB0CC891DAF9}"/>
              </a:ext>
            </a:extLst>
          </p:cNvPr>
          <p:cNvCxnSpPr>
            <a:cxnSpLocks/>
          </p:cNvCxnSpPr>
          <p:nvPr/>
        </p:nvCxnSpPr>
        <p:spPr>
          <a:xfrm>
            <a:off x="595563" y="2574758"/>
            <a:ext cx="8307438" cy="0"/>
          </a:xfrm>
          <a:prstGeom prst="line">
            <a:avLst/>
          </a:prstGeom>
          <a:ln w="12700">
            <a:solidFill>
              <a:schemeClr val="accent5">
                <a:lumMod val="60000"/>
                <a:lumOff val="40000"/>
              </a:schemeClr>
            </a:solidFill>
            <a:headEnd type="oval" w="med" len="med"/>
            <a:tailEnd type="triangle" w="med" len="med"/>
          </a:ln>
        </p:spPr>
        <p:style>
          <a:lnRef idx="2">
            <a:schemeClr val="accent1"/>
          </a:lnRef>
          <a:fillRef idx="0">
            <a:schemeClr val="accent1"/>
          </a:fillRef>
          <a:effectRef idx="1">
            <a:schemeClr val="accent1"/>
          </a:effectRef>
          <a:fontRef idx="minor">
            <a:schemeClr val="tx1"/>
          </a:fontRef>
        </p:style>
      </p:cxnSp>
      <p:grpSp>
        <p:nvGrpSpPr>
          <p:cNvPr id="9" name="Group 8">
            <a:extLst>
              <a:ext uri="{FF2B5EF4-FFF2-40B4-BE49-F238E27FC236}">
                <a16:creationId xmlns:a16="http://schemas.microsoft.com/office/drawing/2014/main" id="{E33DCF93-91BA-4B41-A422-F05FE0CBFEC6}"/>
              </a:ext>
            </a:extLst>
          </p:cNvPr>
          <p:cNvGrpSpPr/>
          <p:nvPr/>
        </p:nvGrpSpPr>
        <p:grpSpPr>
          <a:xfrm>
            <a:off x="526381" y="1715414"/>
            <a:ext cx="941469" cy="1230955"/>
            <a:chOff x="1290386" y="1729086"/>
            <a:chExt cx="941469" cy="1230955"/>
          </a:xfrm>
        </p:grpSpPr>
        <p:cxnSp>
          <p:nvCxnSpPr>
            <p:cNvPr id="6" name="Straight Connector 5">
              <a:extLst>
                <a:ext uri="{FF2B5EF4-FFF2-40B4-BE49-F238E27FC236}">
                  <a16:creationId xmlns:a16="http://schemas.microsoft.com/office/drawing/2014/main" id="{5DA05244-5592-DD42-9E3B-1EFF084ED468}"/>
                </a:ext>
              </a:extLst>
            </p:cNvPr>
            <p:cNvCxnSpPr/>
            <p:nvPr/>
          </p:nvCxnSpPr>
          <p:spPr>
            <a:xfrm>
              <a:off x="1762627" y="2460458"/>
              <a:ext cx="0" cy="222584"/>
            </a:xfrm>
            <a:prstGeom prst="line">
              <a:avLst/>
            </a:prstGeom>
            <a:ln w="12700">
              <a:solidFill>
                <a:srgbClr val="FFFF00"/>
              </a:solidFill>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801E9A0B-7495-CB4F-BDF2-C87B8376D070}"/>
                </a:ext>
              </a:extLst>
            </p:cNvPr>
            <p:cNvSpPr txBox="1"/>
            <p:nvPr/>
          </p:nvSpPr>
          <p:spPr>
            <a:xfrm>
              <a:off x="1290386" y="1729086"/>
              <a:ext cx="941469" cy="646331"/>
            </a:xfrm>
            <a:prstGeom prst="rect">
              <a:avLst/>
            </a:prstGeom>
            <a:noFill/>
          </p:spPr>
          <p:txBody>
            <a:bodyPr wrap="square" rtlCol="0">
              <a:spAutoFit/>
            </a:bodyPr>
            <a:lstStyle/>
            <a:p>
              <a:pPr algn="ctr"/>
              <a:r>
                <a:rPr lang="en-US" sz="1200" i="1" dirty="0">
                  <a:solidFill>
                    <a:schemeClr val="bg1"/>
                  </a:solidFill>
                  <a:latin typeface="Century Gothic" panose="020B0502020202020204" pitchFamily="34" charset="0"/>
                </a:rPr>
                <a:t>Beginning of Slavery in Egypt</a:t>
              </a:r>
            </a:p>
          </p:txBody>
        </p:sp>
        <p:sp>
          <p:nvSpPr>
            <p:cNvPr id="8" name="TextBox 7">
              <a:extLst>
                <a:ext uri="{FF2B5EF4-FFF2-40B4-BE49-F238E27FC236}">
                  <a16:creationId xmlns:a16="http://schemas.microsoft.com/office/drawing/2014/main" id="{4A4BBA01-AEA5-2145-A479-6A328593FE3D}"/>
                </a:ext>
              </a:extLst>
            </p:cNvPr>
            <p:cNvSpPr txBox="1"/>
            <p:nvPr/>
          </p:nvSpPr>
          <p:spPr>
            <a:xfrm>
              <a:off x="1361074" y="2683042"/>
              <a:ext cx="803106" cy="276999"/>
            </a:xfrm>
            <a:prstGeom prst="rect">
              <a:avLst/>
            </a:prstGeom>
            <a:noFill/>
          </p:spPr>
          <p:txBody>
            <a:bodyPr wrap="square" rtlCol="0">
              <a:spAutoFit/>
            </a:bodyPr>
            <a:lstStyle/>
            <a:p>
              <a:pPr algn="ctr"/>
              <a:r>
                <a:rPr lang="en-US" sz="1200" i="1" dirty="0">
                  <a:solidFill>
                    <a:schemeClr val="bg1"/>
                  </a:solidFill>
                </a:rPr>
                <a:t>1875 BC</a:t>
              </a:r>
            </a:p>
          </p:txBody>
        </p:sp>
      </p:grpSp>
      <p:grpSp>
        <p:nvGrpSpPr>
          <p:cNvPr id="10" name="Group 9">
            <a:extLst>
              <a:ext uri="{FF2B5EF4-FFF2-40B4-BE49-F238E27FC236}">
                <a16:creationId xmlns:a16="http://schemas.microsoft.com/office/drawing/2014/main" id="{FBDBD280-E4A5-4A4B-B5FA-4C3DBB0CEE4C}"/>
              </a:ext>
            </a:extLst>
          </p:cNvPr>
          <p:cNvGrpSpPr/>
          <p:nvPr/>
        </p:nvGrpSpPr>
        <p:grpSpPr>
          <a:xfrm>
            <a:off x="2820652" y="1965069"/>
            <a:ext cx="1173078" cy="1105155"/>
            <a:chOff x="1176088" y="1962334"/>
            <a:chExt cx="1173078" cy="1105155"/>
          </a:xfrm>
        </p:grpSpPr>
        <p:cxnSp>
          <p:nvCxnSpPr>
            <p:cNvPr id="11" name="Straight Connector 10">
              <a:extLst>
                <a:ext uri="{FF2B5EF4-FFF2-40B4-BE49-F238E27FC236}">
                  <a16:creationId xmlns:a16="http://schemas.microsoft.com/office/drawing/2014/main" id="{486A9FD0-434A-5746-8E66-B732B1475259}"/>
                </a:ext>
              </a:extLst>
            </p:cNvPr>
            <p:cNvCxnSpPr/>
            <p:nvPr/>
          </p:nvCxnSpPr>
          <p:spPr>
            <a:xfrm>
              <a:off x="1762627" y="2460458"/>
              <a:ext cx="0" cy="222584"/>
            </a:xfrm>
            <a:prstGeom prst="line">
              <a:avLst/>
            </a:prstGeom>
            <a:ln w="12700">
              <a:solidFill>
                <a:srgbClr val="FFFF00"/>
              </a:solidFill>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31C8C086-EFCE-4148-BA4F-6F12D7713645}"/>
                </a:ext>
              </a:extLst>
            </p:cNvPr>
            <p:cNvSpPr txBox="1"/>
            <p:nvPr/>
          </p:nvSpPr>
          <p:spPr>
            <a:xfrm>
              <a:off x="1176088" y="1962334"/>
              <a:ext cx="1173078" cy="461665"/>
            </a:xfrm>
            <a:prstGeom prst="rect">
              <a:avLst/>
            </a:prstGeom>
            <a:noFill/>
          </p:spPr>
          <p:txBody>
            <a:bodyPr wrap="square" rtlCol="0">
              <a:spAutoFit/>
            </a:bodyPr>
            <a:lstStyle/>
            <a:p>
              <a:pPr algn="ctr"/>
              <a:r>
                <a:rPr lang="en-US" sz="1200" i="1" dirty="0">
                  <a:solidFill>
                    <a:schemeClr val="bg1"/>
                  </a:solidFill>
                  <a:latin typeface="Century Gothic" panose="020B0502020202020204" pitchFamily="34" charset="0"/>
                </a:rPr>
                <a:t>Exodus from Egypt</a:t>
              </a:r>
            </a:p>
          </p:txBody>
        </p:sp>
        <p:sp>
          <p:nvSpPr>
            <p:cNvPr id="13" name="TextBox 12">
              <a:extLst>
                <a:ext uri="{FF2B5EF4-FFF2-40B4-BE49-F238E27FC236}">
                  <a16:creationId xmlns:a16="http://schemas.microsoft.com/office/drawing/2014/main" id="{FAA8933F-5B4C-564E-A557-02A9E3EA8DBC}"/>
                </a:ext>
              </a:extLst>
            </p:cNvPr>
            <p:cNvSpPr txBox="1"/>
            <p:nvPr/>
          </p:nvSpPr>
          <p:spPr>
            <a:xfrm>
              <a:off x="1361074" y="2790490"/>
              <a:ext cx="803106" cy="276999"/>
            </a:xfrm>
            <a:prstGeom prst="rect">
              <a:avLst/>
            </a:prstGeom>
            <a:noFill/>
          </p:spPr>
          <p:txBody>
            <a:bodyPr wrap="square" rtlCol="0">
              <a:spAutoFit/>
            </a:bodyPr>
            <a:lstStyle/>
            <a:p>
              <a:pPr algn="ctr"/>
              <a:r>
                <a:rPr lang="en-US" sz="1200" i="1" dirty="0">
                  <a:solidFill>
                    <a:schemeClr val="bg1"/>
                  </a:solidFill>
                  <a:latin typeface="Century Gothic" panose="020B0502020202020204" pitchFamily="34" charset="0"/>
                </a:rPr>
                <a:t>1446 BC</a:t>
              </a:r>
            </a:p>
          </p:txBody>
        </p:sp>
      </p:grpSp>
      <p:grpSp>
        <p:nvGrpSpPr>
          <p:cNvPr id="15" name="Group 14">
            <a:extLst>
              <a:ext uri="{FF2B5EF4-FFF2-40B4-BE49-F238E27FC236}">
                <a16:creationId xmlns:a16="http://schemas.microsoft.com/office/drawing/2014/main" id="{A9F3557F-C133-5E4C-A7C3-D4D13FDB5D04}"/>
              </a:ext>
            </a:extLst>
          </p:cNvPr>
          <p:cNvGrpSpPr/>
          <p:nvPr/>
        </p:nvGrpSpPr>
        <p:grpSpPr>
          <a:xfrm>
            <a:off x="3993730" y="1406312"/>
            <a:ext cx="1831781" cy="1661346"/>
            <a:chOff x="1119304" y="1403577"/>
            <a:chExt cx="1831781" cy="1661346"/>
          </a:xfrm>
        </p:grpSpPr>
        <p:cxnSp>
          <p:nvCxnSpPr>
            <p:cNvPr id="16" name="Straight Connector 15">
              <a:extLst>
                <a:ext uri="{FF2B5EF4-FFF2-40B4-BE49-F238E27FC236}">
                  <a16:creationId xmlns:a16="http://schemas.microsoft.com/office/drawing/2014/main" id="{E666090C-59C1-5B4E-8B89-7324B554400A}"/>
                </a:ext>
              </a:extLst>
            </p:cNvPr>
            <p:cNvCxnSpPr>
              <a:cxnSpLocks/>
            </p:cNvCxnSpPr>
            <p:nvPr/>
          </p:nvCxnSpPr>
          <p:spPr>
            <a:xfrm>
              <a:off x="1762627" y="2193166"/>
              <a:ext cx="0" cy="489876"/>
            </a:xfrm>
            <a:prstGeom prst="line">
              <a:avLst/>
            </a:prstGeom>
            <a:ln w="12700">
              <a:solidFill>
                <a:srgbClr val="FFFF00"/>
              </a:solidFill>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FEA7AB40-F622-7C4A-A05D-A38F8B4BF98B}"/>
                </a:ext>
              </a:extLst>
            </p:cNvPr>
            <p:cNvSpPr txBox="1"/>
            <p:nvPr/>
          </p:nvSpPr>
          <p:spPr>
            <a:xfrm>
              <a:off x="1119304" y="1403577"/>
              <a:ext cx="1831781" cy="769441"/>
            </a:xfrm>
            <a:prstGeom prst="rect">
              <a:avLst/>
            </a:prstGeom>
            <a:noFill/>
          </p:spPr>
          <p:txBody>
            <a:bodyPr wrap="square" rtlCol="0">
              <a:spAutoFit/>
            </a:bodyPr>
            <a:lstStyle>
              <a:defPPr>
                <a:defRPr lang="en-US"/>
              </a:defPPr>
              <a:lvl1pPr algn="ctr">
                <a:defRPr sz="1100" i="1">
                  <a:solidFill>
                    <a:schemeClr val="bg1"/>
                  </a:solidFill>
                  <a:latin typeface="Century Gothic" panose="020B0502020202020204" pitchFamily="34" charset="0"/>
                </a:defRPr>
              </a:lvl1pPr>
            </a:lstStyle>
            <a:p>
              <a:pPr marL="171450" indent="-171450" algn="l">
                <a:buFont typeface="Arial" panose="020B0604020202020204" pitchFamily="34" charset="0"/>
                <a:buChar char="•"/>
              </a:pPr>
              <a:r>
                <a:rPr lang="en-US" dirty="0"/>
                <a:t>Israel at Mt. Sinai</a:t>
              </a:r>
            </a:p>
            <a:p>
              <a:pPr marL="171450" indent="-171450" algn="l">
                <a:buFont typeface="Arial" panose="020B0604020202020204" pitchFamily="34" charset="0"/>
                <a:buChar char="•"/>
              </a:pPr>
              <a:r>
                <a:rPr lang="en-US" dirty="0"/>
                <a:t>Ten commandments</a:t>
              </a:r>
            </a:p>
            <a:p>
              <a:pPr marL="171450" indent="-171450" algn="l">
                <a:buFont typeface="Arial" panose="020B0604020202020204" pitchFamily="34" charset="0"/>
                <a:buChar char="•"/>
              </a:pPr>
              <a:r>
                <a:rPr lang="en-US" dirty="0"/>
                <a:t>Erection of the tabernacle (Ex 40:17)</a:t>
              </a:r>
            </a:p>
          </p:txBody>
        </p:sp>
        <p:sp>
          <p:nvSpPr>
            <p:cNvPr id="18" name="TextBox 17">
              <a:extLst>
                <a:ext uri="{FF2B5EF4-FFF2-40B4-BE49-F238E27FC236}">
                  <a16:creationId xmlns:a16="http://schemas.microsoft.com/office/drawing/2014/main" id="{BAA24FBB-BD63-CD48-A8DD-4E907F97825B}"/>
                </a:ext>
              </a:extLst>
            </p:cNvPr>
            <p:cNvSpPr txBox="1"/>
            <p:nvPr/>
          </p:nvSpPr>
          <p:spPr>
            <a:xfrm>
              <a:off x="1350828" y="2787924"/>
              <a:ext cx="803106" cy="276999"/>
            </a:xfrm>
            <a:prstGeom prst="rect">
              <a:avLst/>
            </a:prstGeom>
            <a:noFill/>
          </p:spPr>
          <p:txBody>
            <a:bodyPr wrap="square" rtlCol="0">
              <a:spAutoFit/>
            </a:bodyPr>
            <a:lstStyle/>
            <a:p>
              <a:pPr algn="ctr"/>
              <a:r>
                <a:rPr lang="en-US" sz="1200" i="1" dirty="0">
                  <a:solidFill>
                    <a:schemeClr val="bg1"/>
                  </a:solidFill>
                  <a:latin typeface="Century Gothic" panose="020B0502020202020204" pitchFamily="34" charset="0"/>
                </a:rPr>
                <a:t>1445 BC</a:t>
              </a:r>
            </a:p>
          </p:txBody>
        </p:sp>
      </p:grpSp>
      <p:grpSp>
        <p:nvGrpSpPr>
          <p:cNvPr id="19" name="Group 18">
            <a:extLst>
              <a:ext uri="{FF2B5EF4-FFF2-40B4-BE49-F238E27FC236}">
                <a16:creationId xmlns:a16="http://schemas.microsoft.com/office/drawing/2014/main" id="{372108DA-AACE-0643-BEB1-25F5AD956C2E}"/>
              </a:ext>
            </a:extLst>
          </p:cNvPr>
          <p:cNvGrpSpPr/>
          <p:nvPr/>
        </p:nvGrpSpPr>
        <p:grpSpPr>
          <a:xfrm>
            <a:off x="6313200" y="1776650"/>
            <a:ext cx="1362434" cy="1232543"/>
            <a:chOff x="1023713" y="1742439"/>
            <a:chExt cx="1362434" cy="1232543"/>
          </a:xfrm>
        </p:grpSpPr>
        <p:cxnSp>
          <p:nvCxnSpPr>
            <p:cNvPr id="20" name="Straight Connector 19">
              <a:extLst>
                <a:ext uri="{FF2B5EF4-FFF2-40B4-BE49-F238E27FC236}">
                  <a16:creationId xmlns:a16="http://schemas.microsoft.com/office/drawing/2014/main" id="{6278330D-167A-0144-9C2F-704EB0B444A7}"/>
                </a:ext>
              </a:extLst>
            </p:cNvPr>
            <p:cNvCxnSpPr/>
            <p:nvPr/>
          </p:nvCxnSpPr>
          <p:spPr>
            <a:xfrm>
              <a:off x="1762627" y="2460458"/>
              <a:ext cx="0" cy="222584"/>
            </a:xfrm>
            <a:prstGeom prst="line">
              <a:avLst/>
            </a:prstGeom>
            <a:ln w="12700">
              <a:solidFill>
                <a:srgbClr val="FFFF00"/>
              </a:solidFill>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DD082C76-31BF-AA46-88E4-46701F301CDD}"/>
                </a:ext>
              </a:extLst>
            </p:cNvPr>
            <p:cNvSpPr txBox="1"/>
            <p:nvPr/>
          </p:nvSpPr>
          <p:spPr>
            <a:xfrm>
              <a:off x="1023713" y="1742439"/>
              <a:ext cx="1362434" cy="461665"/>
            </a:xfrm>
            <a:prstGeom prst="rect">
              <a:avLst/>
            </a:prstGeom>
            <a:noFill/>
          </p:spPr>
          <p:txBody>
            <a:bodyPr wrap="square" rtlCol="0">
              <a:spAutoFit/>
            </a:bodyPr>
            <a:lstStyle/>
            <a:p>
              <a:pPr algn="ctr"/>
              <a:r>
                <a:rPr lang="en-US" sz="1200" i="1" dirty="0">
                  <a:solidFill>
                    <a:schemeClr val="bg1"/>
                  </a:solidFill>
                  <a:latin typeface="Century Gothic" panose="020B0502020202020204" pitchFamily="34" charset="0"/>
                </a:rPr>
                <a:t>Israel departs to Sinai (Num 11)</a:t>
              </a:r>
            </a:p>
          </p:txBody>
        </p:sp>
        <p:sp>
          <p:nvSpPr>
            <p:cNvPr id="22" name="TextBox 21">
              <a:extLst>
                <a:ext uri="{FF2B5EF4-FFF2-40B4-BE49-F238E27FC236}">
                  <a16:creationId xmlns:a16="http://schemas.microsoft.com/office/drawing/2014/main" id="{B66EAC1A-0A8D-AA42-8131-C5D5A6091640}"/>
                </a:ext>
              </a:extLst>
            </p:cNvPr>
            <p:cNvSpPr txBox="1"/>
            <p:nvPr/>
          </p:nvSpPr>
          <p:spPr>
            <a:xfrm>
              <a:off x="1344336" y="2697983"/>
              <a:ext cx="803106" cy="276999"/>
            </a:xfrm>
            <a:prstGeom prst="rect">
              <a:avLst/>
            </a:prstGeom>
            <a:noFill/>
          </p:spPr>
          <p:txBody>
            <a:bodyPr wrap="square" rtlCol="0">
              <a:spAutoFit/>
            </a:bodyPr>
            <a:lstStyle/>
            <a:p>
              <a:pPr algn="ctr"/>
              <a:r>
                <a:rPr lang="en-US" sz="1200" i="1" dirty="0">
                  <a:solidFill>
                    <a:schemeClr val="bg1"/>
                  </a:solidFill>
                  <a:latin typeface="Century Gothic" panose="020B0502020202020204" pitchFamily="34" charset="0"/>
                </a:rPr>
                <a:t>1444 BC</a:t>
              </a:r>
            </a:p>
          </p:txBody>
        </p:sp>
      </p:grpSp>
      <p:sp>
        <p:nvSpPr>
          <p:cNvPr id="23" name="TextBox 22">
            <a:extLst>
              <a:ext uri="{FF2B5EF4-FFF2-40B4-BE49-F238E27FC236}">
                <a16:creationId xmlns:a16="http://schemas.microsoft.com/office/drawing/2014/main" id="{54919D70-4320-5446-BC8F-00621F291C4E}"/>
              </a:ext>
            </a:extLst>
          </p:cNvPr>
          <p:cNvSpPr txBox="1"/>
          <p:nvPr/>
        </p:nvSpPr>
        <p:spPr>
          <a:xfrm>
            <a:off x="1624635" y="2296468"/>
            <a:ext cx="1123826" cy="261610"/>
          </a:xfrm>
          <a:prstGeom prst="rect">
            <a:avLst/>
          </a:prstGeom>
          <a:noFill/>
        </p:spPr>
        <p:txBody>
          <a:bodyPr wrap="square" rtlCol="0">
            <a:spAutoFit/>
          </a:bodyPr>
          <a:lstStyle/>
          <a:p>
            <a:pPr algn="ctr"/>
            <a:r>
              <a:rPr lang="en-US" sz="1100" i="1" dirty="0">
                <a:solidFill>
                  <a:schemeClr val="bg1"/>
                </a:solidFill>
                <a:latin typeface="Century Gothic" panose="020B0502020202020204" pitchFamily="34" charset="0"/>
              </a:rPr>
              <a:t>~ 430 years</a:t>
            </a:r>
          </a:p>
        </p:txBody>
      </p:sp>
      <p:sp>
        <p:nvSpPr>
          <p:cNvPr id="24" name="TextBox 23">
            <a:extLst>
              <a:ext uri="{FF2B5EF4-FFF2-40B4-BE49-F238E27FC236}">
                <a16:creationId xmlns:a16="http://schemas.microsoft.com/office/drawing/2014/main" id="{14C40C84-5B97-7D4F-B118-0AE8A898DD85}"/>
              </a:ext>
            </a:extLst>
          </p:cNvPr>
          <p:cNvSpPr txBox="1"/>
          <p:nvPr/>
        </p:nvSpPr>
        <p:spPr>
          <a:xfrm>
            <a:off x="3431817" y="2303851"/>
            <a:ext cx="1123826" cy="261610"/>
          </a:xfrm>
          <a:prstGeom prst="rect">
            <a:avLst/>
          </a:prstGeom>
          <a:noFill/>
        </p:spPr>
        <p:txBody>
          <a:bodyPr wrap="square" rtlCol="0">
            <a:spAutoFit/>
          </a:bodyPr>
          <a:lstStyle/>
          <a:p>
            <a:pPr algn="ctr"/>
            <a:r>
              <a:rPr lang="en-US" sz="1100" i="1" dirty="0">
                <a:solidFill>
                  <a:schemeClr val="bg1"/>
                </a:solidFill>
                <a:latin typeface="Century Gothic" panose="020B0502020202020204" pitchFamily="34" charset="0"/>
              </a:rPr>
              <a:t>1 year</a:t>
            </a:r>
          </a:p>
        </p:txBody>
      </p:sp>
      <p:grpSp>
        <p:nvGrpSpPr>
          <p:cNvPr id="36" name="Group 35">
            <a:extLst>
              <a:ext uri="{FF2B5EF4-FFF2-40B4-BE49-F238E27FC236}">
                <a16:creationId xmlns:a16="http://schemas.microsoft.com/office/drawing/2014/main" id="{A7F67E70-9095-7645-871B-4627656650BC}"/>
              </a:ext>
            </a:extLst>
          </p:cNvPr>
          <p:cNvGrpSpPr/>
          <p:nvPr/>
        </p:nvGrpSpPr>
        <p:grpSpPr>
          <a:xfrm>
            <a:off x="4572000" y="1029157"/>
            <a:ext cx="2375586" cy="261806"/>
            <a:chOff x="4698332" y="1635174"/>
            <a:chExt cx="2375586" cy="261806"/>
          </a:xfrm>
        </p:grpSpPr>
        <p:sp>
          <p:nvSpPr>
            <p:cNvPr id="25" name="TextBox 24">
              <a:extLst>
                <a:ext uri="{FF2B5EF4-FFF2-40B4-BE49-F238E27FC236}">
                  <a16:creationId xmlns:a16="http://schemas.microsoft.com/office/drawing/2014/main" id="{AF5E2A1B-5D12-634F-9E1E-D7F12298FB03}"/>
                </a:ext>
              </a:extLst>
            </p:cNvPr>
            <p:cNvSpPr txBox="1"/>
            <p:nvPr/>
          </p:nvSpPr>
          <p:spPr>
            <a:xfrm>
              <a:off x="5179027" y="1635174"/>
              <a:ext cx="1123826" cy="261610"/>
            </a:xfrm>
            <a:prstGeom prst="rect">
              <a:avLst/>
            </a:prstGeom>
            <a:noFill/>
          </p:spPr>
          <p:txBody>
            <a:bodyPr wrap="square" rtlCol="0">
              <a:spAutoFit/>
            </a:bodyPr>
            <a:lstStyle/>
            <a:p>
              <a:pPr algn="ctr"/>
              <a:r>
                <a:rPr lang="en-US" sz="1100" i="1" dirty="0">
                  <a:solidFill>
                    <a:schemeClr val="bg1"/>
                  </a:solidFill>
                  <a:latin typeface="Century Gothic" panose="020B0502020202020204" pitchFamily="34" charset="0"/>
                </a:rPr>
                <a:t>11 months</a:t>
              </a:r>
            </a:p>
          </p:txBody>
        </p:sp>
        <p:cxnSp>
          <p:nvCxnSpPr>
            <p:cNvPr id="26" name="Straight Connector 25">
              <a:extLst>
                <a:ext uri="{FF2B5EF4-FFF2-40B4-BE49-F238E27FC236}">
                  <a16:creationId xmlns:a16="http://schemas.microsoft.com/office/drawing/2014/main" id="{92C95E70-A33D-F046-B851-76C4715FAAE1}"/>
                </a:ext>
              </a:extLst>
            </p:cNvPr>
            <p:cNvCxnSpPr>
              <a:cxnSpLocks/>
            </p:cNvCxnSpPr>
            <p:nvPr/>
          </p:nvCxnSpPr>
          <p:spPr>
            <a:xfrm>
              <a:off x="4698332" y="1896980"/>
              <a:ext cx="2375586" cy="0"/>
            </a:xfrm>
            <a:prstGeom prst="line">
              <a:avLst/>
            </a:prstGeom>
            <a:ln w="6350">
              <a:solidFill>
                <a:schemeClr val="bg1"/>
              </a:solidFill>
              <a:headEnd type="stealth" w="med" len="med"/>
              <a:tailEnd type="stealth" w="med" len="med"/>
            </a:ln>
          </p:spPr>
          <p:style>
            <a:lnRef idx="2">
              <a:schemeClr val="accent1"/>
            </a:lnRef>
            <a:fillRef idx="0">
              <a:schemeClr val="accent1"/>
            </a:fillRef>
            <a:effectRef idx="1">
              <a:schemeClr val="accent1"/>
            </a:effectRef>
            <a:fontRef idx="minor">
              <a:schemeClr val="tx1"/>
            </a:fontRef>
          </p:style>
        </p:cxnSp>
      </p:grpSp>
      <p:grpSp>
        <p:nvGrpSpPr>
          <p:cNvPr id="31" name="Group 30">
            <a:extLst>
              <a:ext uri="{FF2B5EF4-FFF2-40B4-BE49-F238E27FC236}">
                <a16:creationId xmlns:a16="http://schemas.microsoft.com/office/drawing/2014/main" id="{339A2BCC-58A3-2A44-8E79-38FD174B6286}"/>
              </a:ext>
            </a:extLst>
          </p:cNvPr>
          <p:cNvGrpSpPr/>
          <p:nvPr/>
        </p:nvGrpSpPr>
        <p:grpSpPr>
          <a:xfrm>
            <a:off x="7747359" y="1974960"/>
            <a:ext cx="1362434" cy="1624426"/>
            <a:chOff x="1008538" y="1970675"/>
            <a:chExt cx="1362434" cy="1624426"/>
          </a:xfrm>
        </p:grpSpPr>
        <p:cxnSp>
          <p:nvCxnSpPr>
            <p:cNvPr id="32" name="Straight Connector 31">
              <a:extLst>
                <a:ext uri="{FF2B5EF4-FFF2-40B4-BE49-F238E27FC236}">
                  <a16:creationId xmlns:a16="http://schemas.microsoft.com/office/drawing/2014/main" id="{1105AF00-408A-B244-BCFD-FE13ADE9C250}"/>
                </a:ext>
              </a:extLst>
            </p:cNvPr>
            <p:cNvCxnSpPr/>
            <p:nvPr/>
          </p:nvCxnSpPr>
          <p:spPr>
            <a:xfrm>
              <a:off x="1762627" y="2460458"/>
              <a:ext cx="0" cy="222584"/>
            </a:xfrm>
            <a:prstGeom prst="line">
              <a:avLst/>
            </a:prstGeom>
            <a:ln w="12700">
              <a:solidFill>
                <a:srgbClr val="FFFF00"/>
              </a:solidFill>
            </a:ln>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493C7036-0C61-5145-8241-FBAEE1D6F010}"/>
                </a:ext>
              </a:extLst>
            </p:cNvPr>
            <p:cNvSpPr txBox="1"/>
            <p:nvPr/>
          </p:nvSpPr>
          <p:spPr>
            <a:xfrm>
              <a:off x="1008538" y="1970675"/>
              <a:ext cx="1362434" cy="461665"/>
            </a:xfrm>
            <a:prstGeom prst="rect">
              <a:avLst/>
            </a:prstGeom>
            <a:noFill/>
          </p:spPr>
          <p:txBody>
            <a:bodyPr wrap="square" rtlCol="0">
              <a:spAutoFit/>
            </a:bodyPr>
            <a:lstStyle/>
            <a:p>
              <a:pPr algn="ctr"/>
              <a:r>
                <a:rPr lang="en-US" sz="1200" i="1" dirty="0">
                  <a:solidFill>
                    <a:schemeClr val="bg1"/>
                  </a:solidFill>
                  <a:latin typeface="Century Gothic" panose="020B0502020202020204" pitchFamily="34" charset="0"/>
                </a:rPr>
                <a:t>Israel enters the promised land</a:t>
              </a:r>
            </a:p>
          </p:txBody>
        </p:sp>
        <p:sp>
          <p:nvSpPr>
            <p:cNvPr id="34" name="TextBox 33">
              <a:extLst>
                <a:ext uri="{FF2B5EF4-FFF2-40B4-BE49-F238E27FC236}">
                  <a16:creationId xmlns:a16="http://schemas.microsoft.com/office/drawing/2014/main" id="{53AE6C81-DF69-1A44-B45D-967E94A5982D}"/>
                </a:ext>
              </a:extLst>
            </p:cNvPr>
            <p:cNvSpPr txBox="1"/>
            <p:nvPr/>
          </p:nvSpPr>
          <p:spPr>
            <a:xfrm>
              <a:off x="1361074" y="3318102"/>
              <a:ext cx="803106" cy="276999"/>
            </a:xfrm>
            <a:prstGeom prst="rect">
              <a:avLst/>
            </a:prstGeom>
            <a:noFill/>
          </p:spPr>
          <p:txBody>
            <a:bodyPr wrap="square" rtlCol="0">
              <a:spAutoFit/>
            </a:bodyPr>
            <a:lstStyle/>
            <a:p>
              <a:pPr algn="ctr"/>
              <a:r>
                <a:rPr lang="en-US" sz="1200" i="1" dirty="0">
                  <a:solidFill>
                    <a:schemeClr val="bg1"/>
                  </a:solidFill>
                  <a:latin typeface="Century Gothic" panose="020B0502020202020204" pitchFamily="34" charset="0"/>
                </a:rPr>
                <a:t>1406 BC</a:t>
              </a:r>
            </a:p>
          </p:txBody>
        </p:sp>
        <p:sp>
          <p:nvSpPr>
            <p:cNvPr id="37" name="TextBox 36">
              <a:extLst>
                <a:ext uri="{FF2B5EF4-FFF2-40B4-BE49-F238E27FC236}">
                  <a16:creationId xmlns:a16="http://schemas.microsoft.com/office/drawing/2014/main" id="{8E33674A-9C6E-8345-8832-2FDDD736EF2F}"/>
                </a:ext>
              </a:extLst>
            </p:cNvPr>
            <p:cNvSpPr txBox="1"/>
            <p:nvPr/>
          </p:nvSpPr>
          <p:spPr>
            <a:xfrm>
              <a:off x="1361074" y="2727909"/>
              <a:ext cx="803106" cy="276999"/>
            </a:xfrm>
            <a:prstGeom prst="rect">
              <a:avLst/>
            </a:prstGeom>
            <a:noFill/>
          </p:spPr>
          <p:txBody>
            <a:bodyPr wrap="square" rtlCol="0">
              <a:spAutoFit/>
            </a:bodyPr>
            <a:lstStyle/>
            <a:p>
              <a:pPr algn="ctr"/>
              <a:r>
                <a:rPr lang="en-US" sz="1200" i="1" dirty="0">
                  <a:solidFill>
                    <a:schemeClr val="bg1"/>
                  </a:solidFill>
                  <a:latin typeface="Century Gothic" panose="020B0502020202020204" pitchFamily="34" charset="0"/>
                </a:rPr>
                <a:t>1406 BC</a:t>
              </a:r>
            </a:p>
          </p:txBody>
        </p:sp>
      </p:grpSp>
      <p:grpSp>
        <p:nvGrpSpPr>
          <p:cNvPr id="38" name="Group 37">
            <a:extLst>
              <a:ext uri="{FF2B5EF4-FFF2-40B4-BE49-F238E27FC236}">
                <a16:creationId xmlns:a16="http://schemas.microsoft.com/office/drawing/2014/main" id="{B41BD5FD-3A2C-6548-9A1E-7765E09BCB86}"/>
              </a:ext>
            </a:extLst>
          </p:cNvPr>
          <p:cNvGrpSpPr/>
          <p:nvPr/>
        </p:nvGrpSpPr>
        <p:grpSpPr>
          <a:xfrm>
            <a:off x="7237434" y="1496698"/>
            <a:ext cx="1264013" cy="269500"/>
            <a:chOff x="4698332" y="1635195"/>
            <a:chExt cx="1264013" cy="269500"/>
          </a:xfrm>
        </p:grpSpPr>
        <p:sp>
          <p:nvSpPr>
            <p:cNvPr id="39" name="TextBox 38">
              <a:extLst>
                <a:ext uri="{FF2B5EF4-FFF2-40B4-BE49-F238E27FC236}">
                  <a16:creationId xmlns:a16="http://schemas.microsoft.com/office/drawing/2014/main" id="{0E76FF86-6348-3B42-A097-320997D39F02}"/>
                </a:ext>
              </a:extLst>
            </p:cNvPr>
            <p:cNvSpPr txBox="1"/>
            <p:nvPr/>
          </p:nvSpPr>
          <p:spPr>
            <a:xfrm>
              <a:off x="4698332" y="1635195"/>
              <a:ext cx="1123826" cy="261610"/>
            </a:xfrm>
            <a:prstGeom prst="rect">
              <a:avLst/>
            </a:prstGeom>
            <a:noFill/>
          </p:spPr>
          <p:txBody>
            <a:bodyPr wrap="square" rtlCol="0">
              <a:spAutoFit/>
            </a:bodyPr>
            <a:lstStyle/>
            <a:p>
              <a:pPr algn="ctr"/>
              <a:r>
                <a:rPr lang="en-US" sz="1100" i="1" dirty="0">
                  <a:solidFill>
                    <a:schemeClr val="bg1"/>
                  </a:solidFill>
                  <a:latin typeface="Century Gothic" panose="020B0502020202020204" pitchFamily="34" charset="0"/>
                </a:rPr>
                <a:t>40 years</a:t>
              </a:r>
            </a:p>
          </p:txBody>
        </p:sp>
        <p:cxnSp>
          <p:nvCxnSpPr>
            <p:cNvPr id="40" name="Straight Connector 39">
              <a:extLst>
                <a:ext uri="{FF2B5EF4-FFF2-40B4-BE49-F238E27FC236}">
                  <a16:creationId xmlns:a16="http://schemas.microsoft.com/office/drawing/2014/main" id="{0E7459AF-E746-CD4A-AFD8-8BF8115DFBF5}"/>
                </a:ext>
              </a:extLst>
            </p:cNvPr>
            <p:cNvCxnSpPr>
              <a:cxnSpLocks/>
            </p:cNvCxnSpPr>
            <p:nvPr/>
          </p:nvCxnSpPr>
          <p:spPr>
            <a:xfrm>
              <a:off x="4698332" y="1896980"/>
              <a:ext cx="1264013" cy="7715"/>
            </a:xfrm>
            <a:prstGeom prst="line">
              <a:avLst/>
            </a:prstGeom>
            <a:ln w="6350">
              <a:solidFill>
                <a:schemeClr val="bg1"/>
              </a:solidFill>
              <a:headEnd type="stealth" w="med" len="med"/>
              <a:tailEnd type="stealth" w="med" len="med"/>
            </a:ln>
          </p:spPr>
          <p:style>
            <a:lnRef idx="2">
              <a:schemeClr val="accent1"/>
            </a:lnRef>
            <a:fillRef idx="0">
              <a:schemeClr val="accent1"/>
            </a:fillRef>
            <a:effectRef idx="1">
              <a:schemeClr val="accent1"/>
            </a:effectRef>
            <a:fontRef idx="minor">
              <a:schemeClr val="tx1"/>
            </a:fontRef>
          </p:style>
        </p:cxnSp>
      </p:grpSp>
      <p:cxnSp>
        <p:nvCxnSpPr>
          <p:cNvPr id="42" name="Straight Connector 41">
            <a:extLst>
              <a:ext uri="{FF2B5EF4-FFF2-40B4-BE49-F238E27FC236}">
                <a16:creationId xmlns:a16="http://schemas.microsoft.com/office/drawing/2014/main" id="{A34BB232-1FB6-AA4A-AD49-F45A0BAE6A35}"/>
              </a:ext>
            </a:extLst>
          </p:cNvPr>
          <p:cNvCxnSpPr>
            <a:cxnSpLocks/>
          </p:cNvCxnSpPr>
          <p:nvPr/>
        </p:nvCxnSpPr>
        <p:spPr>
          <a:xfrm>
            <a:off x="4961143" y="2463193"/>
            <a:ext cx="0" cy="749345"/>
          </a:xfrm>
          <a:prstGeom prst="line">
            <a:avLst/>
          </a:prstGeom>
          <a:ln w="12700">
            <a:solidFill>
              <a:srgbClr val="FFFF00"/>
            </a:solidFill>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50BFE8FB-623B-734A-940E-14FB54888C29}"/>
              </a:ext>
            </a:extLst>
          </p:cNvPr>
          <p:cNvSpPr txBox="1"/>
          <p:nvPr/>
        </p:nvSpPr>
        <p:spPr>
          <a:xfrm>
            <a:off x="4511287" y="3272418"/>
            <a:ext cx="952121" cy="276999"/>
          </a:xfrm>
          <a:prstGeom prst="rect">
            <a:avLst/>
          </a:prstGeom>
          <a:noFill/>
        </p:spPr>
        <p:txBody>
          <a:bodyPr wrap="square" rtlCol="0">
            <a:spAutoFit/>
          </a:bodyPr>
          <a:lstStyle/>
          <a:p>
            <a:pPr algn="ctr"/>
            <a:r>
              <a:rPr lang="en-US" sz="1200" i="1" dirty="0">
                <a:solidFill>
                  <a:schemeClr val="bg1"/>
                </a:solidFill>
                <a:latin typeface="Century Gothic" panose="020B0502020202020204" pitchFamily="34" charset="0"/>
              </a:rPr>
              <a:t>LEVITICUS</a:t>
            </a:r>
          </a:p>
        </p:txBody>
      </p:sp>
      <p:sp>
        <p:nvSpPr>
          <p:cNvPr id="45" name="Right Brace 44">
            <a:extLst>
              <a:ext uri="{FF2B5EF4-FFF2-40B4-BE49-F238E27FC236}">
                <a16:creationId xmlns:a16="http://schemas.microsoft.com/office/drawing/2014/main" id="{18166166-AF51-4B40-8C16-7E66412CE8FB}"/>
              </a:ext>
            </a:extLst>
          </p:cNvPr>
          <p:cNvSpPr/>
          <p:nvPr/>
        </p:nvSpPr>
        <p:spPr>
          <a:xfrm rot="16200000" flipH="1">
            <a:off x="4637276" y="3344169"/>
            <a:ext cx="158051" cy="489683"/>
          </a:xfrm>
          <a:prstGeom prst="rightBrace">
            <a:avLst>
              <a:gd name="adj1" fmla="val 8333"/>
              <a:gd name="adj2" fmla="val 52075"/>
            </a:avLst>
          </a:prstGeom>
          <a:ln w="9525">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TextBox 45">
            <a:extLst>
              <a:ext uri="{FF2B5EF4-FFF2-40B4-BE49-F238E27FC236}">
                <a16:creationId xmlns:a16="http://schemas.microsoft.com/office/drawing/2014/main" id="{E698494D-9283-7544-8D19-2BE471443424}"/>
              </a:ext>
            </a:extLst>
          </p:cNvPr>
          <p:cNvSpPr txBox="1"/>
          <p:nvPr/>
        </p:nvSpPr>
        <p:spPr>
          <a:xfrm>
            <a:off x="4228453" y="3657427"/>
            <a:ext cx="1123826" cy="261610"/>
          </a:xfrm>
          <a:prstGeom prst="rect">
            <a:avLst/>
          </a:prstGeom>
          <a:noFill/>
        </p:spPr>
        <p:txBody>
          <a:bodyPr wrap="square" rtlCol="0">
            <a:spAutoFit/>
          </a:bodyPr>
          <a:lstStyle/>
          <a:p>
            <a:pPr algn="ctr"/>
            <a:r>
              <a:rPr lang="en-US" sz="1100" i="1" dirty="0">
                <a:solidFill>
                  <a:schemeClr val="bg1"/>
                </a:solidFill>
              </a:rPr>
              <a:t>50 </a:t>
            </a:r>
            <a:r>
              <a:rPr lang="en-US" sz="1100" i="1" dirty="0">
                <a:solidFill>
                  <a:schemeClr val="bg1"/>
                </a:solidFill>
                <a:latin typeface="Century Gothic" panose="020B0502020202020204" pitchFamily="34" charset="0"/>
              </a:rPr>
              <a:t>days</a:t>
            </a:r>
          </a:p>
        </p:txBody>
      </p:sp>
      <p:sp>
        <p:nvSpPr>
          <p:cNvPr id="2" name="Rounded Rectangle 1">
            <a:extLst>
              <a:ext uri="{FF2B5EF4-FFF2-40B4-BE49-F238E27FC236}">
                <a16:creationId xmlns:a16="http://schemas.microsoft.com/office/drawing/2014/main" id="{12FB9CC8-7157-5E4D-95AA-C35E05FA856F}"/>
              </a:ext>
            </a:extLst>
          </p:cNvPr>
          <p:cNvSpPr/>
          <p:nvPr/>
        </p:nvSpPr>
        <p:spPr>
          <a:xfrm>
            <a:off x="4271376" y="2732194"/>
            <a:ext cx="1120730" cy="1322552"/>
          </a:xfrm>
          <a:custGeom>
            <a:avLst/>
            <a:gdLst>
              <a:gd name="connsiteX0" fmla="*/ 0 w 1120730"/>
              <a:gd name="connsiteY0" fmla="*/ 186792 h 1322552"/>
              <a:gd name="connsiteX1" fmla="*/ 186792 w 1120730"/>
              <a:gd name="connsiteY1" fmla="*/ 0 h 1322552"/>
              <a:gd name="connsiteX2" fmla="*/ 575308 w 1120730"/>
              <a:gd name="connsiteY2" fmla="*/ 0 h 1322552"/>
              <a:gd name="connsiteX3" fmla="*/ 933938 w 1120730"/>
              <a:gd name="connsiteY3" fmla="*/ 0 h 1322552"/>
              <a:gd name="connsiteX4" fmla="*/ 1120730 w 1120730"/>
              <a:gd name="connsiteY4" fmla="*/ 186792 h 1322552"/>
              <a:gd name="connsiteX5" fmla="*/ 1120730 w 1120730"/>
              <a:gd name="connsiteY5" fmla="*/ 642297 h 1322552"/>
              <a:gd name="connsiteX6" fmla="*/ 1120730 w 1120730"/>
              <a:gd name="connsiteY6" fmla="*/ 1135760 h 1322552"/>
              <a:gd name="connsiteX7" fmla="*/ 933938 w 1120730"/>
              <a:gd name="connsiteY7" fmla="*/ 1322552 h 1322552"/>
              <a:gd name="connsiteX8" fmla="*/ 575308 w 1120730"/>
              <a:gd name="connsiteY8" fmla="*/ 1322552 h 1322552"/>
              <a:gd name="connsiteX9" fmla="*/ 186792 w 1120730"/>
              <a:gd name="connsiteY9" fmla="*/ 1322552 h 1322552"/>
              <a:gd name="connsiteX10" fmla="*/ 0 w 1120730"/>
              <a:gd name="connsiteY10" fmla="*/ 1135760 h 1322552"/>
              <a:gd name="connsiteX11" fmla="*/ 0 w 1120730"/>
              <a:gd name="connsiteY11" fmla="*/ 689745 h 1322552"/>
              <a:gd name="connsiteX12" fmla="*/ 0 w 1120730"/>
              <a:gd name="connsiteY12" fmla="*/ 186792 h 132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0730" h="1322552" extrusionOk="0">
                <a:moveTo>
                  <a:pt x="0" y="186792"/>
                </a:moveTo>
                <a:cubicBezTo>
                  <a:pt x="-21279" y="70505"/>
                  <a:pt x="62078" y="8089"/>
                  <a:pt x="186792" y="0"/>
                </a:cubicBezTo>
                <a:cubicBezTo>
                  <a:pt x="350184" y="-10997"/>
                  <a:pt x="476893" y="44203"/>
                  <a:pt x="575308" y="0"/>
                </a:cubicBezTo>
                <a:cubicBezTo>
                  <a:pt x="673723" y="-44203"/>
                  <a:pt x="820184" y="20364"/>
                  <a:pt x="933938" y="0"/>
                </a:cubicBezTo>
                <a:cubicBezTo>
                  <a:pt x="1026989" y="-5532"/>
                  <a:pt x="1137384" y="91587"/>
                  <a:pt x="1120730" y="186792"/>
                </a:cubicBezTo>
                <a:cubicBezTo>
                  <a:pt x="1127845" y="398700"/>
                  <a:pt x="1100442" y="463228"/>
                  <a:pt x="1120730" y="642297"/>
                </a:cubicBezTo>
                <a:cubicBezTo>
                  <a:pt x="1141018" y="821366"/>
                  <a:pt x="1088615" y="911259"/>
                  <a:pt x="1120730" y="1135760"/>
                </a:cubicBezTo>
                <a:cubicBezTo>
                  <a:pt x="1118981" y="1222242"/>
                  <a:pt x="1023475" y="1341486"/>
                  <a:pt x="933938" y="1322552"/>
                </a:cubicBezTo>
                <a:cubicBezTo>
                  <a:pt x="781913" y="1348845"/>
                  <a:pt x="696862" y="1284952"/>
                  <a:pt x="575308" y="1322552"/>
                </a:cubicBezTo>
                <a:cubicBezTo>
                  <a:pt x="453754" y="1360152"/>
                  <a:pt x="290184" y="1297976"/>
                  <a:pt x="186792" y="1322552"/>
                </a:cubicBezTo>
                <a:cubicBezTo>
                  <a:pt x="90684" y="1333052"/>
                  <a:pt x="494" y="1244038"/>
                  <a:pt x="0" y="1135760"/>
                </a:cubicBezTo>
                <a:cubicBezTo>
                  <a:pt x="-5588" y="1041240"/>
                  <a:pt x="23987" y="854242"/>
                  <a:pt x="0" y="689745"/>
                </a:cubicBezTo>
                <a:cubicBezTo>
                  <a:pt x="-23987" y="525249"/>
                  <a:pt x="20139" y="435365"/>
                  <a:pt x="0" y="186792"/>
                </a:cubicBezTo>
                <a:close/>
              </a:path>
            </a:pathLst>
          </a:custGeom>
          <a:noFill/>
          <a:ln>
            <a:extLst>
              <a:ext uri="{C807C97D-BFC1-408E-A445-0C87EB9F89A2}">
                <ask:lineSketchStyleProps xmlns="" xmlns:ask="http://schemas.microsoft.com/office/drawing/2018/sketchyshapes" sd="1219033472">
                  <a:prstGeom prst="roundRect">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27967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4AF5AA5-6726-354F-A22B-F96A48B0D61F}"/>
              </a:ext>
            </a:extLst>
          </p:cNvPr>
          <p:cNvSpPr txBox="1">
            <a:spLocks/>
          </p:cNvSpPr>
          <p:nvPr/>
        </p:nvSpPr>
        <p:spPr>
          <a:xfrm>
            <a:off x="519831" y="296787"/>
            <a:ext cx="8229600" cy="666857"/>
          </a:xfrm>
          <a:prstGeom prst="rect">
            <a:avLst/>
          </a:prstGeom>
        </p:spPr>
        <p:txBody>
          <a:bodyPr/>
          <a:lstStyle>
            <a:lvl1pPr algn="ctr" defTabSz="457200" rtl="0" eaLnBrk="1" latinLnBrk="0" hangingPunct="1">
              <a:spcBef>
                <a:spcPct val="0"/>
              </a:spcBef>
              <a:buNone/>
              <a:defRPr sz="4400" kern="1200">
                <a:solidFill>
                  <a:schemeClr val="bg1">
                    <a:lumMod val="95000"/>
                  </a:schemeClr>
                </a:solidFill>
                <a:latin typeface="Century Gothic" panose="020B0502020202020204" pitchFamily="34" charset="0"/>
                <a:ea typeface="+mj-ea"/>
                <a:cs typeface="+mj-cs"/>
              </a:defRPr>
            </a:lvl1pPr>
          </a:lstStyle>
          <a:p>
            <a:r>
              <a:rPr lang="en-US" sz="3600" dirty="0"/>
              <a:t>Leviticus is a </a:t>
            </a:r>
            <a:r>
              <a:rPr lang="en-US" sz="3600" u="sng" dirty="0"/>
              <a:t>sanctifying</a:t>
            </a:r>
            <a:r>
              <a:rPr lang="en-US" sz="3600" dirty="0"/>
              <a:t> book</a:t>
            </a:r>
          </a:p>
        </p:txBody>
      </p:sp>
      <p:graphicFrame>
        <p:nvGraphicFramePr>
          <p:cNvPr id="4" name="Table 3">
            <a:extLst>
              <a:ext uri="{FF2B5EF4-FFF2-40B4-BE49-F238E27FC236}">
                <a16:creationId xmlns:a16="http://schemas.microsoft.com/office/drawing/2014/main" id="{BA0A8B6E-E640-DB46-BE8A-57A0091B32C1}"/>
              </a:ext>
            </a:extLst>
          </p:cNvPr>
          <p:cNvGraphicFramePr>
            <a:graphicFrameLocks noGrp="1"/>
          </p:cNvGraphicFramePr>
          <p:nvPr/>
        </p:nvGraphicFramePr>
        <p:xfrm>
          <a:off x="1448844" y="1311049"/>
          <a:ext cx="6617918" cy="2722880"/>
        </p:xfrm>
        <a:graphic>
          <a:graphicData uri="http://schemas.openxmlformats.org/drawingml/2006/table">
            <a:tbl>
              <a:tblPr firstRow="1" bandRow="1">
                <a:tableStyleId>{5C22544A-7EE6-4342-B048-85BDC9FD1C3A}</a:tableStyleId>
              </a:tblPr>
              <a:tblGrid>
                <a:gridCol w="1363249">
                  <a:extLst>
                    <a:ext uri="{9D8B030D-6E8A-4147-A177-3AD203B41FA5}">
                      <a16:colId xmlns:a16="http://schemas.microsoft.com/office/drawing/2014/main" val="131492088"/>
                    </a:ext>
                  </a:extLst>
                </a:gridCol>
                <a:gridCol w="2961178">
                  <a:extLst>
                    <a:ext uri="{9D8B030D-6E8A-4147-A177-3AD203B41FA5}">
                      <a16:colId xmlns:a16="http://schemas.microsoft.com/office/drawing/2014/main" val="169957367"/>
                    </a:ext>
                  </a:extLst>
                </a:gridCol>
                <a:gridCol w="2293491">
                  <a:extLst>
                    <a:ext uri="{9D8B030D-6E8A-4147-A177-3AD203B41FA5}">
                      <a16:colId xmlns:a16="http://schemas.microsoft.com/office/drawing/2014/main" val="30678669"/>
                    </a:ext>
                  </a:extLst>
                </a:gridCol>
              </a:tblGrid>
              <a:tr h="370840">
                <a:tc>
                  <a:txBody>
                    <a:bodyPr/>
                    <a:lstStyle/>
                    <a:p>
                      <a:endParaRPr lang="en-US" sz="1400" dirty="0">
                        <a:latin typeface="Century Gothic" panose="020B0502020202020204" pitchFamily="34" charset="0"/>
                      </a:endParaRPr>
                    </a:p>
                  </a:txBody>
                  <a:tcPr anchor="ctr"/>
                </a:tc>
                <a:tc>
                  <a:txBody>
                    <a:bodyPr/>
                    <a:lstStyle/>
                    <a:p>
                      <a:r>
                        <a:rPr lang="en-US" sz="1400" dirty="0">
                          <a:latin typeface="Century Gothic" panose="020B0502020202020204" pitchFamily="34" charset="0"/>
                        </a:rPr>
                        <a:t>Repeated in the NT</a:t>
                      </a:r>
                    </a:p>
                  </a:txBody>
                  <a:tcPr anchor="ctr"/>
                </a:tc>
                <a:tc>
                  <a:txBody>
                    <a:bodyPr/>
                    <a:lstStyle/>
                    <a:p>
                      <a:r>
                        <a:rPr lang="en-US" sz="1400" dirty="0">
                          <a:latin typeface="Century Gothic" panose="020B0502020202020204" pitchFamily="34" charset="0"/>
                        </a:rPr>
                        <a:t>Value behind the law still applicable</a:t>
                      </a:r>
                    </a:p>
                  </a:txBody>
                  <a:tcPr anchor="ctr"/>
                </a:tc>
                <a:extLst>
                  <a:ext uri="{0D108BD9-81ED-4DB2-BD59-A6C34878D82A}">
                    <a16:rowId xmlns:a16="http://schemas.microsoft.com/office/drawing/2014/main" val="2347080201"/>
                  </a:ext>
                </a:extLst>
              </a:tr>
              <a:tr h="370840">
                <a:tc>
                  <a:txBody>
                    <a:bodyPr/>
                    <a:lstStyle/>
                    <a:p>
                      <a:r>
                        <a:rPr lang="en-US" sz="1400" dirty="0">
                          <a:latin typeface="Century Gothic" panose="020B0502020202020204" pitchFamily="34" charset="0"/>
                        </a:rPr>
                        <a:t>Category 1</a:t>
                      </a:r>
                    </a:p>
                  </a:txBody>
                  <a:tcPr anchor="ctr"/>
                </a:tc>
                <a:tc>
                  <a:txBody>
                    <a:bodyPr/>
                    <a:lstStyle/>
                    <a:p>
                      <a:r>
                        <a:rPr lang="en-US" sz="1400" dirty="0">
                          <a:latin typeface="Century Gothic" panose="020B0502020202020204" pitchFamily="34" charset="0"/>
                        </a:rPr>
                        <a:t>Yes</a:t>
                      </a:r>
                    </a:p>
                  </a:txBody>
                  <a:tcPr anchor="ctr"/>
                </a:tc>
                <a:tc>
                  <a:txBody>
                    <a:bodyPr/>
                    <a:lstStyle/>
                    <a:p>
                      <a:r>
                        <a:rPr lang="en-US" sz="1400" dirty="0">
                          <a:latin typeface="Century Gothic" panose="020B0502020202020204" pitchFamily="34" charset="0"/>
                        </a:rPr>
                        <a:t>Yes</a:t>
                      </a:r>
                    </a:p>
                  </a:txBody>
                  <a:tcPr anchor="ctr"/>
                </a:tc>
                <a:extLst>
                  <a:ext uri="{0D108BD9-81ED-4DB2-BD59-A6C34878D82A}">
                    <a16:rowId xmlns:a16="http://schemas.microsoft.com/office/drawing/2014/main" val="257931662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Century Gothic" panose="020B0502020202020204" pitchFamily="34" charset="0"/>
                        </a:rPr>
                        <a:t>Category 2</a:t>
                      </a:r>
                    </a:p>
                  </a:txBody>
                  <a:tcPr anchor="ctr"/>
                </a:tc>
                <a:tc>
                  <a:txBody>
                    <a:bodyPr/>
                    <a:lstStyle/>
                    <a:p>
                      <a:r>
                        <a:rPr lang="en-US" sz="1400" dirty="0">
                          <a:latin typeface="Century Gothic" panose="020B0502020202020204" pitchFamily="34" charset="0"/>
                        </a:rPr>
                        <a:t>No, because of cultural reasons</a:t>
                      </a:r>
                    </a:p>
                  </a:txBody>
                  <a:tcPr anchor="ctr"/>
                </a:tc>
                <a:tc>
                  <a:txBody>
                    <a:bodyPr/>
                    <a:lstStyle/>
                    <a:p>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Yes</a:t>
                      </a:r>
                      <a:endParaRPr lang="en-US" sz="1400" dirty="0">
                        <a:latin typeface="Century Gothic" panose="020B0502020202020204" pitchFamily="34" charset="0"/>
                      </a:endParaRPr>
                    </a:p>
                  </a:txBody>
                  <a:tcPr anchor="ctr"/>
                </a:tc>
                <a:extLst>
                  <a:ext uri="{0D108BD9-81ED-4DB2-BD59-A6C34878D82A}">
                    <a16:rowId xmlns:a16="http://schemas.microsoft.com/office/drawing/2014/main" val="3965517173"/>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Century Gothic" panose="020B0502020202020204" pitchFamily="34" charset="0"/>
                        </a:rPr>
                        <a:t>Category 3</a:t>
                      </a:r>
                    </a:p>
                  </a:txBody>
                  <a:tcPr anchor="ctr"/>
                </a:tc>
                <a:tc>
                  <a:txBody>
                    <a:bodyPr/>
                    <a:lstStyle/>
                    <a:p>
                      <a:r>
                        <a:rPr lang="en-US" sz="1400" dirty="0">
                          <a:latin typeface="Century Gothic" panose="020B0502020202020204" pitchFamily="34" charset="0"/>
                        </a:rPr>
                        <a:t>No, because they been set aside by Jesus, or concern rituals which He has fulfilled</a:t>
                      </a:r>
                    </a:p>
                  </a:txBody>
                  <a:tcPr anchor="ctr"/>
                </a:tc>
                <a:tc>
                  <a:txBody>
                    <a:bodyPr/>
                    <a:lstStyle/>
                    <a:p>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Yes</a:t>
                      </a:r>
                      <a:endParaRPr lang="en-US" sz="1400" dirty="0">
                        <a:latin typeface="Century Gothic" panose="020B0502020202020204" pitchFamily="34" charset="0"/>
                      </a:endParaRPr>
                    </a:p>
                  </a:txBody>
                  <a:tcPr anchor="ctr"/>
                </a:tc>
                <a:extLst>
                  <a:ext uri="{0D108BD9-81ED-4DB2-BD59-A6C34878D82A}">
                    <a16:rowId xmlns:a16="http://schemas.microsoft.com/office/drawing/2014/main" val="178692228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latin typeface="Century Gothic" panose="020B0502020202020204" pitchFamily="34" charset="0"/>
                        </a:rPr>
                        <a:t>Category 4</a:t>
                      </a:r>
                    </a:p>
                  </a:txBody>
                  <a:tcPr anchor="ctr"/>
                </a:tc>
                <a:tc>
                  <a:txBody>
                    <a:bodyPr/>
                    <a:lstStyle/>
                    <a:p>
                      <a:r>
                        <a:rPr lang="en-US" sz="1400" dirty="0">
                          <a:latin typeface="Century Gothic" panose="020B0502020202020204" pitchFamily="34" charset="0"/>
                        </a:rPr>
                        <a:t>No, because they were particularly related to Israel as a theocratic nation</a:t>
                      </a:r>
                    </a:p>
                  </a:txBody>
                  <a:tcPr anchor="ctr"/>
                </a:tc>
                <a:tc>
                  <a:txBody>
                    <a:bodyPr/>
                    <a:lstStyle/>
                    <a:p>
                      <a:r>
                        <a:rPr kumimoji="0" lang="en-US" sz="1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Yes</a:t>
                      </a:r>
                      <a:endParaRPr lang="en-US" sz="1400" dirty="0">
                        <a:latin typeface="Century Gothic" panose="020B0502020202020204" pitchFamily="34" charset="0"/>
                      </a:endParaRPr>
                    </a:p>
                  </a:txBody>
                  <a:tcPr anchor="ctr"/>
                </a:tc>
                <a:extLst>
                  <a:ext uri="{0D108BD9-81ED-4DB2-BD59-A6C34878D82A}">
                    <a16:rowId xmlns:a16="http://schemas.microsoft.com/office/drawing/2014/main" val="2076454573"/>
                  </a:ext>
                </a:extLst>
              </a:tr>
            </a:tbl>
          </a:graphicData>
        </a:graphic>
      </p:graphicFrame>
      <p:sp>
        <p:nvSpPr>
          <p:cNvPr id="6" name="Title 1">
            <a:extLst>
              <a:ext uri="{FF2B5EF4-FFF2-40B4-BE49-F238E27FC236}">
                <a16:creationId xmlns:a16="http://schemas.microsoft.com/office/drawing/2014/main" id="{226A7477-0674-EF4F-BA23-4045717B57A6}"/>
              </a:ext>
            </a:extLst>
          </p:cNvPr>
          <p:cNvSpPr txBox="1">
            <a:spLocks/>
          </p:cNvSpPr>
          <p:nvPr/>
        </p:nvSpPr>
        <p:spPr>
          <a:xfrm>
            <a:off x="6640882" y="4549374"/>
            <a:ext cx="2503118" cy="185464"/>
          </a:xfrm>
          <a:prstGeom prst="rect">
            <a:avLst/>
          </a:prstGeom>
        </p:spPr>
        <p:txBody>
          <a:bodyPr/>
          <a:lstStyle>
            <a:lvl1pPr algn="ctr" defTabSz="457200" rtl="0" eaLnBrk="1" latinLnBrk="0" hangingPunct="1">
              <a:spcBef>
                <a:spcPct val="0"/>
              </a:spcBef>
              <a:buNone/>
              <a:defRPr sz="4400" kern="1200">
                <a:solidFill>
                  <a:schemeClr val="bg1">
                    <a:lumMod val="95000"/>
                  </a:schemeClr>
                </a:solidFill>
                <a:latin typeface="Century Gothic" panose="020B0502020202020204" pitchFamily="34" charset="0"/>
                <a:ea typeface="+mj-ea"/>
                <a:cs typeface="+mj-cs"/>
              </a:defRPr>
            </a:lvl1pPr>
          </a:lstStyle>
          <a:p>
            <a:pPr algn="r"/>
            <a:r>
              <a:rPr lang="en-US" sz="800" dirty="0"/>
              <a:t>p. 58 from Jay </a:t>
            </a:r>
            <a:r>
              <a:rPr lang="en-US" sz="800" dirty="0" err="1"/>
              <a:t>Sklar’s</a:t>
            </a:r>
            <a:r>
              <a:rPr lang="en-US" sz="800" dirty="0"/>
              <a:t> book, Leviticus</a:t>
            </a:r>
          </a:p>
        </p:txBody>
      </p:sp>
    </p:spTree>
    <p:extLst>
      <p:ext uri="{BB962C8B-B14F-4D97-AF65-F5344CB8AC3E}">
        <p14:creationId xmlns:p14="http://schemas.microsoft.com/office/powerpoint/2010/main" val="196487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97F67B2-7365-0947-82D4-2952017E2141}"/>
              </a:ext>
            </a:extLst>
          </p:cNvPr>
          <p:cNvSpPr/>
          <p:nvPr/>
        </p:nvSpPr>
        <p:spPr>
          <a:xfrm>
            <a:off x="516965" y="348742"/>
            <a:ext cx="8107082" cy="923330"/>
          </a:xfrm>
          <a:prstGeom prst="rect">
            <a:avLst/>
          </a:prstGeom>
        </p:spPr>
        <p:txBody>
          <a:bodyPr wrap="square">
            <a:spAutoFit/>
          </a:bodyPr>
          <a:lstStyle/>
          <a:p>
            <a:r>
              <a:rPr lang="en-US" dirty="0">
                <a:solidFill>
                  <a:schemeClr val="bg1"/>
                </a:solidFill>
                <a:latin typeface="Century Gothic" panose="020B0502020202020204" pitchFamily="34" charset="0"/>
              </a:rPr>
              <a:t>Rom. 12:1 Therefore I urge you, brethren, by the mercies of God, to present your bodies a living and holy sacrifice, acceptable to God, which is your spiritual service of worship.</a:t>
            </a:r>
          </a:p>
        </p:txBody>
      </p:sp>
      <p:sp>
        <p:nvSpPr>
          <p:cNvPr id="8" name="Rectangle 7">
            <a:extLst>
              <a:ext uri="{FF2B5EF4-FFF2-40B4-BE49-F238E27FC236}">
                <a16:creationId xmlns:a16="http://schemas.microsoft.com/office/drawing/2014/main" id="{9D62D834-5AC0-A448-939F-D6973D335545}"/>
              </a:ext>
            </a:extLst>
          </p:cNvPr>
          <p:cNvSpPr/>
          <p:nvPr/>
        </p:nvSpPr>
        <p:spPr>
          <a:xfrm>
            <a:off x="516965" y="1563404"/>
            <a:ext cx="8107082" cy="1477328"/>
          </a:xfrm>
          <a:prstGeom prst="rect">
            <a:avLst/>
          </a:prstGeom>
        </p:spPr>
        <p:txBody>
          <a:bodyPr wrap="square">
            <a:spAutoFit/>
          </a:bodyPr>
          <a:lstStyle/>
          <a:p>
            <a:r>
              <a:rPr lang="en-US" dirty="0">
                <a:solidFill>
                  <a:schemeClr val="bg1"/>
                </a:solidFill>
                <a:latin typeface="Century Gothic" panose="020B0502020202020204" pitchFamily="34" charset="0"/>
              </a:rPr>
              <a:t>1Cor. 6:19, 20 Or do you not know that your body is a temple of the Holy Spirit who is in you, whom you have from God, and that you are not your own?</a:t>
            </a:r>
          </a:p>
          <a:p>
            <a:r>
              <a:rPr lang="en-US" dirty="0">
                <a:solidFill>
                  <a:schemeClr val="bg1"/>
                </a:solidFill>
                <a:latin typeface="Century Gothic" panose="020B0502020202020204" pitchFamily="34" charset="0"/>
              </a:rPr>
              <a:t>For you have been bought with a price: therefore glorify God in your body.</a:t>
            </a:r>
          </a:p>
        </p:txBody>
      </p:sp>
      <p:sp>
        <p:nvSpPr>
          <p:cNvPr id="4" name="Rectangle 3">
            <a:extLst>
              <a:ext uri="{FF2B5EF4-FFF2-40B4-BE49-F238E27FC236}">
                <a16:creationId xmlns:a16="http://schemas.microsoft.com/office/drawing/2014/main" id="{600DE298-4DB6-2344-87A5-C31D4E9B1B12}"/>
              </a:ext>
            </a:extLst>
          </p:cNvPr>
          <p:cNvSpPr/>
          <p:nvPr/>
        </p:nvSpPr>
        <p:spPr>
          <a:xfrm>
            <a:off x="516965" y="3193875"/>
            <a:ext cx="8107082" cy="1200329"/>
          </a:xfrm>
          <a:prstGeom prst="rect">
            <a:avLst/>
          </a:prstGeom>
        </p:spPr>
        <p:txBody>
          <a:bodyPr wrap="square">
            <a:spAutoFit/>
          </a:bodyPr>
          <a:lstStyle/>
          <a:p>
            <a:r>
              <a:rPr lang="en-US" dirty="0">
                <a:solidFill>
                  <a:schemeClr val="bg1"/>
                </a:solidFill>
                <a:latin typeface="Century Gothic" panose="020B0502020202020204" pitchFamily="34" charset="0"/>
              </a:rPr>
              <a:t>1Pet. 1:14, 15 As obedient children, do not be conformed to the former lusts which were yours in your ignorance,</a:t>
            </a:r>
          </a:p>
          <a:p>
            <a:r>
              <a:rPr lang="en-US" dirty="0">
                <a:solidFill>
                  <a:schemeClr val="bg1"/>
                </a:solidFill>
                <a:latin typeface="Century Gothic" panose="020B0502020202020204" pitchFamily="34" charset="0"/>
              </a:rPr>
              <a:t>but like the Holy One who called you, be holy yourselves also in all your behavior;</a:t>
            </a:r>
          </a:p>
        </p:txBody>
      </p:sp>
    </p:spTree>
    <p:extLst>
      <p:ext uri="{BB962C8B-B14F-4D97-AF65-F5344CB8AC3E}">
        <p14:creationId xmlns:p14="http://schemas.microsoft.com/office/powerpoint/2010/main" val="221298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45847FE-9303-484B-A04E-717615F461AD}"/>
              </a:ext>
            </a:extLst>
          </p:cNvPr>
          <p:cNvSpPr/>
          <p:nvPr/>
        </p:nvSpPr>
        <p:spPr>
          <a:xfrm>
            <a:off x="1662952" y="1879252"/>
            <a:ext cx="5818095" cy="1384995"/>
          </a:xfrm>
          <a:prstGeom prst="rect">
            <a:avLst/>
          </a:prstGeom>
          <a:noFill/>
        </p:spPr>
        <p:txBody>
          <a:bodyPr wrap="square" lIns="91440" tIns="45720" rIns="91440" bIns="45720">
            <a:spAutoFit/>
          </a:bodyPr>
          <a:lstStyle/>
          <a:p>
            <a:pPr algn="ctr"/>
            <a:r>
              <a:rPr lang="en-US" sz="2800" b="1" spc="50" dirty="0">
                <a:ln w="9525" cmpd="sng">
                  <a:solidFill>
                    <a:schemeClr val="accent1"/>
                  </a:solidFill>
                  <a:prstDash val="solid"/>
                </a:ln>
                <a:solidFill>
                  <a:srgbClr val="70AD47">
                    <a:tint val="1000"/>
                  </a:srgbClr>
                </a:solidFill>
                <a:effectLst>
                  <a:glow rad="38100">
                    <a:schemeClr val="accent1">
                      <a:alpha val="40000"/>
                    </a:schemeClr>
                  </a:glow>
                </a:effectLst>
                <a:latin typeface="Century Gothic" panose="020B0502020202020204" pitchFamily="34" charset="0"/>
              </a:rPr>
              <a:t>A consistent growth in holy life is impossible without a consistent look at the cross</a:t>
            </a:r>
          </a:p>
        </p:txBody>
      </p:sp>
    </p:spTree>
    <p:extLst>
      <p:ext uri="{BB962C8B-B14F-4D97-AF65-F5344CB8AC3E}">
        <p14:creationId xmlns:p14="http://schemas.microsoft.com/office/powerpoint/2010/main" val="2410812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DE44886-FE63-D045-A81B-DCD6DB950A3B}"/>
              </a:ext>
            </a:extLst>
          </p:cNvPr>
          <p:cNvSpPr/>
          <p:nvPr/>
        </p:nvSpPr>
        <p:spPr>
          <a:xfrm>
            <a:off x="1112526" y="902525"/>
            <a:ext cx="6918948" cy="1446550"/>
          </a:xfrm>
          <a:prstGeom prst="rect">
            <a:avLst/>
          </a:prstGeom>
          <a:noFill/>
        </p:spPr>
        <p:txBody>
          <a:bodyPr wrap="square" lIns="91440" tIns="45720" rIns="91440" bIns="45720">
            <a:spAutoFit/>
          </a:bodyPr>
          <a:lstStyle/>
          <a:p>
            <a:pPr algn="ctr"/>
            <a:r>
              <a:rPr lang="en-US" sz="44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Century Gothic" panose="020B0502020202020204" pitchFamily="34" charset="0"/>
              </a:rPr>
              <a:t>Christ fulfilled the requirements of the law</a:t>
            </a:r>
          </a:p>
        </p:txBody>
      </p:sp>
      <p:sp>
        <p:nvSpPr>
          <p:cNvPr id="4" name="Rectangle 3">
            <a:extLst>
              <a:ext uri="{FF2B5EF4-FFF2-40B4-BE49-F238E27FC236}">
                <a16:creationId xmlns:a16="http://schemas.microsoft.com/office/drawing/2014/main" id="{D80D4876-9A10-2041-85E0-D766FC3995A0}"/>
              </a:ext>
            </a:extLst>
          </p:cNvPr>
          <p:cNvSpPr/>
          <p:nvPr/>
        </p:nvSpPr>
        <p:spPr>
          <a:xfrm>
            <a:off x="1435394" y="3040646"/>
            <a:ext cx="6273211" cy="1200329"/>
          </a:xfrm>
          <a:prstGeom prst="rect">
            <a:avLst/>
          </a:prstGeom>
        </p:spPr>
        <p:txBody>
          <a:bodyPr wrap="square">
            <a:spAutoFit/>
          </a:bodyPr>
          <a:lstStyle/>
          <a:p>
            <a:r>
              <a:rPr lang="en-US" sz="2400" dirty="0">
                <a:solidFill>
                  <a:schemeClr val="bg1"/>
                </a:solidFill>
                <a:latin typeface="Century Gothic" panose="020B0502020202020204" pitchFamily="34" charset="0"/>
              </a:rPr>
              <a:t>Matt. 5:17 “Do not think that I came to abolish the Law or the Prophets; I did not come to abolish but to fulfill.”</a:t>
            </a:r>
          </a:p>
        </p:txBody>
      </p:sp>
    </p:spTree>
    <p:extLst>
      <p:ext uri="{BB962C8B-B14F-4D97-AF65-F5344CB8AC3E}">
        <p14:creationId xmlns:p14="http://schemas.microsoft.com/office/powerpoint/2010/main" val="2361521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2BFE7-0818-47D2-9790-BC581C1E4AA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A443851-8FE5-4E7D-8566-CC9AE843900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103254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DE44886-FE63-D045-A81B-DCD6DB950A3B}"/>
              </a:ext>
            </a:extLst>
          </p:cNvPr>
          <p:cNvSpPr/>
          <p:nvPr/>
        </p:nvSpPr>
        <p:spPr>
          <a:xfrm>
            <a:off x="672535" y="1079901"/>
            <a:ext cx="7798930" cy="923330"/>
          </a:xfrm>
          <a:prstGeom prst="rect">
            <a:avLst/>
          </a:prstGeom>
          <a:noFill/>
        </p:spPr>
        <p:txBody>
          <a:bodyPr wrap="none" lIns="91440" tIns="45720" rIns="91440" bIns="45720">
            <a:spAutoFit/>
          </a:bodyPr>
          <a:lstStyle/>
          <a:p>
            <a:pPr marL="914400" indent="-914400" algn="ctr">
              <a:buFont typeface="+mj-lt"/>
              <a:buAutoNum type="arabicPeriod"/>
            </a:pPr>
            <a:r>
              <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Century Gothic" panose="020B0502020202020204" pitchFamily="34" charset="0"/>
              </a:rPr>
              <a:t>The Holiness of God</a:t>
            </a:r>
          </a:p>
        </p:txBody>
      </p:sp>
      <p:sp>
        <p:nvSpPr>
          <p:cNvPr id="4" name="Rectangle 3">
            <a:extLst>
              <a:ext uri="{FF2B5EF4-FFF2-40B4-BE49-F238E27FC236}">
                <a16:creationId xmlns:a16="http://schemas.microsoft.com/office/drawing/2014/main" id="{D80D4876-9A10-2041-85E0-D766FC3995A0}"/>
              </a:ext>
            </a:extLst>
          </p:cNvPr>
          <p:cNvSpPr/>
          <p:nvPr/>
        </p:nvSpPr>
        <p:spPr>
          <a:xfrm>
            <a:off x="2254161" y="2718897"/>
            <a:ext cx="4635678" cy="1938992"/>
          </a:xfrm>
          <a:prstGeom prst="rect">
            <a:avLst/>
          </a:prstGeom>
        </p:spPr>
        <p:txBody>
          <a:bodyPr wrap="square">
            <a:spAutoFit/>
          </a:bodyPr>
          <a:lstStyle/>
          <a:p>
            <a:r>
              <a:rPr lang="en-US" sz="2400" dirty="0">
                <a:solidFill>
                  <a:schemeClr val="bg1"/>
                </a:solidFill>
                <a:latin typeface="Century Gothic" panose="020B0502020202020204" pitchFamily="34" charset="0"/>
              </a:rPr>
              <a:t>Lev. 19:2 “Speak to all the congregation of the sons of Israel and say to them, ‘You shall be holy, for I the LORD your God am holy.’”</a:t>
            </a:r>
          </a:p>
        </p:txBody>
      </p:sp>
      <p:sp>
        <p:nvSpPr>
          <p:cNvPr id="2" name="Right Arrow Callout 1">
            <a:extLst>
              <a:ext uri="{FF2B5EF4-FFF2-40B4-BE49-F238E27FC236}">
                <a16:creationId xmlns:a16="http://schemas.microsoft.com/office/drawing/2014/main" id="{D3C3614E-CBC8-E04B-B8B8-35DABD084EFE}"/>
              </a:ext>
            </a:extLst>
          </p:cNvPr>
          <p:cNvSpPr/>
          <p:nvPr/>
        </p:nvSpPr>
        <p:spPr>
          <a:xfrm>
            <a:off x="218642" y="3149348"/>
            <a:ext cx="1879600" cy="1078089"/>
          </a:xfrm>
          <a:prstGeom prst="rightArrowCallout">
            <a:avLst>
              <a:gd name="adj1" fmla="val 22880"/>
              <a:gd name="adj2" fmla="val 25000"/>
              <a:gd name="adj3" fmla="val 25000"/>
              <a:gd name="adj4" fmla="val 64977"/>
            </a:avLst>
          </a:prstGeom>
          <a:noFill/>
          <a:ln>
            <a:solidFill>
              <a:schemeClr val="bg1"/>
            </a:solidFill>
            <a:prstDash val="dash"/>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lt1"/>
                </a:solidFill>
                <a:latin typeface="Century Gothic" panose="020B0502020202020204" pitchFamily="34" charset="0"/>
              </a:rPr>
              <a:t>Theme verse:</a:t>
            </a:r>
          </a:p>
        </p:txBody>
      </p:sp>
      <p:sp>
        <p:nvSpPr>
          <p:cNvPr id="5" name="Left Arrow Callout 4">
            <a:extLst>
              <a:ext uri="{FF2B5EF4-FFF2-40B4-BE49-F238E27FC236}">
                <a16:creationId xmlns:a16="http://schemas.microsoft.com/office/drawing/2014/main" id="{19408FF3-1D0B-1C45-9A92-82594B575882}"/>
              </a:ext>
            </a:extLst>
          </p:cNvPr>
          <p:cNvSpPr/>
          <p:nvPr/>
        </p:nvSpPr>
        <p:spPr>
          <a:xfrm>
            <a:off x="6697315" y="3176458"/>
            <a:ext cx="2228043" cy="1023870"/>
          </a:xfrm>
          <a:prstGeom prst="leftArrowCallout">
            <a:avLst>
              <a:gd name="adj1" fmla="val 25000"/>
              <a:gd name="adj2" fmla="val 25000"/>
              <a:gd name="adj3" fmla="val 25000"/>
              <a:gd name="adj4" fmla="val 72781"/>
            </a:avLst>
          </a:prstGeom>
          <a:noFill/>
          <a:ln>
            <a:solidFill>
              <a:schemeClr val="bg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entury Gothic" panose="020B0502020202020204" pitchFamily="34" charset="0"/>
              </a:rPr>
              <a:t>NT Equivalent:</a:t>
            </a:r>
          </a:p>
          <a:p>
            <a:pPr algn="ctr"/>
            <a:r>
              <a:rPr lang="en-US" dirty="0">
                <a:latin typeface="Century Gothic" panose="020B0502020202020204" pitchFamily="34" charset="0"/>
              </a:rPr>
              <a:t>1 Pet 1:15-16</a:t>
            </a:r>
          </a:p>
        </p:txBody>
      </p:sp>
    </p:spTree>
    <p:extLst>
      <p:ext uri="{BB962C8B-B14F-4D97-AF65-F5344CB8AC3E}">
        <p14:creationId xmlns:p14="http://schemas.microsoft.com/office/powerpoint/2010/main" val="156741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DE44886-FE63-D045-A81B-DCD6DB950A3B}"/>
              </a:ext>
            </a:extLst>
          </p:cNvPr>
          <p:cNvSpPr/>
          <p:nvPr/>
        </p:nvSpPr>
        <p:spPr>
          <a:xfrm>
            <a:off x="432178" y="1414038"/>
            <a:ext cx="8180483" cy="1323439"/>
          </a:xfrm>
          <a:prstGeom prst="rect">
            <a:avLst/>
          </a:prstGeom>
          <a:noFill/>
        </p:spPr>
        <p:txBody>
          <a:bodyPr wrap="square" lIns="91440" tIns="45720" rIns="91440" bIns="45720">
            <a:spAutoFit/>
          </a:bodyPr>
          <a:lstStyle/>
          <a:p>
            <a:pPr marL="742950" indent="-742950" algn="ctr">
              <a:buFont typeface="+mj-lt"/>
              <a:buAutoNum type="arabicPeriod" startAt="2"/>
            </a:pPr>
            <a:r>
              <a:rPr lang="en-US" sz="40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Century Gothic" panose="020B0502020202020204" pitchFamily="34" charset="0"/>
              </a:rPr>
              <a:t>Obedience to God’s commandments</a:t>
            </a:r>
          </a:p>
        </p:txBody>
      </p:sp>
      <p:sp>
        <p:nvSpPr>
          <p:cNvPr id="4" name="Rectangle 3">
            <a:extLst>
              <a:ext uri="{FF2B5EF4-FFF2-40B4-BE49-F238E27FC236}">
                <a16:creationId xmlns:a16="http://schemas.microsoft.com/office/drawing/2014/main" id="{D80D4876-9A10-2041-85E0-D766FC3995A0}"/>
              </a:ext>
            </a:extLst>
          </p:cNvPr>
          <p:cNvSpPr/>
          <p:nvPr/>
        </p:nvSpPr>
        <p:spPr>
          <a:xfrm>
            <a:off x="2254161" y="3181694"/>
            <a:ext cx="4635678" cy="461665"/>
          </a:xfrm>
          <a:prstGeom prst="rect">
            <a:avLst/>
          </a:prstGeom>
        </p:spPr>
        <p:txBody>
          <a:bodyPr wrap="square">
            <a:spAutoFit/>
          </a:bodyPr>
          <a:lstStyle/>
          <a:p>
            <a:pPr algn="ctr"/>
            <a:r>
              <a:rPr lang="en-US" sz="2400" dirty="0">
                <a:solidFill>
                  <a:schemeClr val="bg1"/>
                </a:solidFill>
                <a:latin typeface="Century Gothic" panose="020B0502020202020204" pitchFamily="34" charset="0"/>
              </a:rPr>
              <a:t>“I am the Lord” – 49 times</a:t>
            </a:r>
          </a:p>
        </p:txBody>
      </p:sp>
    </p:spTree>
    <p:extLst>
      <p:ext uri="{BB962C8B-B14F-4D97-AF65-F5344CB8AC3E}">
        <p14:creationId xmlns:p14="http://schemas.microsoft.com/office/powerpoint/2010/main" val="1637398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F0A3CD-30E4-AE45-8947-1D15AF268BD8}"/>
              </a:ext>
            </a:extLst>
          </p:cNvPr>
          <p:cNvSpPr>
            <a:spLocks noGrp="1"/>
          </p:cNvSpPr>
          <p:nvPr>
            <p:ph sz="half" idx="1"/>
          </p:nvPr>
        </p:nvSpPr>
        <p:spPr>
          <a:xfrm>
            <a:off x="391027" y="303798"/>
            <a:ext cx="3242511" cy="4430628"/>
          </a:xfrm>
        </p:spPr>
        <p:txBody>
          <a:bodyPr>
            <a:noAutofit/>
          </a:bodyPr>
          <a:lstStyle/>
          <a:p>
            <a:pPr marL="0" indent="0">
              <a:buNone/>
            </a:pPr>
            <a:r>
              <a:rPr lang="en-US" sz="1400" dirty="0"/>
              <a:t>Lev. 18:4 ‘You are to perform My judgments and keep My statutes, to live in accord with them; I am the LORD your God.</a:t>
            </a:r>
          </a:p>
          <a:p>
            <a:endParaRPr lang="en-US" sz="1400" dirty="0"/>
          </a:p>
          <a:p>
            <a:pPr marL="0" indent="0">
              <a:buNone/>
            </a:pPr>
            <a:r>
              <a:rPr lang="en-US" sz="1400" dirty="0"/>
              <a:t>Lev. 19:3 ‘Every one of you shall reverence his mother and his father, and you shall keep My sabbaths; I am the LORD your God.</a:t>
            </a:r>
          </a:p>
          <a:p>
            <a:endParaRPr lang="en-US" sz="1400" dirty="0"/>
          </a:p>
          <a:p>
            <a:pPr marL="0" indent="0">
              <a:buNone/>
            </a:pPr>
            <a:r>
              <a:rPr lang="en-US" sz="1400" dirty="0"/>
              <a:t>Lev. 19:4 ‘Do not turn to idols or make for yourselves molten gods; I am the LORD your God.</a:t>
            </a:r>
          </a:p>
          <a:p>
            <a:endParaRPr lang="en-US" sz="1400" dirty="0"/>
          </a:p>
          <a:p>
            <a:pPr marL="0" indent="0">
              <a:buNone/>
            </a:pPr>
            <a:r>
              <a:rPr lang="en-US" sz="1400" dirty="0"/>
              <a:t>Lev. 19:18 ‘You shall not take vengeance, nor bear any grudge against the sons of your people, but you shall love your neighbor as yourself; I am the LORD.</a:t>
            </a:r>
          </a:p>
          <a:p>
            <a:endParaRPr lang="en-US" sz="1400" dirty="0"/>
          </a:p>
          <a:p>
            <a:endParaRPr lang="en-US" sz="1400" dirty="0"/>
          </a:p>
        </p:txBody>
      </p:sp>
      <p:sp>
        <p:nvSpPr>
          <p:cNvPr id="4" name="Content Placeholder 3">
            <a:extLst>
              <a:ext uri="{FF2B5EF4-FFF2-40B4-BE49-F238E27FC236}">
                <a16:creationId xmlns:a16="http://schemas.microsoft.com/office/drawing/2014/main" id="{297A81FF-5D85-9C41-9D3C-9A1DCD53ED3A}"/>
              </a:ext>
            </a:extLst>
          </p:cNvPr>
          <p:cNvSpPr>
            <a:spLocks noGrp="1"/>
          </p:cNvSpPr>
          <p:nvPr>
            <p:ph sz="half" idx="2"/>
          </p:nvPr>
        </p:nvSpPr>
        <p:spPr>
          <a:xfrm>
            <a:off x="4648200" y="303798"/>
            <a:ext cx="3551321" cy="4430628"/>
          </a:xfrm>
        </p:spPr>
        <p:txBody>
          <a:bodyPr>
            <a:noAutofit/>
          </a:bodyPr>
          <a:lstStyle/>
          <a:p>
            <a:pPr marL="0" indent="0">
              <a:spcAft>
                <a:spcPts val="3600"/>
              </a:spcAft>
              <a:buNone/>
            </a:pPr>
            <a:r>
              <a:rPr lang="en-US" sz="1400" dirty="0"/>
              <a:t>Eph. 6:1 Children, obey your parents in the Lord, for this is right.</a:t>
            </a:r>
          </a:p>
          <a:p>
            <a:pPr marL="0" indent="0">
              <a:spcAft>
                <a:spcPts val="3600"/>
              </a:spcAft>
              <a:buNone/>
            </a:pPr>
            <a:r>
              <a:rPr lang="en-US" sz="1400" dirty="0"/>
              <a:t>James 1:22 But prove yourselves doers of the word, and not merely hearers who delude themselves.</a:t>
            </a:r>
          </a:p>
          <a:p>
            <a:pPr marL="0" indent="0">
              <a:spcAft>
                <a:spcPts val="3600"/>
              </a:spcAft>
              <a:buNone/>
            </a:pPr>
            <a:r>
              <a:rPr lang="en-US" sz="1400" dirty="0"/>
              <a:t>1John 2:4 The one who says, “I have come to know Him,” and does not keep His commandments, is a liar, and the truth is not in him;</a:t>
            </a:r>
          </a:p>
          <a:p>
            <a:pPr marL="0" indent="0">
              <a:spcAft>
                <a:spcPts val="3600"/>
              </a:spcAft>
              <a:buNone/>
            </a:pPr>
            <a:r>
              <a:rPr lang="en-US" sz="1400" dirty="0"/>
              <a:t>1John 2:5 but whoever keeps His word, in him the love of God has truly been perfected. By this we know that we are in Him:</a:t>
            </a:r>
          </a:p>
        </p:txBody>
      </p:sp>
      <p:sp>
        <p:nvSpPr>
          <p:cNvPr id="5" name="TextBox 4">
            <a:extLst>
              <a:ext uri="{FF2B5EF4-FFF2-40B4-BE49-F238E27FC236}">
                <a16:creationId xmlns:a16="http://schemas.microsoft.com/office/drawing/2014/main" id="{17C5FF8E-A809-A546-AB6A-A41AB7BC8662}"/>
              </a:ext>
            </a:extLst>
          </p:cNvPr>
          <p:cNvSpPr txBox="1"/>
          <p:nvPr/>
        </p:nvSpPr>
        <p:spPr>
          <a:xfrm>
            <a:off x="8075865" y="689540"/>
            <a:ext cx="677108" cy="3764417"/>
          </a:xfrm>
          <a:prstGeom prst="rect">
            <a:avLst/>
          </a:prstGeom>
          <a:noFill/>
        </p:spPr>
        <p:txBody>
          <a:bodyPr vert="vert" wrap="square" rtlCol="0" anchor="ctr">
            <a:spAutoFit/>
          </a:bodyPr>
          <a:lstStyle/>
          <a:p>
            <a:pPr algn="ctr"/>
            <a:r>
              <a:rPr lang="en-US" sz="3200" b="1" spc="600" dirty="0">
                <a:solidFill>
                  <a:srgbClr val="FFFF00"/>
                </a:solidFill>
                <a:latin typeface="Century Gothic" panose="020B0502020202020204" pitchFamily="34" charset="0"/>
              </a:rPr>
              <a:t>Love of God</a:t>
            </a:r>
          </a:p>
        </p:txBody>
      </p:sp>
      <p:sp>
        <p:nvSpPr>
          <p:cNvPr id="6" name="TextBox 5">
            <a:extLst>
              <a:ext uri="{FF2B5EF4-FFF2-40B4-BE49-F238E27FC236}">
                <a16:creationId xmlns:a16="http://schemas.microsoft.com/office/drawing/2014/main" id="{0F44BF11-3CB7-3346-ABC4-359398C0AD04}"/>
              </a:ext>
            </a:extLst>
          </p:cNvPr>
          <p:cNvSpPr txBox="1"/>
          <p:nvPr/>
        </p:nvSpPr>
        <p:spPr>
          <a:xfrm>
            <a:off x="3415635" y="689541"/>
            <a:ext cx="677108" cy="3764417"/>
          </a:xfrm>
          <a:prstGeom prst="rect">
            <a:avLst/>
          </a:prstGeom>
          <a:noFill/>
        </p:spPr>
        <p:txBody>
          <a:bodyPr vert="vert" wrap="square" rtlCol="0" anchor="ctr">
            <a:spAutoFit/>
          </a:bodyPr>
          <a:lstStyle/>
          <a:p>
            <a:pPr algn="ctr"/>
            <a:r>
              <a:rPr lang="en-US" sz="3200" b="1" spc="600" dirty="0">
                <a:solidFill>
                  <a:srgbClr val="FFFF00"/>
                </a:solidFill>
                <a:latin typeface="Century Gothic" panose="020B0502020202020204" pitchFamily="34" charset="0"/>
              </a:rPr>
              <a:t>Fear of God</a:t>
            </a:r>
          </a:p>
        </p:txBody>
      </p:sp>
    </p:spTree>
    <p:extLst>
      <p:ext uri="{BB962C8B-B14F-4D97-AF65-F5344CB8AC3E}">
        <p14:creationId xmlns:p14="http://schemas.microsoft.com/office/powerpoint/2010/main" val="2005292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linds(horizontal)">
                                      <p:cBhvr>
                                        <p:cTn id="10" dur="500"/>
                                        <p:tgtEl>
                                          <p:spTgt spid="4">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blinds(horizontal)">
                                      <p:cBhvr>
                                        <p:cTn id="13" dur="500"/>
                                        <p:tgtEl>
                                          <p:spTgt spid="4">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blinds(horizontal)">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linds(horizontal)">
                                      <p:cBhvr>
                                        <p:cTn id="21" dur="500"/>
                                        <p:tgtEl>
                                          <p:spTgt spid="5"/>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linds(horizont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DE44886-FE63-D045-A81B-DCD6DB950A3B}"/>
              </a:ext>
            </a:extLst>
          </p:cNvPr>
          <p:cNvSpPr/>
          <p:nvPr/>
        </p:nvSpPr>
        <p:spPr>
          <a:xfrm>
            <a:off x="989118" y="1910030"/>
            <a:ext cx="7165764" cy="1323439"/>
          </a:xfrm>
          <a:prstGeom prst="rect">
            <a:avLst/>
          </a:prstGeom>
          <a:noFill/>
        </p:spPr>
        <p:txBody>
          <a:bodyPr wrap="square" lIns="91440" tIns="45720" rIns="91440" bIns="45720">
            <a:spAutoFit/>
          </a:bodyPr>
          <a:lstStyle/>
          <a:p>
            <a:pPr marL="742950" indent="-742950" algn="ctr">
              <a:buFont typeface="+mj-lt"/>
              <a:buAutoNum type="arabicPeriod" startAt="3"/>
            </a:pPr>
            <a:r>
              <a:rPr lang="en-US" sz="40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Century Gothic" panose="020B0502020202020204" pitchFamily="34" charset="0"/>
              </a:rPr>
              <a:t>The Principles in approaching God</a:t>
            </a:r>
          </a:p>
        </p:txBody>
      </p:sp>
    </p:spTree>
    <p:extLst>
      <p:ext uri="{BB962C8B-B14F-4D97-AF65-F5344CB8AC3E}">
        <p14:creationId xmlns:p14="http://schemas.microsoft.com/office/powerpoint/2010/main" val="220958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20FB49-BCB5-CB45-9D0E-8C757A14CA79}"/>
              </a:ext>
            </a:extLst>
          </p:cNvPr>
          <p:cNvSpPr>
            <a:spLocks noGrp="1"/>
          </p:cNvSpPr>
          <p:nvPr>
            <p:ph idx="1"/>
          </p:nvPr>
        </p:nvSpPr>
        <p:spPr>
          <a:xfrm>
            <a:off x="457200" y="251013"/>
            <a:ext cx="8226612" cy="717176"/>
          </a:xfrm>
        </p:spPr>
        <p:txBody>
          <a:bodyPr>
            <a:normAutofit lnSpcReduction="10000"/>
          </a:bodyPr>
          <a:lstStyle/>
          <a:p>
            <a:pPr marL="0" indent="0" algn="ctr">
              <a:buNone/>
            </a:pPr>
            <a:r>
              <a:rPr lang="en-US" sz="4400" dirty="0"/>
              <a:t>“Sacrifice”</a:t>
            </a:r>
          </a:p>
        </p:txBody>
      </p:sp>
      <p:sp>
        <p:nvSpPr>
          <p:cNvPr id="7" name="Rectangle 6">
            <a:extLst>
              <a:ext uri="{FF2B5EF4-FFF2-40B4-BE49-F238E27FC236}">
                <a16:creationId xmlns:a16="http://schemas.microsoft.com/office/drawing/2014/main" id="{797F67B2-7365-0947-82D4-2952017E2141}"/>
              </a:ext>
            </a:extLst>
          </p:cNvPr>
          <p:cNvSpPr/>
          <p:nvPr/>
        </p:nvSpPr>
        <p:spPr>
          <a:xfrm>
            <a:off x="516965" y="1256879"/>
            <a:ext cx="8107082" cy="646331"/>
          </a:xfrm>
          <a:prstGeom prst="rect">
            <a:avLst/>
          </a:prstGeom>
        </p:spPr>
        <p:txBody>
          <a:bodyPr wrap="square">
            <a:spAutoFit/>
          </a:bodyPr>
          <a:lstStyle/>
          <a:p>
            <a:r>
              <a:rPr lang="en-US" dirty="0">
                <a:solidFill>
                  <a:schemeClr val="bg1"/>
                </a:solidFill>
                <a:latin typeface="Century Gothic" panose="020B0502020202020204" pitchFamily="34" charset="0"/>
              </a:rPr>
              <a:t>Eph. 5:2 and walk in love, just as Christ also loved you and gave Himself up for us, an offering and a sacrifice to God as a fragrant aroma.</a:t>
            </a:r>
          </a:p>
        </p:txBody>
      </p:sp>
      <p:sp>
        <p:nvSpPr>
          <p:cNvPr id="8" name="Rectangle 7">
            <a:extLst>
              <a:ext uri="{FF2B5EF4-FFF2-40B4-BE49-F238E27FC236}">
                <a16:creationId xmlns:a16="http://schemas.microsoft.com/office/drawing/2014/main" id="{9D62D834-5AC0-A448-939F-D6973D335545}"/>
              </a:ext>
            </a:extLst>
          </p:cNvPr>
          <p:cNvSpPr/>
          <p:nvPr/>
        </p:nvSpPr>
        <p:spPr>
          <a:xfrm>
            <a:off x="516965" y="2322218"/>
            <a:ext cx="8107082" cy="923330"/>
          </a:xfrm>
          <a:prstGeom prst="rect">
            <a:avLst/>
          </a:prstGeom>
        </p:spPr>
        <p:txBody>
          <a:bodyPr wrap="square">
            <a:spAutoFit/>
          </a:bodyPr>
          <a:lstStyle/>
          <a:p>
            <a:r>
              <a:rPr lang="en-US" dirty="0">
                <a:solidFill>
                  <a:schemeClr val="bg1"/>
                </a:solidFill>
                <a:latin typeface="Century Gothic" panose="020B0502020202020204" pitchFamily="34" charset="0"/>
              </a:rPr>
              <a:t>Lev 17:11 ‘For the life of the flesh is in the blood, and I have given it to you on the altar to make atonement for your souls; for it is the blood by reason of the life that makes atonement.’</a:t>
            </a:r>
          </a:p>
        </p:txBody>
      </p:sp>
      <p:sp>
        <p:nvSpPr>
          <p:cNvPr id="9" name="Rectangle 8">
            <a:extLst>
              <a:ext uri="{FF2B5EF4-FFF2-40B4-BE49-F238E27FC236}">
                <a16:creationId xmlns:a16="http://schemas.microsoft.com/office/drawing/2014/main" id="{471BE35C-4306-294C-BA5D-932DD3461755}"/>
              </a:ext>
            </a:extLst>
          </p:cNvPr>
          <p:cNvSpPr/>
          <p:nvPr/>
        </p:nvSpPr>
        <p:spPr>
          <a:xfrm>
            <a:off x="516965" y="3664556"/>
            <a:ext cx="8107082" cy="923330"/>
          </a:xfrm>
          <a:prstGeom prst="rect">
            <a:avLst/>
          </a:prstGeom>
        </p:spPr>
        <p:txBody>
          <a:bodyPr wrap="square">
            <a:spAutoFit/>
          </a:bodyPr>
          <a:lstStyle/>
          <a:p>
            <a:r>
              <a:rPr lang="en-US" dirty="0">
                <a:solidFill>
                  <a:schemeClr val="bg1"/>
                </a:solidFill>
                <a:latin typeface="Century Gothic" panose="020B0502020202020204" pitchFamily="34" charset="0"/>
              </a:rPr>
              <a:t>1Pet. 3:18 For Christ also died for sins once for all, the just for the unjust, so that He might bring us to God, having been put to death in the flesh, but made alive in the spirit;</a:t>
            </a:r>
          </a:p>
        </p:txBody>
      </p:sp>
    </p:spTree>
    <p:extLst>
      <p:ext uri="{BB962C8B-B14F-4D97-AF65-F5344CB8AC3E}">
        <p14:creationId xmlns:p14="http://schemas.microsoft.com/office/powerpoint/2010/main" val="265224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6076FB8-731D-7941-A7B8-944522B363D2}"/>
              </a:ext>
            </a:extLst>
          </p:cNvPr>
          <p:cNvGrpSpPr/>
          <p:nvPr/>
        </p:nvGrpSpPr>
        <p:grpSpPr>
          <a:xfrm>
            <a:off x="1460336" y="452319"/>
            <a:ext cx="2891970" cy="4132654"/>
            <a:chOff x="658752" y="256376"/>
            <a:chExt cx="2891970" cy="4132654"/>
          </a:xfrm>
        </p:grpSpPr>
        <p:sp>
          <p:nvSpPr>
            <p:cNvPr id="2" name="TextBox 1">
              <a:extLst>
                <a:ext uri="{FF2B5EF4-FFF2-40B4-BE49-F238E27FC236}">
                  <a16:creationId xmlns:a16="http://schemas.microsoft.com/office/drawing/2014/main" id="{BEEEDDB7-D8C8-9147-A159-EDF652D255C8}"/>
                </a:ext>
              </a:extLst>
            </p:cNvPr>
            <p:cNvSpPr txBox="1"/>
            <p:nvPr/>
          </p:nvSpPr>
          <p:spPr>
            <a:xfrm>
              <a:off x="1029140" y="256376"/>
              <a:ext cx="2474493" cy="461665"/>
            </a:xfrm>
            <a:prstGeom prst="rect">
              <a:avLst/>
            </a:prstGeom>
            <a:noFill/>
          </p:spPr>
          <p:txBody>
            <a:bodyPr wrap="square" rtlCol="0">
              <a:spAutoFit/>
            </a:bodyPr>
            <a:lstStyle/>
            <a:p>
              <a:pPr>
                <a:buSzPct val="150000"/>
              </a:pPr>
              <a:r>
                <a:rPr lang="en-US" sz="2400" dirty="0">
                  <a:solidFill>
                    <a:schemeClr val="bg1"/>
                  </a:solidFill>
                  <a:latin typeface="Century Gothic" panose="020B0502020202020204" pitchFamily="34" charset="0"/>
                </a:rPr>
                <a:t>Burnt offering</a:t>
              </a:r>
            </a:p>
          </p:txBody>
        </p:sp>
        <p:pic>
          <p:nvPicPr>
            <p:cNvPr id="5" name="Picture 4">
              <a:extLst>
                <a:ext uri="{FF2B5EF4-FFF2-40B4-BE49-F238E27FC236}">
                  <a16:creationId xmlns:a16="http://schemas.microsoft.com/office/drawing/2014/main" id="{A9D5985B-1C7E-9941-904D-C3E116F16A89}"/>
                </a:ext>
              </a:extLst>
            </p:cNvPr>
            <p:cNvPicPr>
              <a:picLocks noChangeAspect="1"/>
            </p:cNvPicPr>
            <p:nvPr/>
          </p:nvPicPr>
          <p:blipFill>
            <a:blip r:embed="rId2"/>
            <a:stretch>
              <a:fillRect/>
            </a:stretch>
          </p:blipFill>
          <p:spPr>
            <a:xfrm>
              <a:off x="658752" y="318989"/>
              <a:ext cx="315850" cy="393004"/>
            </a:xfrm>
            <a:prstGeom prst="rect">
              <a:avLst/>
            </a:prstGeom>
          </p:spPr>
        </p:pic>
        <p:sp>
          <p:nvSpPr>
            <p:cNvPr id="6" name="TextBox 5">
              <a:extLst>
                <a:ext uri="{FF2B5EF4-FFF2-40B4-BE49-F238E27FC236}">
                  <a16:creationId xmlns:a16="http://schemas.microsoft.com/office/drawing/2014/main" id="{ABB0FDC0-71C0-5242-A656-302E1069DA28}"/>
                </a:ext>
              </a:extLst>
            </p:cNvPr>
            <p:cNvSpPr txBox="1"/>
            <p:nvPr/>
          </p:nvSpPr>
          <p:spPr>
            <a:xfrm>
              <a:off x="1029140" y="1136520"/>
              <a:ext cx="2474493" cy="461665"/>
            </a:xfrm>
            <a:prstGeom prst="rect">
              <a:avLst/>
            </a:prstGeom>
            <a:noFill/>
          </p:spPr>
          <p:txBody>
            <a:bodyPr wrap="square" rtlCol="0">
              <a:spAutoFit/>
            </a:bodyPr>
            <a:lstStyle/>
            <a:p>
              <a:pPr>
                <a:buSzPct val="150000"/>
              </a:pPr>
              <a:r>
                <a:rPr lang="en-US" sz="2400" dirty="0">
                  <a:solidFill>
                    <a:schemeClr val="bg1"/>
                  </a:solidFill>
                  <a:latin typeface="Century Gothic" panose="020B0502020202020204" pitchFamily="34" charset="0"/>
                </a:rPr>
                <a:t>Grain offering</a:t>
              </a:r>
            </a:p>
          </p:txBody>
        </p:sp>
        <p:sp>
          <p:nvSpPr>
            <p:cNvPr id="7" name="TextBox 6">
              <a:extLst>
                <a:ext uri="{FF2B5EF4-FFF2-40B4-BE49-F238E27FC236}">
                  <a16:creationId xmlns:a16="http://schemas.microsoft.com/office/drawing/2014/main" id="{EDC0BB25-0915-7445-ADD3-DBC1AD906E12}"/>
                </a:ext>
              </a:extLst>
            </p:cNvPr>
            <p:cNvSpPr txBox="1"/>
            <p:nvPr/>
          </p:nvSpPr>
          <p:spPr>
            <a:xfrm>
              <a:off x="1076229" y="2034430"/>
              <a:ext cx="2474493" cy="461665"/>
            </a:xfrm>
            <a:prstGeom prst="rect">
              <a:avLst/>
            </a:prstGeom>
            <a:noFill/>
          </p:spPr>
          <p:txBody>
            <a:bodyPr wrap="square" rtlCol="0">
              <a:spAutoFit/>
            </a:bodyPr>
            <a:lstStyle/>
            <a:p>
              <a:pPr>
                <a:buSzPct val="150000"/>
              </a:pPr>
              <a:r>
                <a:rPr lang="en-US" sz="2400" dirty="0">
                  <a:solidFill>
                    <a:schemeClr val="bg1"/>
                  </a:solidFill>
                  <a:latin typeface="Century Gothic" panose="020B0502020202020204" pitchFamily="34" charset="0"/>
                </a:rPr>
                <a:t>Peace offering</a:t>
              </a:r>
            </a:p>
          </p:txBody>
        </p:sp>
        <p:sp>
          <p:nvSpPr>
            <p:cNvPr id="8" name="TextBox 7">
              <a:extLst>
                <a:ext uri="{FF2B5EF4-FFF2-40B4-BE49-F238E27FC236}">
                  <a16:creationId xmlns:a16="http://schemas.microsoft.com/office/drawing/2014/main" id="{6BFD22C9-81CB-5242-86E0-F98BA7B4ACC8}"/>
                </a:ext>
              </a:extLst>
            </p:cNvPr>
            <p:cNvSpPr txBox="1"/>
            <p:nvPr/>
          </p:nvSpPr>
          <p:spPr>
            <a:xfrm>
              <a:off x="1029140" y="3031431"/>
              <a:ext cx="2474493" cy="461665"/>
            </a:xfrm>
            <a:prstGeom prst="rect">
              <a:avLst/>
            </a:prstGeom>
            <a:noFill/>
          </p:spPr>
          <p:txBody>
            <a:bodyPr wrap="square" rtlCol="0">
              <a:spAutoFit/>
            </a:bodyPr>
            <a:lstStyle/>
            <a:p>
              <a:pPr>
                <a:buSzPct val="150000"/>
              </a:pPr>
              <a:r>
                <a:rPr lang="en-US" sz="2400" dirty="0">
                  <a:solidFill>
                    <a:schemeClr val="bg1"/>
                  </a:solidFill>
                  <a:latin typeface="Century Gothic" panose="020B0502020202020204" pitchFamily="34" charset="0"/>
                </a:rPr>
                <a:t>Sin offering</a:t>
              </a:r>
            </a:p>
          </p:txBody>
        </p:sp>
        <p:sp>
          <p:nvSpPr>
            <p:cNvPr id="9" name="TextBox 8">
              <a:extLst>
                <a:ext uri="{FF2B5EF4-FFF2-40B4-BE49-F238E27FC236}">
                  <a16:creationId xmlns:a16="http://schemas.microsoft.com/office/drawing/2014/main" id="{041E5B04-32F6-FD4D-A412-AF4785D93A96}"/>
                </a:ext>
              </a:extLst>
            </p:cNvPr>
            <p:cNvSpPr txBox="1"/>
            <p:nvPr/>
          </p:nvSpPr>
          <p:spPr>
            <a:xfrm>
              <a:off x="1029140" y="3927365"/>
              <a:ext cx="2474493" cy="461665"/>
            </a:xfrm>
            <a:prstGeom prst="rect">
              <a:avLst/>
            </a:prstGeom>
            <a:noFill/>
          </p:spPr>
          <p:txBody>
            <a:bodyPr wrap="square" rtlCol="0">
              <a:spAutoFit/>
            </a:bodyPr>
            <a:lstStyle/>
            <a:p>
              <a:pPr>
                <a:buSzPct val="150000"/>
              </a:pPr>
              <a:r>
                <a:rPr lang="en-US" sz="2400" dirty="0">
                  <a:solidFill>
                    <a:schemeClr val="bg1"/>
                  </a:solidFill>
                  <a:latin typeface="Century Gothic" panose="020B0502020202020204" pitchFamily="34" charset="0"/>
                </a:rPr>
                <a:t>Guilt offering</a:t>
              </a:r>
            </a:p>
          </p:txBody>
        </p:sp>
        <p:pic>
          <p:nvPicPr>
            <p:cNvPr id="10" name="Picture 9">
              <a:extLst>
                <a:ext uri="{FF2B5EF4-FFF2-40B4-BE49-F238E27FC236}">
                  <a16:creationId xmlns:a16="http://schemas.microsoft.com/office/drawing/2014/main" id="{D1A7C43F-E621-7C46-947F-85BED496CC6A}"/>
                </a:ext>
              </a:extLst>
            </p:cNvPr>
            <p:cNvPicPr>
              <a:picLocks noChangeAspect="1"/>
            </p:cNvPicPr>
            <p:nvPr/>
          </p:nvPicPr>
          <p:blipFill>
            <a:blip r:embed="rId2"/>
            <a:stretch>
              <a:fillRect/>
            </a:stretch>
          </p:blipFill>
          <p:spPr>
            <a:xfrm>
              <a:off x="658752" y="1179470"/>
              <a:ext cx="315850" cy="393004"/>
            </a:xfrm>
            <a:prstGeom prst="rect">
              <a:avLst/>
            </a:prstGeom>
          </p:spPr>
        </p:pic>
        <p:pic>
          <p:nvPicPr>
            <p:cNvPr id="11" name="Picture 10">
              <a:extLst>
                <a:ext uri="{FF2B5EF4-FFF2-40B4-BE49-F238E27FC236}">
                  <a16:creationId xmlns:a16="http://schemas.microsoft.com/office/drawing/2014/main" id="{2A42CB58-605B-7F43-A3D5-BD6C118DB2A5}"/>
                </a:ext>
              </a:extLst>
            </p:cNvPr>
            <p:cNvPicPr>
              <a:picLocks noChangeAspect="1"/>
            </p:cNvPicPr>
            <p:nvPr/>
          </p:nvPicPr>
          <p:blipFill>
            <a:blip r:embed="rId2"/>
            <a:stretch>
              <a:fillRect/>
            </a:stretch>
          </p:blipFill>
          <p:spPr>
            <a:xfrm>
              <a:off x="658752" y="2103091"/>
              <a:ext cx="315850" cy="393004"/>
            </a:xfrm>
            <a:prstGeom prst="rect">
              <a:avLst/>
            </a:prstGeom>
          </p:spPr>
        </p:pic>
        <p:pic>
          <p:nvPicPr>
            <p:cNvPr id="12" name="Picture 11">
              <a:extLst>
                <a:ext uri="{FF2B5EF4-FFF2-40B4-BE49-F238E27FC236}">
                  <a16:creationId xmlns:a16="http://schemas.microsoft.com/office/drawing/2014/main" id="{C5922A47-C2BB-2A42-B307-40F5649EAF9F}"/>
                </a:ext>
              </a:extLst>
            </p:cNvPr>
            <p:cNvPicPr>
              <a:picLocks noChangeAspect="1"/>
            </p:cNvPicPr>
            <p:nvPr/>
          </p:nvPicPr>
          <p:blipFill>
            <a:blip r:embed="rId2"/>
            <a:stretch>
              <a:fillRect/>
            </a:stretch>
          </p:blipFill>
          <p:spPr>
            <a:xfrm>
              <a:off x="664277" y="3100092"/>
              <a:ext cx="315850" cy="393004"/>
            </a:xfrm>
            <a:prstGeom prst="rect">
              <a:avLst/>
            </a:prstGeom>
          </p:spPr>
        </p:pic>
        <p:pic>
          <p:nvPicPr>
            <p:cNvPr id="13" name="Picture 12">
              <a:extLst>
                <a:ext uri="{FF2B5EF4-FFF2-40B4-BE49-F238E27FC236}">
                  <a16:creationId xmlns:a16="http://schemas.microsoft.com/office/drawing/2014/main" id="{679D5DCF-DF92-054E-B9A2-6E938FBC3813}"/>
                </a:ext>
              </a:extLst>
            </p:cNvPr>
            <p:cNvPicPr>
              <a:picLocks noChangeAspect="1"/>
            </p:cNvPicPr>
            <p:nvPr/>
          </p:nvPicPr>
          <p:blipFill>
            <a:blip r:embed="rId2"/>
            <a:stretch>
              <a:fillRect/>
            </a:stretch>
          </p:blipFill>
          <p:spPr>
            <a:xfrm>
              <a:off x="664277" y="3961695"/>
              <a:ext cx="315850" cy="393004"/>
            </a:xfrm>
            <a:prstGeom prst="rect">
              <a:avLst/>
            </a:prstGeom>
          </p:spPr>
        </p:pic>
      </p:grpSp>
      <p:sp>
        <p:nvSpPr>
          <p:cNvPr id="15" name="Left Bracket 14">
            <a:extLst>
              <a:ext uri="{FF2B5EF4-FFF2-40B4-BE49-F238E27FC236}">
                <a16:creationId xmlns:a16="http://schemas.microsoft.com/office/drawing/2014/main" id="{40CAF220-92AD-5F4E-99BD-3C5ADC08C9B7}"/>
              </a:ext>
            </a:extLst>
          </p:cNvPr>
          <p:cNvSpPr/>
          <p:nvPr/>
        </p:nvSpPr>
        <p:spPr>
          <a:xfrm>
            <a:off x="1187532" y="514933"/>
            <a:ext cx="172192" cy="2177105"/>
          </a:xfrm>
          <a:prstGeom prst="leftBracket">
            <a:avLst/>
          </a:prstGeom>
          <a:ln w="3175">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Left Bracket 15">
            <a:extLst>
              <a:ext uri="{FF2B5EF4-FFF2-40B4-BE49-F238E27FC236}">
                <a16:creationId xmlns:a16="http://schemas.microsoft.com/office/drawing/2014/main" id="{0D489177-1220-C34B-8B49-00E515562100}"/>
              </a:ext>
            </a:extLst>
          </p:cNvPr>
          <p:cNvSpPr/>
          <p:nvPr/>
        </p:nvSpPr>
        <p:spPr>
          <a:xfrm>
            <a:off x="1187532" y="3296034"/>
            <a:ext cx="172192" cy="1254608"/>
          </a:xfrm>
          <a:prstGeom prst="leftBracket">
            <a:avLst/>
          </a:prstGeom>
          <a:ln w="3175">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a:extLst>
              <a:ext uri="{FF2B5EF4-FFF2-40B4-BE49-F238E27FC236}">
                <a16:creationId xmlns:a16="http://schemas.microsoft.com/office/drawing/2014/main" id="{10EBF505-190A-094B-825D-BC16E3A2BC40}"/>
              </a:ext>
            </a:extLst>
          </p:cNvPr>
          <p:cNvSpPr txBox="1"/>
          <p:nvPr/>
        </p:nvSpPr>
        <p:spPr>
          <a:xfrm rot="10800000">
            <a:off x="390160" y="498236"/>
            <a:ext cx="523220" cy="2126987"/>
          </a:xfrm>
          <a:prstGeom prst="rect">
            <a:avLst/>
          </a:prstGeom>
          <a:noFill/>
        </p:spPr>
        <p:txBody>
          <a:bodyPr vert="vert" wrap="square" rtlCol="0" anchor="ctr">
            <a:spAutoFit/>
          </a:bodyPr>
          <a:lstStyle/>
          <a:p>
            <a:pPr algn="ctr"/>
            <a:r>
              <a:rPr lang="en-US" sz="2200" spc="300" dirty="0">
                <a:solidFill>
                  <a:srgbClr val="FFFF00"/>
                </a:solidFill>
                <a:latin typeface="Century Gothic" panose="020B0502020202020204" pitchFamily="34" charset="0"/>
              </a:rPr>
              <a:t>Voluntary</a:t>
            </a:r>
          </a:p>
        </p:txBody>
      </p:sp>
      <p:sp>
        <p:nvSpPr>
          <p:cNvPr id="19" name="TextBox 18">
            <a:extLst>
              <a:ext uri="{FF2B5EF4-FFF2-40B4-BE49-F238E27FC236}">
                <a16:creationId xmlns:a16="http://schemas.microsoft.com/office/drawing/2014/main" id="{9E28A728-3E29-1241-A96C-8138DCE8F46C}"/>
              </a:ext>
            </a:extLst>
          </p:cNvPr>
          <p:cNvSpPr txBox="1"/>
          <p:nvPr/>
        </p:nvSpPr>
        <p:spPr>
          <a:xfrm rot="10800000">
            <a:off x="384156" y="2692038"/>
            <a:ext cx="523220" cy="2108306"/>
          </a:xfrm>
          <a:prstGeom prst="rect">
            <a:avLst/>
          </a:prstGeom>
          <a:noFill/>
        </p:spPr>
        <p:txBody>
          <a:bodyPr vert="vert" wrap="square" rtlCol="0" anchor="ctr">
            <a:spAutoFit/>
          </a:bodyPr>
          <a:lstStyle/>
          <a:p>
            <a:pPr algn="ctr"/>
            <a:r>
              <a:rPr lang="en-US" sz="2200" spc="300" dirty="0">
                <a:solidFill>
                  <a:srgbClr val="FFFF00"/>
                </a:solidFill>
                <a:latin typeface="Century Gothic" panose="020B0502020202020204" pitchFamily="34" charset="0"/>
              </a:rPr>
              <a:t>Mandatory</a:t>
            </a:r>
          </a:p>
        </p:txBody>
      </p:sp>
      <p:cxnSp>
        <p:nvCxnSpPr>
          <p:cNvPr id="21" name="Straight Arrow Connector 20">
            <a:extLst>
              <a:ext uri="{FF2B5EF4-FFF2-40B4-BE49-F238E27FC236}">
                <a16:creationId xmlns:a16="http://schemas.microsoft.com/office/drawing/2014/main" id="{A94CAAFC-D582-4143-BED4-3DA6B59FBE0E}"/>
              </a:ext>
            </a:extLst>
          </p:cNvPr>
          <p:cNvCxnSpPr>
            <a:cxnSpLocks/>
          </p:cNvCxnSpPr>
          <p:nvPr/>
        </p:nvCxnSpPr>
        <p:spPr>
          <a:xfrm flipV="1">
            <a:off x="4406844" y="1959429"/>
            <a:ext cx="1334875" cy="898194"/>
          </a:xfrm>
          <a:prstGeom prst="straightConnector1">
            <a:avLst/>
          </a:prstGeom>
          <a:ln w="9525">
            <a:solidFill>
              <a:srgbClr val="FFFF0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A58D1A34-CCA8-8642-B2AE-13A37FA1428E}"/>
              </a:ext>
            </a:extLst>
          </p:cNvPr>
          <p:cNvCxnSpPr>
            <a:cxnSpLocks/>
          </p:cNvCxnSpPr>
          <p:nvPr/>
        </p:nvCxnSpPr>
        <p:spPr>
          <a:xfrm>
            <a:off x="4406844" y="2857621"/>
            <a:ext cx="1389413" cy="764353"/>
          </a:xfrm>
          <a:prstGeom prst="straightConnector1">
            <a:avLst/>
          </a:prstGeom>
          <a:ln w="9525">
            <a:solidFill>
              <a:srgbClr val="FFFF0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29" name="Rectangle 28">
            <a:extLst>
              <a:ext uri="{FF2B5EF4-FFF2-40B4-BE49-F238E27FC236}">
                <a16:creationId xmlns:a16="http://schemas.microsoft.com/office/drawing/2014/main" id="{C7D02273-B0D6-BC43-8598-EC0732A34EBE}"/>
              </a:ext>
            </a:extLst>
          </p:cNvPr>
          <p:cNvSpPr/>
          <p:nvPr/>
        </p:nvSpPr>
        <p:spPr>
          <a:xfrm>
            <a:off x="6028644" y="1406482"/>
            <a:ext cx="2741564" cy="892552"/>
          </a:xfrm>
          <a:prstGeom prst="rect">
            <a:avLst/>
          </a:prstGeom>
          <a:noFill/>
        </p:spPr>
        <p:txBody>
          <a:bodyPr wrap="square" lIns="91440" tIns="45720" rIns="91440" bIns="45720">
            <a:spAutoFit/>
          </a:bodyPr>
          <a:lstStyle/>
          <a:p>
            <a:pPr algn="ctr"/>
            <a:r>
              <a:rPr lang="en-US" sz="26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Century Gothic" panose="020B0502020202020204" pitchFamily="34" charset="0"/>
              </a:rPr>
              <a:t>How Christ fulfilled</a:t>
            </a:r>
          </a:p>
        </p:txBody>
      </p:sp>
      <p:sp>
        <p:nvSpPr>
          <p:cNvPr id="30" name="Rectangle 29">
            <a:extLst>
              <a:ext uri="{FF2B5EF4-FFF2-40B4-BE49-F238E27FC236}">
                <a16:creationId xmlns:a16="http://schemas.microsoft.com/office/drawing/2014/main" id="{F5788245-C0C7-574B-B2D8-5C9D6A43248A}"/>
              </a:ext>
            </a:extLst>
          </p:cNvPr>
          <p:cNvSpPr/>
          <p:nvPr/>
        </p:nvSpPr>
        <p:spPr>
          <a:xfrm>
            <a:off x="6051015" y="3099085"/>
            <a:ext cx="2939971" cy="1292662"/>
          </a:xfrm>
          <a:prstGeom prst="rect">
            <a:avLst/>
          </a:prstGeom>
          <a:noFill/>
        </p:spPr>
        <p:txBody>
          <a:bodyPr wrap="square" lIns="91440" tIns="45720" rIns="91440" bIns="45720">
            <a:spAutoFit/>
          </a:bodyPr>
          <a:lstStyle/>
          <a:p>
            <a:pPr algn="ctr"/>
            <a:r>
              <a:rPr lang="en-US" sz="2600" b="1" cap="none" spc="50" dirty="0">
                <a:ln w="9525" cmpd="sng">
                  <a:solidFill>
                    <a:schemeClr val="accent1"/>
                  </a:solidFill>
                  <a:prstDash val="solid"/>
                </a:ln>
                <a:solidFill>
                  <a:srgbClr val="70AD47">
                    <a:tint val="1000"/>
                  </a:srgbClr>
                </a:solidFill>
                <a:effectLst>
                  <a:glow rad="38100">
                    <a:schemeClr val="accent1">
                      <a:alpha val="40000"/>
                    </a:schemeClr>
                  </a:glow>
                </a:effectLst>
                <a:latin typeface="Century Gothic" panose="020B0502020202020204" pitchFamily="34" charset="0"/>
              </a:rPr>
              <a:t>How believers should approach God</a:t>
            </a:r>
          </a:p>
        </p:txBody>
      </p:sp>
    </p:spTree>
    <p:extLst>
      <p:ext uri="{BB962C8B-B14F-4D97-AF65-F5344CB8AC3E}">
        <p14:creationId xmlns:p14="http://schemas.microsoft.com/office/powerpoint/2010/main" val="23807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heckerboard(across)">
                                      <p:cBhvr>
                                        <p:cTn id="13" dur="500"/>
                                        <p:tgtEl>
                                          <p:spTgt spid="15"/>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checkerboard(across)">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p:bldP spid="19" grpId="0"/>
      <p:bldP spid="29"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20C7B08-9A1C-414A-AFF0-A7B0DB9A412C}"/>
              </a:ext>
            </a:extLst>
          </p:cNvPr>
          <p:cNvSpPr/>
          <p:nvPr/>
        </p:nvSpPr>
        <p:spPr>
          <a:xfrm>
            <a:off x="1363298" y="2063918"/>
            <a:ext cx="6417404" cy="1015663"/>
          </a:xfrm>
          <a:prstGeom prst="rect">
            <a:avLst/>
          </a:prstGeom>
        </p:spPr>
        <p:txBody>
          <a:bodyPr wrap="square">
            <a:spAutoFit/>
          </a:bodyPr>
          <a:lstStyle/>
          <a:p>
            <a:r>
              <a:rPr lang="en-US" sz="2000" b="1" dirty="0">
                <a:solidFill>
                  <a:schemeClr val="bg1"/>
                </a:solidFill>
                <a:latin typeface="Century Gothic" panose="020B0502020202020204" pitchFamily="34" charset="0"/>
              </a:rPr>
              <a:t>1Cor. 15:1</a:t>
            </a:r>
            <a:r>
              <a:rPr lang="en-US" sz="2000" dirty="0">
                <a:solidFill>
                  <a:schemeClr val="bg1"/>
                </a:solidFill>
                <a:latin typeface="Century Gothic" panose="020B0502020202020204" pitchFamily="34" charset="0"/>
              </a:rPr>
              <a:t> Now I make known to you, brethren, the gospel which I preached to you, which also you received, in which also you stand,</a:t>
            </a:r>
            <a:endParaRPr lang="en-US" sz="2000" dirty="0">
              <a:solidFill>
                <a:schemeClr val="bg1"/>
              </a:solidFill>
              <a:effectLst/>
              <a:latin typeface="Century Gothic" panose="020B0502020202020204" pitchFamily="34" charset="0"/>
            </a:endParaRPr>
          </a:p>
        </p:txBody>
      </p:sp>
      <p:sp>
        <p:nvSpPr>
          <p:cNvPr id="3" name="Rectangle 2">
            <a:extLst>
              <a:ext uri="{FF2B5EF4-FFF2-40B4-BE49-F238E27FC236}">
                <a16:creationId xmlns:a16="http://schemas.microsoft.com/office/drawing/2014/main" id="{D43BE93D-D797-CA4B-B14E-238C429588C1}"/>
              </a:ext>
            </a:extLst>
          </p:cNvPr>
          <p:cNvSpPr/>
          <p:nvPr/>
        </p:nvSpPr>
        <p:spPr>
          <a:xfrm>
            <a:off x="2243538" y="851154"/>
            <a:ext cx="4656923" cy="830997"/>
          </a:xfrm>
          <a:prstGeom prst="rect">
            <a:avLst/>
          </a:prstGeom>
          <a:noFill/>
        </p:spPr>
        <p:txBody>
          <a:bodyPr wrap="square" lIns="91440" tIns="45720" rIns="91440" bIns="45720">
            <a:spAutoFit/>
          </a:bodyPr>
          <a:lstStyle/>
          <a:p>
            <a:pPr algn="ctr"/>
            <a:r>
              <a:rPr lang="en-US" sz="4800" b="1" cap="none" spc="1000" dirty="0">
                <a:ln w="9525" cmpd="sng">
                  <a:solidFill>
                    <a:schemeClr val="accent1"/>
                  </a:solidFill>
                  <a:prstDash val="solid"/>
                </a:ln>
                <a:solidFill>
                  <a:srgbClr val="70AD47">
                    <a:tint val="1000"/>
                  </a:srgbClr>
                </a:solidFill>
                <a:effectLst>
                  <a:glow rad="38100">
                    <a:schemeClr val="accent1">
                      <a:alpha val="40000"/>
                    </a:schemeClr>
                  </a:glow>
                </a:effectLst>
                <a:latin typeface="Century Gothic" panose="020B0502020202020204" pitchFamily="34" charset="0"/>
              </a:rPr>
              <a:t>GOSPEL</a:t>
            </a:r>
            <a:endParaRPr lang="en-US" sz="2600" b="1" cap="none" spc="1000" dirty="0">
              <a:ln w="9525" cmpd="sng">
                <a:solidFill>
                  <a:schemeClr val="accent1"/>
                </a:solidFill>
                <a:prstDash val="solid"/>
              </a:ln>
              <a:solidFill>
                <a:srgbClr val="70AD47">
                  <a:tint val="1000"/>
                </a:srgbClr>
              </a:solidFill>
              <a:effectLst>
                <a:glow rad="38100">
                  <a:schemeClr val="accent1">
                    <a:alpha val="40000"/>
                  </a:schemeClr>
                </a:glow>
              </a:effectLst>
              <a:latin typeface="Century Gothic" panose="020B0502020202020204" pitchFamily="34" charset="0"/>
            </a:endParaRPr>
          </a:p>
        </p:txBody>
      </p:sp>
    </p:spTree>
    <p:extLst>
      <p:ext uri="{BB962C8B-B14F-4D97-AF65-F5344CB8AC3E}">
        <p14:creationId xmlns:p14="http://schemas.microsoft.com/office/powerpoint/2010/main" val="307434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00988C54CCF5B4D8E38B094EAA09E95" ma:contentTypeVersion="9" ma:contentTypeDescription="Create a new document." ma:contentTypeScope="" ma:versionID="4d14cf340660f03db3d595f7baddecaa">
  <xsd:schema xmlns:xsd="http://www.w3.org/2001/XMLSchema" xmlns:xs="http://www.w3.org/2001/XMLSchema" xmlns:p="http://schemas.microsoft.com/office/2006/metadata/properties" xmlns:ns2="0cb7ff7a-715e-45a1-9aa2-eab3661c3ae8" targetNamespace="http://schemas.microsoft.com/office/2006/metadata/properties" ma:root="true" ma:fieldsID="8079da5e1a91e1bda9f7558489dc1c14" ns2:_="">
    <xsd:import namespace="0cb7ff7a-715e-45a1-9aa2-eab3661c3ae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b7ff7a-715e-45a1-9aa2-eab3661c3a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653B4B6-22AD-4FA2-BFDB-5AC9D754CE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b7ff7a-715e-45a1-9aa2-eab3661c3a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164</TotalTime>
  <Words>1089</Words>
  <Application>Microsoft Office PowerPoint</Application>
  <PresentationFormat>On-screen Show (16:9)</PresentationFormat>
  <Paragraphs>117</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GBCAV</cp:lastModifiedBy>
  <cp:revision>46</cp:revision>
  <dcterms:created xsi:type="dcterms:W3CDTF">2010-04-12T23:12:02Z</dcterms:created>
  <dcterms:modified xsi:type="dcterms:W3CDTF">2020-01-13T20:28:27Z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0x010100200988C54CCF5B4D8E38B094EAA09E95</vt:lpwstr>
  </property>
</Properties>
</file>