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8"/>
  </p:notesMasterIdLst>
  <p:sldIdLst>
    <p:sldId id="256" r:id="rId5"/>
    <p:sldId id="360" r:id="rId6"/>
    <p:sldId id="363" r:id="rId7"/>
    <p:sldId id="416" r:id="rId8"/>
    <p:sldId id="285" r:id="rId9"/>
    <p:sldId id="370" r:id="rId10"/>
    <p:sldId id="446" r:id="rId11"/>
    <p:sldId id="372" r:id="rId12"/>
    <p:sldId id="417" r:id="rId13"/>
    <p:sldId id="378" r:id="rId14"/>
    <p:sldId id="418" r:id="rId15"/>
    <p:sldId id="445" r:id="rId16"/>
    <p:sldId id="444" r:id="rId17"/>
    <p:sldId id="373" r:id="rId18"/>
    <p:sldId id="379" r:id="rId19"/>
    <p:sldId id="443" r:id="rId20"/>
    <p:sldId id="442" r:id="rId21"/>
    <p:sldId id="374" r:id="rId22"/>
    <p:sldId id="441" r:id="rId23"/>
    <p:sldId id="440" r:id="rId24"/>
    <p:sldId id="407" r:id="rId25"/>
    <p:sldId id="408" r:id="rId26"/>
    <p:sldId id="439" r:id="rId27"/>
    <p:sldId id="438" r:id="rId28"/>
    <p:sldId id="376" r:id="rId29"/>
    <p:sldId id="419" r:id="rId30"/>
    <p:sldId id="420" r:id="rId31"/>
    <p:sldId id="380" r:id="rId32"/>
    <p:sldId id="384" r:id="rId33"/>
    <p:sldId id="386" r:id="rId34"/>
    <p:sldId id="390" r:id="rId35"/>
    <p:sldId id="385" r:id="rId36"/>
    <p:sldId id="437" r:id="rId37"/>
    <p:sldId id="433" r:id="rId38"/>
    <p:sldId id="377" r:id="rId39"/>
    <p:sldId id="434" r:id="rId40"/>
    <p:sldId id="432" r:id="rId41"/>
    <p:sldId id="394" r:id="rId42"/>
    <p:sldId id="393" r:id="rId43"/>
    <p:sldId id="431" r:id="rId44"/>
    <p:sldId id="398" r:id="rId45"/>
    <p:sldId id="448" r:id="rId46"/>
    <p:sldId id="396" r:id="rId47"/>
    <p:sldId id="366" r:id="rId48"/>
    <p:sldId id="412" r:id="rId49"/>
    <p:sldId id="410" r:id="rId50"/>
    <p:sldId id="411" r:id="rId51"/>
    <p:sldId id="447" r:id="rId52"/>
    <p:sldId id="453" r:id="rId53"/>
    <p:sldId id="449" r:id="rId54"/>
    <p:sldId id="427" r:id="rId55"/>
    <p:sldId id="395" r:id="rId56"/>
    <p:sldId id="316" r:id="rId57"/>
    <p:sldId id="397" r:id="rId58"/>
    <p:sldId id="367" r:id="rId59"/>
    <p:sldId id="428" r:id="rId60"/>
    <p:sldId id="450" r:id="rId61"/>
    <p:sldId id="429" r:id="rId62"/>
    <p:sldId id="430" r:id="rId63"/>
    <p:sldId id="451" r:id="rId64"/>
    <p:sldId id="424" r:id="rId65"/>
    <p:sldId id="452" r:id="rId66"/>
    <p:sldId id="368" r:id="rId6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694"/>
  </p:normalViewPr>
  <p:slideViewPr>
    <p:cSldViewPr snapToGrid="0" snapToObjects="1">
      <p:cViewPr varScale="1">
        <p:scale>
          <a:sx n="133" d="100"/>
          <a:sy n="133" d="100"/>
        </p:scale>
        <p:origin x="276"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A7E5F-D316-F74B-A878-F88172E3DC11}"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757B1-AD43-B642-9D42-D8E20A049B8C}" type="slidenum">
              <a:rPr lang="en-US" smtClean="0"/>
              <a:t>‹#›</a:t>
            </a:fld>
            <a:endParaRPr lang="en-US"/>
          </a:p>
        </p:txBody>
      </p:sp>
    </p:spTree>
    <p:extLst>
      <p:ext uri="{BB962C8B-B14F-4D97-AF65-F5344CB8AC3E}">
        <p14:creationId xmlns:p14="http://schemas.microsoft.com/office/powerpoint/2010/main" val="617185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42</a:t>
            </a:fld>
            <a:endParaRPr lang="en-US"/>
          </a:p>
        </p:txBody>
      </p:sp>
    </p:spTree>
    <p:extLst>
      <p:ext uri="{BB962C8B-B14F-4D97-AF65-F5344CB8AC3E}">
        <p14:creationId xmlns:p14="http://schemas.microsoft.com/office/powerpoint/2010/main" val="3440129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44</a:t>
            </a:fld>
            <a:endParaRPr lang="en-US"/>
          </a:p>
        </p:txBody>
      </p:sp>
    </p:spTree>
    <p:extLst>
      <p:ext uri="{BB962C8B-B14F-4D97-AF65-F5344CB8AC3E}">
        <p14:creationId xmlns:p14="http://schemas.microsoft.com/office/powerpoint/2010/main" val="296554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50</a:t>
            </a:fld>
            <a:endParaRPr lang="en-US"/>
          </a:p>
        </p:txBody>
      </p:sp>
    </p:spTree>
    <p:extLst>
      <p:ext uri="{BB962C8B-B14F-4D97-AF65-F5344CB8AC3E}">
        <p14:creationId xmlns:p14="http://schemas.microsoft.com/office/powerpoint/2010/main" val="428329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53</a:t>
            </a:fld>
            <a:endParaRPr lang="en-US"/>
          </a:p>
        </p:txBody>
      </p:sp>
    </p:spTree>
    <p:extLst>
      <p:ext uri="{BB962C8B-B14F-4D97-AF65-F5344CB8AC3E}">
        <p14:creationId xmlns:p14="http://schemas.microsoft.com/office/powerpoint/2010/main" val="250834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55</a:t>
            </a:fld>
            <a:endParaRPr lang="en-US"/>
          </a:p>
        </p:txBody>
      </p:sp>
    </p:spTree>
    <p:extLst>
      <p:ext uri="{BB962C8B-B14F-4D97-AF65-F5344CB8AC3E}">
        <p14:creationId xmlns:p14="http://schemas.microsoft.com/office/powerpoint/2010/main" val="4001186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57</a:t>
            </a:fld>
            <a:endParaRPr lang="en-US"/>
          </a:p>
        </p:txBody>
      </p:sp>
    </p:spTree>
    <p:extLst>
      <p:ext uri="{BB962C8B-B14F-4D97-AF65-F5344CB8AC3E}">
        <p14:creationId xmlns:p14="http://schemas.microsoft.com/office/powerpoint/2010/main" val="408646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60</a:t>
            </a:fld>
            <a:endParaRPr lang="en-US"/>
          </a:p>
        </p:txBody>
      </p:sp>
    </p:spTree>
    <p:extLst>
      <p:ext uri="{BB962C8B-B14F-4D97-AF65-F5344CB8AC3E}">
        <p14:creationId xmlns:p14="http://schemas.microsoft.com/office/powerpoint/2010/main" val="56062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54118-C867-4A42-A4E4-EC2F7D618C98}" type="slidenum">
              <a:rPr lang="en-US" smtClean="0"/>
              <a:t>62</a:t>
            </a:fld>
            <a:endParaRPr lang="en-US"/>
          </a:p>
        </p:txBody>
      </p:sp>
    </p:spTree>
    <p:extLst>
      <p:ext uri="{BB962C8B-B14F-4D97-AF65-F5344CB8AC3E}">
        <p14:creationId xmlns:p14="http://schemas.microsoft.com/office/powerpoint/2010/main" val="205773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977AC-9752-4178-AC7A-A3E8FDE84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Levi_message_Awresome_01_GBC.jpg">
            <a:extLst>
              <a:ext uri="{FF2B5EF4-FFF2-40B4-BE49-F238E27FC236}">
                <a16:creationId xmlns:a16="http://schemas.microsoft.com/office/drawing/2014/main" id="{3E99FA7B-F472-42EB-8B8F-1BD941649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evi_Text_Dark_Awresome_01.jpg">
            <a:extLst>
              <a:ext uri="{FF2B5EF4-FFF2-40B4-BE49-F238E27FC236}">
                <a16:creationId xmlns:a16="http://schemas.microsoft.com/office/drawing/2014/main" id="{26825457-15A4-4809-978C-2FC5625007F7}"/>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0" r:id="rId5"/>
    <p:sldLayoutId id="2147493461" r:id="rId6"/>
    <p:sldLayoutId id="2147493462" r:id="rId7"/>
    <p:sldLayoutId id="2147493463" r:id="rId8"/>
    <p:sldLayoutId id="2147493464" r:id="rId9"/>
  </p:sldLayoutIdLst>
  <p:txStyles>
    <p:title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57564-62D5-084A-8F31-7B19915B5C99}"/>
              </a:ext>
            </a:extLst>
          </p:cNvPr>
          <p:cNvSpPr txBox="1"/>
          <p:nvPr/>
        </p:nvSpPr>
        <p:spPr>
          <a:xfrm>
            <a:off x="1573895" y="2769843"/>
            <a:ext cx="7325176" cy="1323439"/>
          </a:xfrm>
          <a:prstGeom prst="rect">
            <a:avLst/>
          </a:prstGeom>
          <a:noFill/>
        </p:spPr>
        <p:txBody>
          <a:bodyPr wrap="square" rtlCol="0">
            <a:spAutoFit/>
          </a:bodyPr>
          <a:lstStyle/>
          <a:p>
            <a:r>
              <a:rPr lang="en-US" sz="4000" dirty="0">
                <a:solidFill>
                  <a:schemeClr val="bg1"/>
                </a:solidFill>
                <a:latin typeface="Century Gothic"/>
                <a:cs typeface="Century Gothic"/>
              </a:rPr>
              <a:t>The Peace Offering: Celebrating Peace with God</a:t>
            </a:r>
          </a:p>
        </p:txBody>
      </p:sp>
      <p:pic>
        <p:nvPicPr>
          <p:cNvPr id="3" name="Picture 2">
            <a:extLst>
              <a:ext uri="{FF2B5EF4-FFF2-40B4-BE49-F238E27FC236}">
                <a16:creationId xmlns:a16="http://schemas.microsoft.com/office/drawing/2014/main" id="{099E0B2D-AD9D-9C47-B60F-E79367F4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2825463"/>
            <a:ext cx="1530357" cy="123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462A86-75F3-5540-8184-2978C58BFB3E}"/>
              </a:ext>
            </a:extLst>
          </p:cNvPr>
          <p:cNvSpPr txBox="1"/>
          <p:nvPr/>
        </p:nvSpPr>
        <p:spPr>
          <a:xfrm>
            <a:off x="4710545" y="3970172"/>
            <a:ext cx="2762233" cy="369332"/>
          </a:xfrm>
          <a:prstGeom prst="rect">
            <a:avLst/>
          </a:prstGeom>
          <a:noFill/>
        </p:spPr>
        <p:txBody>
          <a:bodyPr wrap="square" rtlCol="0">
            <a:spAutoFit/>
          </a:bodyPr>
          <a:lstStyle/>
          <a:p>
            <a:r>
              <a:rPr lang="en-US" dirty="0">
                <a:solidFill>
                  <a:schemeClr val="bg1">
                    <a:lumMod val="95000"/>
                  </a:schemeClr>
                </a:solidFill>
                <a:latin typeface="Century Gothic"/>
                <a:cs typeface="Century Gothic"/>
              </a:rPr>
              <a:t>Leviticus </a:t>
            </a:r>
            <a:r>
              <a:rPr lang="en-US" dirty="0">
                <a:solidFill>
                  <a:schemeClr val="bg1">
                    <a:lumMod val="95000"/>
                  </a:schemeClr>
                </a:solidFill>
                <a:latin typeface="Century Gothic"/>
              </a:rPr>
              <a:t>3:1-17; 7:11-34</a:t>
            </a:r>
          </a:p>
        </p:txBody>
      </p:sp>
    </p:spTree>
    <p:extLst>
      <p:ext uri="{BB962C8B-B14F-4D97-AF65-F5344CB8AC3E}">
        <p14:creationId xmlns:p14="http://schemas.microsoft.com/office/powerpoint/2010/main" val="398315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1) Present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sz="2800" b="1" dirty="0"/>
              <a:t>Lev. 3:1</a:t>
            </a:r>
            <a:r>
              <a:rPr lang="en-US" sz="2800" dirty="0"/>
              <a:t>   ‘Now if his offering is a sacrifice of peace offerings, if he is going to offer out of the herd, whether male or female, he shall offer it </a:t>
            </a:r>
            <a:r>
              <a:rPr lang="en-US" sz="2800" dirty="0">
                <a:solidFill>
                  <a:srgbClr val="FFFF00"/>
                </a:solidFill>
              </a:rPr>
              <a:t>without defect</a:t>
            </a:r>
            <a:r>
              <a:rPr lang="en-US" sz="2800" dirty="0"/>
              <a:t> before the Lord. </a:t>
            </a:r>
          </a:p>
          <a:p>
            <a:endParaRPr lang="en-US" sz="2800" dirty="0"/>
          </a:p>
          <a:p>
            <a:r>
              <a:rPr lang="en-US" sz="2400" dirty="0">
                <a:solidFill>
                  <a:srgbClr val="FFFF00"/>
                </a:solidFill>
              </a:rPr>
              <a:t>without defect</a:t>
            </a:r>
            <a:r>
              <a:rPr lang="en-US" sz="2400" dirty="0"/>
              <a:t>:                            , free of blemish; blameless, honest, sincere (H9459)</a:t>
            </a:r>
          </a:p>
          <a:p>
            <a:endParaRPr lang="en-US" sz="2800"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F6ED3008-4F92-FD41-A32E-747837177599}"/>
              </a:ext>
            </a:extLst>
          </p:cNvPr>
          <p:cNvPicPr>
            <a:picLocks noChangeAspect="1"/>
          </p:cNvPicPr>
          <p:nvPr/>
        </p:nvPicPr>
        <p:blipFill>
          <a:blip r:embed="rId3"/>
          <a:stretch>
            <a:fillRect/>
          </a:stretch>
        </p:blipFill>
        <p:spPr>
          <a:xfrm>
            <a:off x="3230458" y="3535870"/>
            <a:ext cx="2237469" cy="444429"/>
          </a:xfrm>
          <a:prstGeom prst="rect">
            <a:avLst/>
          </a:prstGeom>
        </p:spPr>
      </p:pic>
      <p:sp>
        <p:nvSpPr>
          <p:cNvPr id="6" name="TextBox 5">
            <a:extLst>
              <a:ext uri="{FF2B5EF4-FFF2-40B4-BE49-F238E27FC236}">
                <a16:creationId xmlns:a16="http://schemas.microsoft.com/office/drawing/2014/main" id="{30D6DC8E-D657-3645-B880-4880235EDA9A}"/>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205111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7B4F-542C-0644-A0E4-AACF5407EDEB}"/>
              </a:ext>
            </a:extLst>
          </p:cNvPr>
          <p:cNvSpPr>
            <a:spLocks noGrp="1"/>
          </p:cNvSpPr>
          <p:nvPr>
            <p:ph type="title"/>
          </p:nvPr>
        </p:nvSpPr>
        <p:spPr/>
        <p:txBody>
          <a:bodyPr/>
          <a:lstStyle/>
          <a:p>
            <a:r>
              <a:rPr lang="en-US" dirty="0"/>
              <a:t>“Without Defect”</a:t>
            </a:r>
          </a:p>
        </p:txBody>
      </p:sp>
      <p:sp>
        <p:nvSpPr>
          <p:cNvPr id="3" name="Content Placeholder 2">
            <a:extLst>
              <a:ext uri="{FF2B5EF4-FFF2-40B4-BE49-F238E27FC236}">
                <a16:creationId xmlns:a16="http://schemas.microsoft.com/office/drawing/2014/main" id="{C242971C-FDB4-F04F-88ED-91713B7A2D5C}"/>
              </a:ext>
            </a:extLst>
          </p:cNvPr>
          <p:cNvSpPr>
            <a:spLocks noGrp="1"/>
          </p:cNvSpPr>
          <p:nvPr>
            <p:ph idx="1"/>
          </p:nvPr>
        </p:nvSpPr>
        <p:spPr/>
        <p:txBody>
          <a:bodyPr>
            <a:normAutofit fontScale="85000" lnSpcReduction="20000"/>
          </a:bodyPr>
          <a:lstStyle/>
          <a:p>
            <a:r>
              <a:rPr lang="en-US" b="1" dirty="0"/>
              <a:t>Lev. 3:1</a:t>
            </a:r>
            <a:r>
              <a:rPr lang="en-US" dirty="0"/>
              <a:t>   ‘Now if his offering is a sacrifice of peace offerings, if he is going to offer out of the herd, whether male or female, he shall offer it </a:t>
            </a:r>
            <a:r>
              <a:rPr lang="en-US" dirty="0">
                <a:solidFill>
                  <a:srgbClr val="FFFF00"/>
                </a:solidFill>
              </a:rPr>
              <a:t>without defect</a:t>
            </a:r>
            <a:r>
              <a:rPr lang="en-US" dirty="0"/>
              <a:t> before the Lord.</a:t>
            </a:r>
          </a:p>
          <a:p>
            <a:endParaRPr lang="en-US" dirty="0"/>
          </a:p>
          <a:p>
            <a:r>
              <a:rPr lang="en-US" b="1" dirty="0"/>
              <a:t>Deut. 18:13</a:t>
            </a:r>
            <a:r>
              <a:rPr lang="en-US" dirty="0"/>
              <a:t> “You shall be </a:t>
            </a:r>
            <a:r>
              <a:rPr lang="en-US" dirty="0">
                <a:solidFill>
                  <a:srgbClr val="FFFF00"/>
                </a:solidFill>
              </a:rPr>
              <a:t>blameless</a:t>
            </a:r>
            <a:r>
              <a:rPr lang="en-US" dirty="0"/>
              <a:t> before the Lord your God. </a:t>
            </a:r>
          </a:p>
          <a:p>
            <a:r>
              <a:rPr lang="en-US" b="1" dirty="0"/>
              <a:t>Deut. 32:4</a:t>
            </a:r>
            <a:r>
              <a:rPr lang="en-US" dirty="0"/>
              <a:t> “The Rock! His work is </a:t>
            </a:r>
            <a:r>
              <a:rPr lang="en-US" dirty="0">
                <a:solidFill>
                  <a:srgbClr val="FFFF00"/>
                </a:solidFill>
              </a:rPr>
              <a:t>perfect</a:t>
            </a:r>
            <a:r>
              <a:rPr lang="en-US" dirty="0"/>
              <a:t>, For all His ways are just; </a:t>
            </a:r>
          </a:p>
          <a:p>
            <a:endParaRPr lang="en-US" dirty="0"/>
          </a:p>
          <a:p>
            <a:endParaRPr lang="en-US" dirty="0"/>
          </a:p>
        </p:txBody>
      </p:sp>
      <p:pic>
        <p:nvPicPr>
          <p:cNvPr id="4" name="Picture 3">
            <a:extLst>
              <a:ext uri="{FF2B5EF4-FFF2-40B4-BE49-F238E27FC236}">
                <a16:creationId xmlns:a16="http://schemas.microsoft.com/office/drawing/2014/main" id="{E1C4D563-291E-2745-AA66-8E3E48FE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0D3166-D936-174E-AB63-FB37884128E5}"/>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09521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2"/>
            <a:ext cx="8229600" cy="857249"/>
          </a:xfrm>
        </p:spPr>
        <p:txBody>
          <a:bodyPr>
            <a:normAutofit lnSpcReduction="10000"/>
          </a:bodyPr>
          <a:lstStyle/>
          <a:p>
            <a:r>
              <a:rPr lang="en-US" sz="2700" dirty="0"/>
              <a:t>1) Present Animal		</a:t>
            </a:r>
            <a:r>
              <a:rPr lang="en-US" sz="2700" i="1" dirty="0">
                <a:solidFill>
                  <a:srgbClr val="FFFF00"/>
                </a:solidFill>
              </a:rPr>
              <a:t>No defect -&gt; blameless</a:t>
            </a:r>
            <a:r>
              <a:rPr lang="en-US" sz="2700" dirty="0"/>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29050E1-4C4B-4DEC-9138-1BF766B76530}"/>
              </a:ext>
            </a:extLst>
          </p:cNvPr>
          <p:cNvSpPr/>
          <p:nvPr/>
        </p:nvSpPr>
        <p:spPr>
          <a:xfrm>
            <a:off x="6415549" y="1254460"/>
            <a:ext cx="353961" cy="333266"/>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highlight>
                <a:srgbClr val="FFFF00"/>
              </a:highlight>
            </a:endParaRPr>
          </a:p>
        </p:txBody>
      </p:sp>
    </p:spTree>
    <p:extLst>
      <p:ext uri="{BB962C8B-B14F-4D97-AF65-F5344CB8AC3E}">
        <p14:creationId xmlns:p14="http://schemas.microsoft.com/office/powerpoint/2010/main" val="346596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924211"/>
          </a:xfrm>
        </p:spPr>
        <p:txBody>
          <a:bodyPr>
            <a:normAutofit lnSpcReduction="10000"/>
          </a:bodyPr>
          <a:lstStyle/>
          <a:p>
            <a:r>
              <a:rPr lang="en-US" sz="2700" dirty="0"/>
              <a:t>1) Present Animal		</a:t>
            </a:r>
            <a:r>
              <a:rPr lang="en-US" sz="2700" i="1" dirty="0"/>
              <a:t>No defect -&gt; blameless</a:t>
            </a:r>
          </a:p>
          <a:p>
            <a:r>
              <a:rPr lang="en-US" sz="2700" dirty="0"/>
              <a:t>2) </a:t>
            </a:r>
            <a:r>
              <a:rPr lang="en-US" sz="2700" dirty="0">
                <a:solidFill>
                  <a:srgbClr val="FFFF00"/>
                </a:solidFill>
              </a:rPr>
              <a:t>Lean on Animal</a:t>
            </a:r>
            <a:r>
              <a:rPr lang="en-US" sz="2700" dirty="0"/>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60A79B1-C98E-49A1-8FE2-199BD745903E}"/>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16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2) Lean on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b="1" dirty="0"/>
              <a:t>Lev. 3:2</a:t>
            </a:r>
            <a:r>
              <a:rPr lang="en-US" dirty="0"/>
              <a:t> ‘He shall lay his hand on the head of his offering …</a:t>
            </a:r>
          </a:p>
          <a:p>
            <a:endParaRPr lang="en-US"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76D58FB-F2FE-B84F-96FF-F6CEF8828FE5}"/>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419164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2) Lean on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b="1" dirty="0"/>
              <a:t>Lev. 3:2</a:t>
            </a:r>
            <a:r>
              <a:rPr lang="en-US" dirty="0"/>
              <a:t> ‘He shall </a:t>
            </a:r>
            <a:r>
              <a:rPr lang="en-US" dirty="0">
                <a:solidFill>
                  <a:srgbClr val="FFFF00"/>
                </a:solidFill>
              </a:rPr>
              <a:t>lay</a:t>
            </a:r>
            <a:r>
              <a:rPr lang="en-US" dirty="0"/>
              <a:t> his hand on the head of his offering …</a:t>
            </a:r>
          </a:p>
          <a:p>
            <a:endParaRPr lang="en-US" dirty="0"/>
          </a:p>
          <a:p>
            <a:r>
              <a:rPr lang="en-US" sz="2800" dirty="0">
                <a:solidFill>
                  <a:srgbClr val="FFFF00"/>
                </a:solidFill>
              </a:rPr>
              <a:t>lay</a:t>
            </a:r>
            <a:r>
              <a:rPr lang="en-US" sz="2800" dirty="0"/>
              <a:t>:                        , lean, support (H6164)</a:t>
            </a:r>
          </a:p>
          <a:p>
            <a:r>
              <a:rPr lang="en-US" sz="2800" dirty="0"/>
              <a:t>Indicates </a:t>
            </a:r>
            <a:r>
              <a:rPr lang="en-US" sz="2800" i="1" dirty="0"/>
              <a:t>identification</a:t>
            </a:r>
          </a:p>
          <a:p>
            <a:endParaRPr lang="en-US"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35AC62F5-04D0-E24F-A8BB-571F9ADCFEA1}"/>
              </a:ext>
            </a:extLst>
          </p:cNvPr>
          <p:cNvPicPr>
            <a:picLocks noChangeAspect="1"/>
          </p:cNvPicPr>
          <p:nvPr/>
        </p:nvPicPr>
        <p:blipFill>
          <a:blip r:embed="rId3"/>
          <a:stretch>
            <a:fillRect/>
          </a:stretch>
        </p:blipFill>
        <p:spPr>
          <a:xfrm>
            <a:off x="1644073" y="2916132"/>
            <a:ext cx="2199340" cy="495250"/>
          </a:xfrm>
          <a:prstGeom prst="rect">
            <a:avLst/>
          </a:prstGeom>
        </p:spPr>
      </p:pic>
      <p:sp>
        <p:nvSpPr>
          <p:cNvPr id="6" name="TextBox 5">
            <a:extLst>
              <a:ext uri="{FF2B5EF4-FFF2-40B4-BE49-F238E27FC236}">
                <a16:creationId xmlns:a16="http://schemas.microsoft.com/office/drawing/2014/main" id="{5A486D36-D33C-CC48-BC80-77149AC79FC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16157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924211"/>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solidFill>
                  <a:srgbClr val="FFFF00"/>
                </a:solidFill>
              </a:rPr>
              <a:t>Identification</a:t>
            </a:r>
            <a:r>
              <a:rPr lang="en-US" sz="2700" dirty="0"/>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AECDE01-6617-426B-BCDC-00CD2ED3C32B}"/>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36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1371597"/>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a:t>
            </a:r>
            <a:r>
              <a:rPr lang="en-US" sz="2700" dirty="0">
                <a:solidFill>
                  <a:srgbClr val="FFFF00"/>
                </a:solidFill>
              </a:rPr>
              <a:t>Slaughter Animal	</a:t>
            </a:r>
            <a:r>
              <a:rPr lang="en-US" sz="2700" dirty="0"/>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AD31DF8C-2EA3-47E6-A13F-2F0AA67BACB2}"/>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10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3) Slaughter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b="1" dirty="0"/>
              <a:t>Lev. 3:2</a:t>
            </a:r>
            <a:r>
              <a:rPr lang="en-US" dirty="0"/>
              <a:t> ‘He shall lay his hand on the head of his offering and </a:t>
            </a:r>
            <a:r>
              <a:rPr lang="en-US" dirty="0">
                <a:solidFill>
                  <a:srgbClr val="FFFF00"/>
                </a:solidFill>
              </a:rPr>
              <a:t>slay it</a:t>
            </a:r>
            <a:r>
              <a:rPr lang="en-US" dirty="0"/>
              <a:t> at the doorway of the tent of meeting, … </a:t>
            </a:r>
          </a:p>
          <a:p>
            <a:endParaRPr lang="en-US" dirty="0"/>
          </a:p>
          <a:p>
            <a:r>
              <a:rPr lang="en-US" dirty="0"/>
              <a:t>life for life: </a:t>
            </a:r>
            <a:r>
              <a:rPr lang="en-US" i="1" dirty="0"/>
              <a:t>substitution</a:t>
            </a:r>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BA147A-C9A4-1547-AD7D-5935B0C39C1D}"/>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91342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1371597"/>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solidFill>
                  <a:srgbClr val="FFFF00"/>
                </a:solidFill>
              </a:rPr>
              <a:t>Substitution</a:t>
            </a: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259FADF3-2A02-4D69-85D2-8D77679DBD0D}"/>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58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819BE010-9F92-4C7B-9A1F-D6A24CD106BD}"/>
              </a:ext>
            </a:extLst>
          </p:cNvPr>
          <p:cNvPicPr>
            <a:picLocks noChangeAspect="1"/>
          </p:cNvPicPr>
          <p:nvPr/>
        </p:nvPicPr>
        <p:blipFill>
          <a:blip r:embed="rId2">
            <a:alphaModFix amt="75000"/>
          </a:blip>
          <a:stretch>
            <a:fillRect/>
          </a:stretch>
        </p:blipFill>
        <p:spPr>
          <a:xfrm>
            <a:off x="1494119" y="0"/>
            <a:ext cx="6155762" cy="4756727"/>
          </a:xfrm>
          <a:prstGeom prst="rect">
            <a:avLst/>
          </a:prstGeom>
        </p:spPr>
      </p:pic>
      <p:sp>
        <p:nvSpPr>
          <p:cNvPr id="2" name="Rectangle 1">
            <a:extLst>
              <a:ext uri="{FF2B5EF4-FFF2-40B4-BE49-F238E27FC236}">
                <a16:creationId xmlns:a16="http://schemas.microsoft.com/office/drawing/2014/main" id="{6A1E149B-5B48-FF45-B87C-961ED9244361}"/>
              </a:ext>
            </a:extLst>
          </p:cNvPr>
          <p:cNvSpPr/>
          <p:nvPr/>
        </p:nvSpPr>
        <p:spPr>
          <a:xfrm>
            <a:off x="577273" y="2509958"/>
            <a:ext cx="7989454" cy="2246769"/>
          </a:xfrm>
          <a:prstGeom prst="rect">
            <a:avLst/>
          </a:prstGeom>
        </p:spPr>
        <p:txBody>
          <a:bodyPr wrap="square">
            <a:spAutoFit/>
          </a:bodyPr>
          <a:lstStyle/>
          <a:p>
            <a:r>
              <a:rPr lang="en-US" sz="2800" b="1" dirty="0">
                <a:solidFill>
                  <a:schemeClr val="bg1"/>
                </a:solidFill>
                <a:effectLst>
                  <a:outerShdw blurRad="50800" dist="63500" dir="2700000" algn="tl" rotWithShape="0">
                    <a:prstClr val="black">
                      <a:alpha val="80000"/>
                    </a:prstClr>
                  </a:outerShdw>
                </a:effectLst>
              </a:rPr>
              <a:t>Ex. 40:34   Then the cloud covered the tent of meeting, and the glory of the Lord filled the tabernacle. 35 Moses was not able to enter the tent of meeting because the cloud had settled on it, and the glory of the Lord filled the tabernacle. </a:t>
            </a:r>
          </a:p>
        </p:txBody>
      </p:sp>
      <p:sp>
        <p:nvSpPr>
          <p:cNvPr id="4" name="TextBox 3">
            <a:extLst>
              <a:ext uri="{FF2B5EF4-FFF2-40B4-BE49-F238E27FC236}">
                <a16:creationId xmlns:a16="http://schemas.microsoft.com/office/drawing/2014/main" id="{514A1409-0E5C-2840-998E-2582F160A41C}"/>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274909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1949448"/>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t>Substitution</a:t>
            </a:r>
          </a:p>
          <a:p>
            <a:r>
              <a:rPr lang="en-US" sz="2700" dirty="0">
                <a:solidFill>
                  <a:schemeClr val="bg1"/>
                </a:solidFill>
              </a:rPr>
              <a:t>4) </a:t>
            </a:r>
            <a:r>
              <a:rPr lang="en-US" sz="2700" dirty="0">
                <a:solidFill>
                  <a:srgbClr val="FFFF00"/>
                </a:solidFill>
              </a:rPr>
              <a:t>Sprinkle Blood (priests)</a:t>
            </a:r>
            <a:r>
              <a:rPr lang="en-US" sz="2700" dirty="0">
                <a:solidFill>
                  <a:schemeClr val="bg1"/>
                </a:solidFill>
              </a:rPr>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24FEC1F-B3D6-407D-B0B3-E86192C1E61A}"/>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345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solidFill>
                  <a:schemeClr val="bg1"/>
                </a:solidFill>
              </a:rPr>
              <a:t>4) Sprinkle Blood (Priests)</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b="1" dirty="0"/>
              <a:t>Lev. 3:2</a:t>
            </a:r>
            <a:r>
              <a:rPr lang="en-US" dirty="0"/>
              <a:t> …, and Aaron’s sons the priests shall sprinkle the blood around on the altar. </a:t>
            </a:r>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4C20B6-D7A3-D443-A7FA-B362A51CF563}"/>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348555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solidFill>
                  <a:schemeClr val="bg1"/>
                </a:solidFill>
              </a:rPr>
              <a:t>4) Sprinkle Blood (Priests)</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fontScale="85000" lnSpcReduction="10000"/>
          </a:bodyPr>
          <a:lstStyle/>
          <a:p>
            <a:r>
              <a:rPr lang="en-US" sz="3800" b="1" dirty="0"/>
              <a:t>Lev. 3:2</a:t>
            </a:r>
            <a:r>
              <a:rPr lang="en-US" sz="3800" dirty="0"/>
              <a:t> …, and Aaron’s sons the priests shall sprinkle the blood around on the altar. </a:t>
            </a:r>
          </a:p>
          <a:p>
            <a:endParaRPr lang="en-US" dirty="0"/>
          </a:p>
          <a:p>
            <a:r>
              <a:rPr lang="en-US" sz="3000" b="1" dirty="0"/>
              <a:t>Lev. 17:11</a:t>
            </a:r>
            <a:r>
              <a:rPr lang="en-US" sz="3000" dirty="0"/>
              <a:t> ‘For the life of the flesh is in the blood, and I have given it to you on the altar to make </a:t>
            </a:r>
            <a:r>
              <a:rPr lang="en-US" sz="3000" dirty="0">
                <a:solidFill>
                  <a:schemeClr val="bg1"/>
                </a:solidFill>
              </a:rPr>
              <a:t>atonement</a:t>
            </a:r>
            <a:r>
              <a:rPr lang="en-US" sz="3000" dirty="0"/>
              <a:t> for your souls; for it is the blood by reason of the life that makes atonement.’ </a:t>
            </a:r>
          </a:p>
          <a:p>
            <a:endParaRPr lang="en-US" dirty="0"/>
          </a:p>
          <a:p>
            <a:endParaRPr lang="en-US"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69EB7C-A3F1-7E49-AAC7-6A9FD91DD562}"/>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03233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3"/>
            <a:ext cx="8229600" cy="1949448"/>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t>Substitution</a:t>
            </a:r>
          </a:p>
          <a:p>
            <a:r>
              <a:rPr lang="en-US" sz="2700" dirty="0">
                <a:solidFill>
                  <a:schemeClr val="bg1"/>
                </a:solidFill>
              </a:rPr>
              <a:t>4) Sprinkle Blood (priests)	</a:t>
            </a:r>
            <a:r>
              <a:rPr lang="en-US" sz="2700" i="1" dirty="0">
                <a:solidFill>
                  <a:srgbClr val="FFFF00"/>
                </a:solidFill>
              </a:rPr>
              <a:t>Atonement</a:t>
            </a: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2A05A6C9-7B78-42F9-9B57-8036ACBF7EEF}"/>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59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2"/>
            <a:ext cx="8229600" cy="2318903"/>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t>Substitution</a:t>
            </a:r>
          </a:p>
          <a:p>
            <a:r>
              <a:rPr lang="en-US" sz="2700" dirty="0">
                <a:solidFill>
                  <a:schemeClr val="bg1"/>
                </a:solidFill>
              </a:rPr>
              <a:t>4) Sprinkle Blood (priests)	</a:t>
            </a:r>
            <a:r>
              <a:rPr lang="en-US" sz="2700" i="1" dirty="0">
                <a:solidFill>
                  <a:schemeClr val="bg1"/>
                </a:solidFill>
              </a:rPr>
              <a:t>Atonement</a:t>
            </a:r>
          </a:p>
          <a:p>
            <a:r>
              <a:rPr lang="en-US" sz="2700" dirty="0"/>
              <a:t>5) </a:t>
            </a:r>
            <a:r>
              <a:rPr lang="en-US" sz="2700" dirty="0">
                <a:solidFill>
                  <a:srgbClr val="FFFF00"/>
                </a:solidFill>
              </a:rPr>
              <a:t>Remove Animal Parts</a:t>
            </a:r>
            <a:r>
              <a:rPr lang="en-US" sz="2700" dirty="0"/>
              <a:t>	</a:t>
            </a:r>
            <a:endParaRPr lang="en-US" sz="2700" dirty="0">
              <a:solidFill>
                <a:srgbClr val="FF0000"/>
              </a:solidFill>
            </a:endParaRPr>
          </a:p>
          <a:p>
            <a:pPr marL="0" indent="0">
              <a:buNone/>
            </a:pPr>
            <a:endParaRPr lang="en-US" sz="2700"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FE50821B-4BB9-4E3D-8DAD-B435E3008F7A}"/>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384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5) Remove Animal Parts</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fontScale="92500" lnSpcReduction="10000"/>
          </a:bodyPr>
          <a:lstStyle/>
          <a:p>
            <a:r>
              <a:rPr lang="en-US" b="1" dirty="0"/>
              <a:t>Lev. 3:3</a:t>
            </a:r>
            <a:r>
              <a:rPr lang="en-US" dirty="0"/>
              <a:t> ‘From the sacrifice of the peace offerings he shall present an offering by fire to the Lord, the fat that covers the entrails and all the fat that is on the entrails, </a:t>
            </a:r>
            <a:r>
              <a:rPr lang="en-US" b="1" dirty="0"/>
              <a:t>4</a:t>
            </a:r>
            <a:r>
              <a:rPr lang="en-US" dirty="0"/>
              <a:t> and the two kidneys with the fat that is on them, which is on the loins, and the lobe of the liver, which he shall remove with the kidneys. </a:t>
            </a:r>
          </a:p>
          <a:p>
            <a:endParaRPr lang="en-US"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229FB7-4512-B14F-87D1-878AE10BD31D}"/>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03545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6566-BE41-C34E-A3B0-ACD176F50AA2}"/>
              </a:ext>
            </a:extLst>
          </p:cNvPr>
          <p:cNvSpPr>
            <a:spLocks noGrp="1"/>
          </p:cNvSpPr>
          <p:nvPr>
            <p:ph type="title"/>
          </p:nvPr>
        </p:nvSpPr>
        <p:spPr/>
        <p:txBody>
          <a:bodyPr/>
          <a:lstStyle/>
          <a:p>
            <a:r>
              <a:rPr lang="en-US" dirty="0"/>
              <a:t>Fat: Best Part</a:t>
            </a:r>
          </a:p>
        </p:txBody>
      </p:sp>
      <p:sp>
        <p:nvSpPr>
          <p:cNvPr id="3" name="Content Placeholder 2">
            <a:extLst>
              <a:ext uri="{FF2B5EF4-FFF2-40B4-BE49-F238E27FC236}">
                <a16:creationId xmlns:a16="http://schemas.microsoft.com/office/drawing/2014/main" id="{E8A7F9BF-9777-0343-A12E-54C2944BC776}"/>
              </a:ext>
            </a:extLst>
          </p:cNvPr>
          <p:cNvSpPr>
            <a:spLocks noGrp="1"/>
          </p:cNvSpPr>
          <p:nvPr>
            <p:ph idx="1"/>
          </p:nvPr>
        </p:nvSpPr>
        <p:spPr/>
        <p:txBody>
          <a:bodyPr/>
          <a:lstStyle/>
          <a:p>
            <a:r>
              <a:rPr lang="en-US" b="1" dirty="0"/>
              <a:t>Gen. 45:18 </a:t>
            </a:r>
            <a:r>
              <a:rPr lang="en-US" dirty="0"/>
              <a:t>… and I will give you the best of the land of Egypt and you will eat the fat of the land.’ </a:t>
            </a:r>
          </a:p>
          <a:p>
            <a:endParaRPr lang="en-US" dirty="0"/>
          </a:p>
        </p:txBody>
      </p:sp>
      <p:pic>
        <p:nvPicPr>
          <p:cNvPr id="4" name="Picture 3">
            <a:extLst>
              <a:ext uri="{FF2B5EF4-FFF2-40B4-BE49-F238E27FC236}">
                <a16:creationId xmlns:a16="http://schemas.microsoft.com/office/drawing/2014/main" id="{A85A1165-C282-E843-BFE6-9BE34E41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DB92EB-A785-4843-8E25-2935FF345C22}"/>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862159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6566-BE41-C34E-A3B0-ACD176F50AA2}"/>
              </a:ext>
            </a:extLst>
          </p:cNvPr>
          <p:cNvSpPr>
            <a:spLocks noGrp="1"/>
          </p:cNvSpPr>
          <p:nvPr>
            <p:ph type="title"/>
          </p:nvPr>
        </p:nvSpPr>
        <p:spPr/>
        <p:txBody>
          <a:bodyPr>
            <a:noAutofit/>
          </a:bodyPr>
          <a:lstStyle/>
          <a:p>
            <a:r>
              <a:rPr lang="en-US" sz="3200" dirty="0"/>
              <a:t>Entrails, Kidneys, Liver: Seat of Emotions</a:t>
            </a:r>
          </a:p>
        </p:txBody>
      </p:sp>
      <p:sp>
        <p:nvSpPr>
          <p:cNvPr id="3" name="Content Placeholder 2">
            <a:extLst>
              <a:ext uri="{FF2B5EF4-FFF2-40B4-BE49-F238E27FC236}">
                <a16:creationId xmlns:a16="http://schemas.microsoft.com/office/drawing/2014/main" id="{E8A7F9BF-9777-0343-A12E-54C2944BC776}"/>
              </a:ext>
            </a:extLst>
          </p:cNvPr>
          <p:cNvSpPr>
            <a:spLocks noGrp="1"/>
          </p:cNvSpPr>
          <p:nvPr>
            <p:ph idx="1"/>
          </p:nvPr>
        </p:nvSpPr>
        <p:spPr/>
        <p:txBody>
          <a:bodyPr>
            <a:normAutofit fontScale="92500" lnSpcReduction="10000"/>
          </a:bodyPr>
          <a:lstStyle/>
          <a:p>
            <a:r>
              <a:rPr lang="en-US" b="1" dirty="0"/>
              <a:t>Psa. 103:1</a:t>
            </a:r>
            <a:r>
              <a:rPr lang="en-US" dirty="0"/>
              <a:t>    Bless the Lord, O my soul, And all that is within me (entrails), </a:t>
            </a:r>
            <a:r>
              <a:rPr lang="en-US" i="1" dirty="0"/>
              <a:t>bless</a:t>
            </a:r>
            <a:r>
              <a:rPr lang="en-US" dirty="0"/>
              <a:t> His holy name.</a:t>
            </a:r>
          </a:p>
          <a:p>
            <a:r>
              <a:rPr lang="en-US" b="1" dirty="0"/>
              <a:t>Job 19:27 … </a:t>
            </a:r>
            <a:r>
              <a:rPr lang="en-US" dirty="0"/>
              <a:t>My heart (kidneys) faints within me!</a:t>
            </a:r>
          </a:p>
          <a:p>
            <a:r>
              <a:rPr lang="en-US" b="1" dirty="0"/>
              <a:t>Lam. 2:11</a:t>
            </a:r>
            <a:r>
              <a:rPr lang="en-US" dirty="0"/>
              <a:t> My spirit is greatly troubled; My heart (liver) is poured out on the earth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A85A1165-C282-E843-BFE6-9BE34E41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C4C5EEC-554E-A34F-BA7E-489A27EAF405}"/>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0519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normAutofit fontScale="90000"/>
          </a:bodyPr>
          <a:lstStyle/>
          <a:p>
            <a:r>
              <a:rPr lang="en-US" dirty="0"/>
              <a:t>5) Remove Animal Parts: Sheep</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Autofit/>
          </a:bodyPr>
          <a:lstStyle/>
          <a:p>
            <a:r>
              <a:rPr lang="en-US" sz="2400" b="1" dirty="0"/>
              <a:t>Lev. 3:9</a:t>
            </a:r>
            <a:r>
              <a:rPr lang="en-US" sz="2400" dirty="0"/>
              <a:t> ‘From the sacrifice of peace offerings he shall bring as an offering by fire to the Lord, its fat, </a:t>
            </a:r>
            <a:r>
              <a:rPr lang="en-US" sz="2400" dirty="0">
                <a:solidFill>
                  <a:srgbClr val="FFFF00"/>
                </a:solidFill>
              </a:rPr>
              <a:t>the entire fat tail which he shall remove close to the backbone</a:t>
            </a:r>
            <a:r>
              <a:rPr lang="en-US" sz="2400" dirty="0"/>
              <a:t>, and the fat that covers the entrails and all the fat that is on the entrails, </a:t>
            </a:r>
            <a:r>
              <a:rPr lang="en-US" sz="2400" b="1" dirty="0"/>
              <a:t>10</a:t>
            </a:r>
            <a:r>
              <a:rPr lang="en-US" sz="2400" dirty="0"/>
              <a:t> and the two kidneys with the fat that is on them, which is on the loins, and the lobe of the liver, which he shall remove with the kidneys. </a:t>
            </a:r>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BA924E-45F6-234C-BE9B-D34FCED23647}"/>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86157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7D75-7244-3746-9707-5CD42B9E9C3C}"/>
              </a:ext>
            </a:extLst>
          </p:cNvPr>
          <p:cNvSpPr>
            <a:spLocks noGrp="1"/>
          </p:cNvSpPr>
          <p:nvPr>
            <p:ph type="title"/>
          </p:nvPr>
        </p:nvSpPr>
        <p:spPr/>
        <p:txBody>
          <a:bodyPr/>
          <a:lstStyle/>
          <a:p>
            <a:r>
              <a:rPr lang="en-US" dirty="0"/>
              <a:t>Fat-Tailed Sheep</a:t>
            </a:r>
          </a:p>
        </p:txBody>
      </p:sp>
      <p:sp>
        <p:nvSpPr>
          <p:cNvPr id="6" name="Text Placeholder 5">
            <a:extLst>
              <a:ext uri="{FF2B5EF4-FFF2-40B4-BE49-F238E27FC236}">
                <a16:creationId xmlns:a16="http://schemas.microsoft.com/office/drawing/2014/main" id="{385EBD79-FCF9-F343-88B5-F4E8AC0AAB10}"/>
              </a:ext>
            </a:extLst>
          </p:cNvPr>
          <p:cNvSpPr>
            <a:spLocks noGrp="1"/>
          </p:cNvSpPr>
          <p:nvPr>
            <p:ph type="body" sz="half" idx="2"/>
          </p:nvPr>
        </p:nvSpPr>
        <p:spPr/>
        <p:txBody>
          <a:bodyPr/>
          <a:lstStyle/>
          <a:p>
            <a:r>
              <a:rPr lang="en-US" dirty="0"/>
              <a:t>Similar to those in Moses’ Palestine?</a:t>
            </a:r>
          </a:p>
        </p:txBody>
      </p:sp>
      <p:pic>
        <p:nvPicPr>
          <p:cNvPr id="8" name="Picture Placeholder 7" descr="A group of sheep standing on top of a dry grass field&#10;&#10;Description automatically generated">
            <a:extLst>
              <a:ext uri="{FF2B5EF4-FFF2-40B4-BE49-F238E27FC236}">
                <a16:creationId xmlns:a16="http://schemas.microsoft.com/office/drawing/2014/main" id="{1A2E58F5-E32A-1346-A16E-683E7D0EFC1C}"/>
              </a:ext>
            </a:extLst>
          </p:cNvPr>
          <p:cNvPicPr>
            <a:picLocks noGrp="1" noChangeAspect="1"/>
          </p:cNvPicPr>
          <p:nvPr>
            <p:ph type="pic" idx="1"/>
          </p:nvPr>
        </p:nvPicPr>
        <p:blipFill>
          <a:blip r:embed="rId2"/>
          <a:srcRect t="12500" b="12500"/>
          <a:stretch>
            <a:fillRect/>
          </a:stretch>
        </p:blipFill>
        <p:spPr/>
      </p:pic>
      <p:pic>
        <p:nvPicPr>
          <p:cNvPr id="9" name="Picture 8">
            <a:extLst>
              <a:ext uri="{FF2B5EF4-FFF2-40B4-BE49-F238E27FC236}">
                <a16:creationId xmlns:a16="http://schemas.microsoft.com/office/drawing/2014/main" id="{3744C5BF-3671-3D4F-B7E3-D3F927111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3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819BE010-9F92-4C7B-9A1F-D6A24CD106BD}"/>
              </a:ext>
            </a:extLst>
          </p:cNvPr>
          <p:cNvPicPr>
            <a:picLocks noChangeAspect="1"/>
          </p:cNvPicPr>
          <p:nvPr/>
        </p:nvPicPr>
        <p:blipFill>
          <a:blip r:embed="rId2">
            <a:alphaModFix amt="75000"/>
          </a:blip>
          <a:stretch>
            <a:fillRect/>
          </a:stretch>
        </p:blipFill>
        <p:spPr>
          <a:xfrm>
            <a:off x="1494119" y="0"/>
            <a:ext cx="6155762" cy="4756727"/>
          </a:xfrm>
          <a:prstGeom prst="rect">
            <a:avLst/>
          </a:prstGeom>
        </p:spPr>
      </p:pic>
      <p:sp>
        <p:nvSpPr>
          <p:cNvPr id="2" name="Rectangle 1">
            <a:extLst>
              <a:ext uri="{FF2B5EF4-FFF2-40B4-BE49-F238E27FC236}">
                <a16:creationId xmlns:a16="http://schemas.microsoft.com/office/drawing/2014/main" id="{6A1E149B-5B48-FF45-B87C-961ED9244361}"/>
              </a:ext>
            </a:extLst>
          </p:cNvPr>
          <p:cNvSpPr/>
          <p:nvPr/>
        </p:nvSpPr>
        <p:spPr>
          <a:xfrm>
            <a:off x="577273" y="3802620"/>
            <a:ext cx="7989454" cy="954107"/>
          </a:xfrm>
          <a:prstGeom prst="rect">
            <a:avLst/>
          </a:prstGeom>
        </p:spPr>
        <p:txBody>
          <a:bodyPr wrap="square">
            <a:spAutoFit/>
          </a:bodyPr>
          <a:lstStyle/>
          <a:p>
            <a:r>
              <a:rPr lang="en-US" sz="2800" b="1" dirty="0">
                <a:solidFill>
                  <a:schemeClr val="bg1"/>
                </a:solidFill>
                <a:effectLst>
                  <a:outerShdw blurRad="50800" dist="38100" dir="2700000" algn="tl" rotWithShape="0">
                    <a:prstClr val="black">
                      <a:alpha val="80000"/>
                    </a:prstClr>
                  </a:outerShdw>
                </a:effectLst>
              </a:rPr>
              <a:t>Lev. 1:1    Then the Lord called to Moses and spoke to him from the tent of meeting …</a:t>
            </a:r>
          </a:p>
        </p:txBody>
      </p:sp>
      <p:sp>
        <p:nvSpPr>
          <p:cNvPr id="4" name="TextBox 3">
            <a:extLst>
              <a:ext uri="{FF2B5EF4-FFF2-40B4-BE49-F238E27FC236}">
                <a16:creationId xmlns:a16="http://schemas.microsoft.com/office/drawing/2014/main" id="{7727540F-B18A-2640-9EB5-CDF25C7ABC1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088859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7D75-7244-3746-9707-5CD42B9E9C3C}"/>
              </a:ext>
            </a:extLst>
          </p:cNvPr>
          <p:cNvSpPr>
            <a:spLocks noGrp="1"/>
          </p:cNvSpPr>
          <p:nvPr>
            <p:ph type="title"/>
          </p:nvPr>
        </p:nvSpPr>
        <p:spPr/>
        <p:txBody>
          <a:bodyPr/>
          <a:lstStyle/>
          <a:p>
            <a:r>
              <a:rPr lang="en-US" dirty="0"/>
              <a:t>Fat-Tailed Sheep</a:t>
            </a:r>
          </a:p>
        </p:txBody>
      </p:sp>
      <p:sp>
        <p:nvSpPr>
          <p:cNvPr id="6" name="Text Placeholder 5">
            <a:extLst>
              <a:ext uri="{FF2B5EF4-FFF2-40B4-BE49-F238E27FC236}">
                <a16:creationId xmlns:a16="http://schemas.microsoft.com/office/drawing/2014/main" id="{385EBD79-FCF9-F343-88B5-F4E8AC0AAB10}"/>
              </a:ext>
            </a:extLst>
          </p:cNvPr>
          <p:cNvSpPr>
            <a:spLocks noGrp="1"/>
          </p:cNvSpPr>
          <p:nvPr>
            <p:ph type="body" sz="half" idx="2"/>
          </p:nvPr>
        </p:nvSpPr>
        <p:spPr/>
        <p:txBody>
          <a:bodyPr/>
          <a:lstStyle/>
          <a:p>
            <a:r>
              <a:rPr lang="en-US" dirty="0"/>
              <a:t>From 17</a:t>
            </a:r>
            <a:r>
              <a:rPr lang="en-US" baseline="30000" dirty="0"/>
              <a:t>th</a:t>
            </a:r>
            <a:r>
              <a:rPr lang="en-US" dirty="0"/>
              <a:t> century Jewish encyclopedia, after Herodotus’ 5</a:t>
            </a:r>
            <a:r>
              <a:rPr lang="en-US" baseline="30000" dirty="0"/>
              <a:t>th</a:t>
            </a:r>
            <a:r>
              <a:rPr lang="en-US" dirty="0"/>
              <a:t> century description</a:t>
            </a:r>
          </a:p>
        </p:txBody>
      </p:sp>
      <p:pic>
        <p:nvPicPr>
          <p:cNvPr id="8" name="Picture Placeholder 7" descr="A white and black sheep&#10;&#10;Description automatically generated">
            <a:extLst>
              <a:ext uri="{FF2B5EF4-FFF2-40B4-BE49-F238E27FC236}">
                <a16:creationId xmlns:a16="http://schemas.microsoft.com/office/drawing/2014/main" id="{DBE1BFEA-6DDB-D444-84F7-A403A37D8D9A}"/>
              </a:ext>
            </a:extLst>
          </p:cNvPr>
          <p:cNvPicPr>
            <a:picLocks noGrp="1" noChangeAspect="1"/>
          </p:cNvPicPr>
          <p:nvPr>
            <p:ph type="pic" idx="1"/>
          </p:nvPr>
        </p:nvPicPr>
        <p:blipFill>
          <a:blip r:embed="rId2"/>
          <a:srcRect l="4990" r="4990"/>
          <a:stretch>
            <a:fillRect/>
          </a:stretch>
        </p:blipFill>
        <p:spPr/>
      </p:pic>
      <p:pic>
        <p:nvPicPr>
          <p:cNvPr id="9" name="Picture 8">
            <a:extLst>
              <a:ext uri="{FF2B5EF4-FFF2-40B4-BE49-F238E27FC236}">
                <a16:creationId xmlns:a16="http://schemas.microsoft.com/office/drawing/2014/main" id="{604FD224-9095-C14D-B7B5-EF780F28B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716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7D75-7244-3746-9707-5CD42B9E9C3C}"/>
              </a:ext>
            </a:extLst>
          </p:cNvPr>
          <p:cNvSpPr>
            <a:spLocks noGrp="1"/>
          </p:cNvSpPr>
          <p:nvPr>
            <p:ph type="title"/>
          </p:nvPr>
        </p:nvSpPr>
        <p:spPr/>
        <p:txBody>
          <a:bodyPr/>
          <a:lstStyle/>
          <a:p>
            <a:r>
              <a:rPr lang="en-US" dirty="0"/>
              <a:t>“</a:t>
            </a:r>
            <a:r>
              <a:rPr lang="en-US" dirty="0" err="1"/>
              <a:t>Awarma</a:t>
            </a:r>
            <a:r>
              <a:rPr lang="en-US" dirty="0"/>
              <a:t>”</a:t>
            </a:r>
          </a:p>
        </p:txBody>
      </p:sp>
      <p:sp>
        <p:nvSpPr>
          <p:cNvPr id="6" name="Text Placeholder 5">
            <a:extLst>
              <a:ext uri="{FF2B5EF4-FFF2-40B4-BE49-F238E27FC236}">
                <a16:creationId xmlns:a16="http://schemas.microsoft.com/office/drawing/2014/main" id="{385EBD79-FCF9-F343-88B5-F4E8AC0AAB10}"/>
              </a:ext>
            </a:extLst>
          </p:cNvPr>
          <p:cNvSpPr>
            <a:spLocks noGrp="1"/>
          </p:cNvSpPr>
          <p:nvPr>
            <p:ph type="body" sz="half" idx="2"/>
          </p:nvPr>
        </p:nvSpPr>
        <p:spPr/>
        <p:txBody>
          <a:bodyPr/>
          <a:lstStyle/>
          <a:p>
            <a:r>
              <a:rPr lang="en-US" dirty="0"/>
              <a:t>Arab condiment made from sheep tail</a:t>
            </a:r>
          </a:p>
        </p:txBody>
      </p:sp>
      <p:pic>
        <p:nvPicPr>
          <p:cNvPr id="8" name="Picture 7" descr="A picture containing cup, table, sitting, coffee&#10;&#10;Description automatically generated">
            <a:extLst>
              <a:ext uri="{FF2B5EF4-FFF2-40B4-BE49-F238E27FC236}">
                <a16:creationId xmlns:a16="http://schemas.microsoft.com/office/drawing/2014/main" id="{1FF1A997-A9B5-9B4C-8B8F-41394DABAB91}"/>
              </a:ext>
            </a:extLst>
          </p:cNvPr>
          <p:cNvPicPr>
            <a:picLocks noChangeAspect="1"/>
          </p:cNvPicPr>
          <p:nvPr/>
        </p:nvPicPr>
        <p:blipFill rotWithShape="1">
          <a:blip r:embed="rId2"/>
          <a:srcRect l="1294" t="12975" r="7865" b="6567"/>
          <a:stretch/>
        </p:blipFill>
        <p:spPr>
          <a:xfrm>
            <a:off x="1211624" y="157017"/>
            <a:ext cx="3687830" cy="3266364"/>
          </a:xfrm>
          <a:prstGeom prst="rect">
            <a:avLst/>
          </a:prstGeom>
        </p:spPr>
      </p:pic>
      <p:pic>
        <p:nvPicPr>
          <p:cNvPr id="10" name="Picture 9" descr="A close up of a bottle&#10;&#10;Description automatically generated">
            <a:extLst>
              <a:ext uri="{FF2B5EF4-FFF2-40B4-BE49-F238E27FC236}">
                <a16:creationId xmlns:a16="http://schemas.microsoft.com/office/drawing/2014/main" id="{BC2D32BD-E0FE-AA4D-B8CC-CFF10C1442C5}"/>
              </a:ext>
            </a:extLst>
          </p:cNvPr>
          <p:cNvPicPr>
            <a:picLocks noChangeAspect="1"/>
          </p:cNvPicPr>
          <p:nvPr/>
        </p:nvPicPr>
        <p:blipFill rotWithShape="1">
          <a:blip r:embed="rId3"/>
          <a:srcRect l="24526" r="15437" b="3968"/>
          <a:stretch/>
        </p:blipFill>
        <p:spPr>
          <a:xfrm>
            <a:off x="5408211" y="157017"/>
            <a:ext cx="2180720" cy="3227466"/>
          </a:xfrm>
          <a:prstGeom prst="rect">
            <a:avLst/>
          </a:prstGeom>
        </p:spPr>
      </p:pic>
    </p:spTree>
    <p:extLst>
      <p:ext uri="{BB962C8B-B14F-4D97-AF65-F5344CB8AC3E}">
        <p14:creationId xmlns:p14="http://schemas.microsoft.com/office/powerpoint/2010/main" val="2176270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17D75-7244-3746-9707-5CD42B9E9C3C}"/>
              </a:ext>
            </a:extLst>
          </p:cNvPr>
          <p:cNvSpPr>
            <a:spLocks noGrp="1"/>
          </p:cNvSpPr>
          <p:nvPr>
            <p:ph type="title"/>
          </p:nvPr>
        </p:nvSpPr>
        <p:spPr/>
        <p:txBody>
          <a:bodyPr/>
          <a:lstStyle/>
          <a:p>
            <a:r>
              <a:rPr lang="en-US" dirty="0"/>
              <a:t>Fat-Tailed Sheep</a:t>
            </a:r>
          </a:p>
        </p:txBody>
      </p:sp>
      <p:sp>
        <p:nvSpPr>
          <p:cNvPr id="6" name="Text Placeholder 5">
            <a:extLst>
              <a:ext uri="{FF2B5EF4-FFF2-40B4-BE49-F238E27FC236}">
                <a16:creationId xmlns:a16="http://schemas.microsoft.com/office/drawing/2014/main" id="{385EBD79-FCF9-F343-88B5-F4E8AC0AAB10}"/>
              </a:ext>
            </a:extLst>
          </p:cNvPr>
          <p:cNvSpPr>
            <a:spLocks noGrp="1"/>
          </p:cNvSpPr>
          <p:nvPr>
            <p:ph type="body" sz="half" idx="2"/>
          </p:nvPr>
        </p:nvSpPr>
        <p:spPr/>
        <p:txBody>
          <a:bodyPr/>
          <a:lstStyle/>
          <a:p>
            <a:r>
              <a:rPr lang="en-US" dirty="0"/>
              <a:t>Similar to those in Moses’ Palestine?</a:t>
            </a:r>
          </a:p>
          <a:p>
            <a:endParaRPr lang="en-US" dirty="0"/>
          </a:p>
        </p:txBody>
      </p:sp>
      <p:pic>
        <p:nvPicPr>
          <p:cNvPr id="7" name="Picture Placeholder 6" descr="A herd of sheep standing on top of a grass covered field&#10;&#10;Description automatically generated">
            <a:extLst>
              <a:ext uri="{FF2B5EF4-FFF2-40B4-BE49-F238E27FC236}">
                <a16:creationId xmlns:a16="http://schemas.microsoft.com/office/drawing/2014/main" id="{C7332A93-4375-4F42-ACD2-858983567ED8}"/>
              </a:ext>
            </a:extLst>
          </p:cNvPr>
          <p:cNvPicPr>
            <a:picLocks noGrp="1" noChangeAspect="1"/>
          </p:cNvPicPr>
          <p:nvPr>
            <p:ph type="pic" idx="1"/>
          </p:nvPr>
        </p:nvPicPr>
        <p:blipFill>
          <a:blip r:embed="rId2"/>
          <a:srcRect t="21875" b="21875"/>
          <a:stretch>
            <a:fillRect/>
          </a:stretch>
        </p:blipFill>
        <p:spPr/>
      </p:pic>
      <p:pic>
        <p:nvPicPr>
          <p:cNvPr id="9" name="Picture 8">
            <a:extLst>
              <a:ext uri="{FF2B5EF4-FFF2-40B4-BE49-F238E27FC236}">
                <a16:creationId xmlns:a16="http://schemas.microsoft.com/office/drawing/2014/main" id="{80485682-0377-854E-B650-3085B0FD9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73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2"/>
            <a:ext cx="8229600" cy="2318903"/>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t>Substitution</a:t>
            </a:r>
          </a:p>
          <a:p>
            <a:r>
              <a:rPr lang="en-US" sz="2700" dirty="0">
                <a:solidFill>
                  <a:schemeClr val="bg1"/>
                </a:solidFill>
              </a:rPr>
              <a:t>4) Sprinkle Blood (priests)	</a:t>
            </a:r>
            <a:r>
              <a:rPr lang="en-US" sz="2700" i="1" dirty="0">
                <a:solidFill>
                  <a:schemeClr val="bg1"/>
                </a:solidFill>
              </a:rPr>
              <a:t>Atonement</a:t>
            </a:r>
          </a:p>
          <a:p>
            <a:r>
              <a:rPr lang="en-US" sz="2700" dirty="0"/>
              <a:t>5) Remove Animal Parts	</a:t>
            </a:r>
            <a:r>
              <a:rPr lang="en-US" sz="2700" i="1" dirty="0">
                <a:solidFill>
                  <a:srgbClr val="FFFF00"/>
                </a:solidFill>
              </a:rPr>
              <a:t>Best, emotion</a:t>
            </a:r>
            <a:endParaRPr lang="en-US" sz="2700" dirty="0">
              <a:solidFill>
                <a:srgbClr val="FF0000"/>
              </a:solidFill>
            </a:endParaRPr>
          </a:p>
          <a:p>
            <a:pPr marL="0" indent="0">
              <a:buNone/>
            </a:pPr>
            <a:endParaRPr lang="en-US" sz="2700"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3E7EA27-9500-40C7-8A11-F50F772B9144}"/>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76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2"/>
            <a:ext cx="8229600" cy="2826904"/>
          </a:xfrm>
        </p:spPr>
        <p:txBody>
          <a:bodyPr>
            <a:normAutofit lnSpcReduction="10000"/>
          </a:bodyPr>
          <a:lstStyle/>
          <a:p>
            <a:r>
              <a:rPr lang="en-US" sz="2700" dirty="0"/>
              <a:t>1) Present Animal		</a:t>
            </a:r>
            <a:r>
              <a:rPr lang="en-US" sz="2700" i="1" dirty="0"/>
              <a:t>No defect -&gt; blameless</a:t>
            </a:r>
          </a:p>
          <a:p>
            <a:r>
              <a:rPr lang="en-US" sz="2700" dirty="0"/>
              <a:t>2) Lean on Animal			</a:t>
            </a:r>
            <a:r>
              <a:rPr lang="en-US" sz="2700" i="1" dirty="0"/>
              <a:t>Identification</a:t>
            </a:r>
          </a:p>
          <a:p>
            <a:r>
              <a:rPr lang="en-US" sz="2700" dirty="0"/>
              <a:t>3) Slaughter Animal			</a:t>
            </a:r>
            <a:r>
              <a:rPr lang="en-US" sz="2700" i="1" dirty="0"/>
              <a:t>Substitution</a:t>
            </a:r>
          </a:p>
          <a:p>
            <a:r>
              <a:rPr lang="en-US" sz="2700" dirty="0">
                <a:solidFill>
                  <a:schemeClr val="bg1"/>
                </a:solidFill>
              </a:rPr>
              <a:t>4) Sprinkle Blood (priests)	</a:t>
            </a:r>
            <a:r>
              <a:rPr lang="en-US" sz="2700" i="1" dirty="0">
                <a:solidFill>
                  <a:schemeClr val="bg1"/>
                </a:solidFill>
              </a:rPr>
              <a:t>Atonement</a:t>
            </a:r>
          </a:p>
          <a:p>
            <a:r>
              <a:rPr lang="en-US" sz="2700" dirty="0"/>
              <a:t>5) Remove Animal Parts	</a:t>
            </a:r>
            <a:r>
              <a:rPr lang="en-US" sz="2700" i="1" dirty="0"/>
              <a:t>Best, emotion</a:t>
            </a:r>
          </a:p>
          <a:p>
            <a:r>
              <a:rPr lang="en-US" sz="2700" dirty="0">
                <a:solidFill>
                  <a:schemeClr val="bg1"/>
                </a:solidFill>
              </a:rPr>
              <a:t>6) </a:t>
            </a:r>
            <a:r>
              <a:rPr lang="en-US" sz="2700" dirty="0">
                <a:solidFill>
                  <a:srgbClr val="FFFF00"/>
                </a:solidFill>
              </a:rPr>
              <a:t>Burn Animal Parts (priests)</a:t>
            </a:r>
            <a:r>
              <a:rPr lang="en-US" sz="2700" dirty="0">
                <a:solidFill>
                  <a:schemeClr val="bg1"/>
                </a:solidFill>
              </a:rPr>
              <a:t>		</a:t>
            </a:r>
            <a:endParaRPr lang="en-US" sz="2700" dirty="0">
              <a:solidFill>
                <a:srgbClr val="FF0000"/>
              </a:solidFill>
            </a:endParaRPr>
          </a:p>
          <a:p>
            <a:pPr marL="0" indent="0">
              <a:buNone/>
            </a:pPr>
            <a:endParaRPr lang="en-US" sz="2700"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00FA7E92-7CE2-4FE4-993A-042B94E79F14}"/>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983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solidFill>
                  <a:schemeClr val="bg1"/>
                </a:solidFill>
              </a:rPr>
              <a:t>6) Burn Animal Parts (Priests)</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fontScale="77500" lnSpcReduction="20000"/>
          </a:bodyPr>
          <a:lstStyle/>
          <a:p>
            <a:r>
              <a:rPr lang="en-US" b="1" dirty="0"/>
              <a:t>Lev. 3:5</a:t>
            </a:r>
            <a:r>
              <a:rPr lang="en-US" dirty="0"/>
              <a:t> ‘Then Aaron’s sons shall offer</a:t>
            </a:r>
            <a:r>
              <a:rPr lang="en-US" i="1" dirty="0"/>
              <a:t> it</a:t>
            </a:r>
            <a:r>
              <a:rPr lang="en-US" dirty="0"/>
              <a:t> up in smoke on the altar on the burnt offering, which is on the wood that is on the fire; it is an offering by fire of a soothing aroma to the Lord. </a:t>
            </a:r>
          </a:p>
          <a:p>
            <a:r>
              <a:rPr lang="en-US" b="1" dirty="0"/>
              <a:t>Lev. 3:16</a:t>
            </a:r>
            <a:r>
              <a:rPr lang="en-US" dirty="0"/>
              <a:t> ‘The priest shall offer them up in smoke on the altar</a:t>
            </a:r>
            <a:r>
              <a:rPr lang="en-US" i="1" dirty="0"/>
              <a:t> as</a:t>
            </a:r>
            <a:r>
              <a:rPr lang="en-US" dirty="0"/>
              <a:t> food, an offering by fire for a soothing aroma; all fat is the Lord’s. </a:t>
            </a:r>
            <a:r>
              <a:rPr lang="en-US" b="1" dirty="0"/>
              <a:t>17</a:t>
            </a:r>
            <a:r>
              <a:rPr lang="en-US" dirty="0"/>
              <a:t> ‘It is a perpetual statute throughout your generations in all your dwellings: you shall not eat any fat or any blood.’”</a:t>
            </a:r>
          </a:p>
          <a:p>
            <a:endParaRPr lang="en-US" dirty="0"/>
          </a:p>
          <a:p>
            <a:endParaRPr lang="en-US"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8C06FA-F872-7947-A756-D5814851F9D3}"/>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335133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p:txBody>
          <a:bodyPr>
            <a:normAutofit fontScale="85000" lnSpcReduction="10000"/>
          </a:bodyPr>
          <a:lstStyle/>
          <a:p>
            <a:r>
              <a:rPr lang="en-US" dirty="0"/>
              <a:t>1) Present Animal		</a:t>
            </a:r>
            <a:r>
              <a:rPr lang="en-US" i="1" dirty="0"/>
              <a:t>No defect -&gt; blameless</a:t>
            </a:r>
          </a:p>
          <a:p>
            <a:r>
              <a:rPr lang="en-US" dirty="0"/>
              <a:t>2) Lean on Animal			</a:t>
            </a:r>
            <a:r>
              <a:rPr lang="en-US" i="1" dirty="0"/>
              <a:t>Identification</a:t>
            </a:r>
          </a:p>
          <a:p>
            <a:r>
              <a:rPr lang="en-US" dirty="0"/>
              <a:t>3) Slaughter Animal			</a:t>
            </a:r>
            <a:r>
              <a:rPr lang="en-US" i="1" dirty="0"/>
              <a:t>Substitution</a:t>
            </a:r>
          </a:p>
          <a:p>
            <a:r>
              <a:rPr lang="en-US" dirty="0">
                <a:solidFill>
                  <a:schemeClr val="bg1"/>
                </a:solidFill>
              </a:rPr>
              <a:t>4) Sprinkle Blood (priests)	</a:t>
            </a:r>
            <a:r>
              <a:rPr lang="en-US" i="1" dirty="0">
                <a:solidFill>
                  <a:schemeClr val="bg1"/>
                </a:solidFill>
              </a:rPr>
              <a:t>Atonement</a:t>
            </a:r>
          </a:p>
          <a:p>
            <a:r>
              <a:rPr lang="en-US" dirty="0"/>
              <a:t>5) Remove Animal Parts	</a:t>
            </a:r>
            <a:r>
              <a:rPr lang="en-US" i="1" dirty="0"/>
              <a:t>Best, emotion</a:t>
            </a:r>
          </a:p>
          <a:p>
            <a:r>
              <a:rPr lang="en-US" dirty="0">
                <a:solidFill>
                  <a:schemeClr val="bg1"/>
                </a:solidFill>
              </a:rPr>
              <a:t>6) Burn Animal Parts (priests)		</a:t>
            </a:r>
            <a:r>
              <a:rPr lang="en-US" i="1" dirty="0">
                <a:solidFill>
                  <a:srgbClr val="FFFF00"/>
                </a:solidFill>
              </a:rPr>
              <a:t>Best, emotion</a:t>
            </a:r>
          </a:p>
          <a:p>
            <a:endParaRPr lang="en-US" dirty="0">
              <a:solidFill>
                <a:srgbClr val="FFFF00"/>
              </a:solidFill>
            </a:endParaRPr>
          </a:p>
          <a:p>
            <a:endParaRPr lang="en-US"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430A0CA3-D179-4A03-9679-6FC60C15F3D6}"/>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500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p:txBody>
          <a:bodyPr>
            <a:normAutofit fontScale="85000" lnSpcReduction="10000"/>
          </a:bodyPr>
          <a:lstStyle/>
          <a:p>
            <a:r>
              <a:rPr lang="en-US" dirty="0"/>
              <a:t>1) Present Animal		</a:t>
            </a:r>
            <a:r>
              <a:rPr lang="en-US" i="1" dirty="0"/>
              <a:t>No defect -&gt; blameless</a:t>
            </a:r>
          </a:p>
          <a:p>
            <a:r>
              <a:rPr lang="en-US" dirty="0"/>
              <a:t>2) Lean on Animal			</a:t>
            </a:r>
            <a:r>
              <a:rPr lang="en-US" i="1" dirty="0"/>
              <a:t>Identification</a:t>
            </a:r>
          </a:p>
          <a:p>
            <a:r>
              <a:rPr lang="en-US" dirty="0"/>
              <a:t>3) Slaughter Animal			</a:t>
            </a:r>
            <a:r>
              <a:rPr lang="en-US" i="1" dirty="0"/>
              <a:t>Substitution</a:t>
            </a:r>
          </a:p>
          <a:p>
            <a:r>
              <a:rPr lang="en-US" dirty="0">
                <a:solidFill>
                  <a:schemeClr val="bg1"/>
                </a:solidFill>
              </a:rPr>
              <a:t>4) Sprinkle Blood (priests)	</a:t>
            </a:r>
            <a:r>
              <a:rPr lang="en-US" i="1" dirty="0">
                <a:solidFill>
                  <a:schemeClr val="bg1"/>
                </a:solidFill>
              </a:rPr>
              <a:t>Atonement</a:t>
            </a:r>
          </a:p>
          <a:p>
            <a:r>
              <a:rPr lang="en-US" dirty="0"/>
              <a:t>5) Remove Animal Parts	</a:t>
            </a:r>
            <a:r>
              <a:rPr lang="en-US" i="1" dirty="0"/>
              <a:t>Best, emotion</a:t>
            </a:r>
          </a:p>
          <a:p>
            <a:r>
              <a:rPr lang="en-US" dirty="0">
                <a:solidFill>
                  <a:schemeClr val="bg1"/>
                </a:solidFill>
              </a:rPr>
              <a:t>6) Burn Animal Parts (priests)		</a:t>
            </a:r>
            <a:r>
              <a:rPr lang="en-US" i="1" dirty="0"/>
              <a:t>Best, emotion</a:t>
            </a:r>
            <a:endParaRPr lang="en-US" dirty="0">
              <a:solidFill>
                <a:srgbClr val="FF0000"/>
              </a:solidFill>
            </a:endParaRPr>
          </a:p>
          <a:p>
            <a:r>
              <a:rPr lang="en-US" dirty="0"/>
              <a:t>7) </a:t>
            </a:r>
            <a:r>
              <a:rPr lang="en-US" dirty="0">
                <a:solidFill>
                  <a:srgbClr val="FFFF00"/>
                </a:solidFill>
              </a:rPr>
              <a:t>Communal Meal</a:t>
            </a:r>
            <a:endParaRPr lang="en-US" i="1" dirty="0">
              <a:solidFill>
                <a:srgbClr val="FFFF00"/>
              </a:solidFill>
            </a:endParaRPr>
          </a:p>
          <a:p>
            <a:endParaRPr lang="en-US"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98C69773-4BF0-43F1-BC9A-189DF88A518D}"/>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88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normAutofit/>
          </a:bodyPr>
          <a:lstStyle/>
          <a:p>
            <a:r>
              <a:rPr lang="en-US" dirty="0"/>
              <a:t>7) Communal Meal</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85000" lnSpcReduction="20000"/>
          </a:bodyPr>
          <a:lstStyle/>
          <a:p>
            <a:r>
              <a:rPr lang="en-US" b="1" dirty="0"/>
              <a:t>Lev. 7:15</a:t>
            </a:r>
            <a:r>
              <a:rPr lang="en-US" dirty="0"/>
              <a:t>   ‘Now </a:t>
            </a:r>
            <a:r>
              <a:rPr lang="en-US" i="1" dirty="0"/>
              <a:t>as for</a:t>
            </a:r>
            <a:r>
              <a:rPr lang="en-US" dirty="0"/>
              <a:t> the flesh of the sacrifice of his thanksgiving peace offerings, </a:t>
            </a:r>
            <a:r>
              <a:rPr lang="en-US" dirty="0">
                <a:solidFill>
                  <a:srgbClr val="FFFF00"/>
                </a:solidFill>
              </a:rPr>
              <a:t>it shall be eaten on the day of his offering</a:t>
            </a:r>
            <a:r>
              <a:rPr lang="en-US" dirty="0"/>
              <a:t>; he shall not leave any of it over until morning. </a:t>
            </a:r>
            <a:r>
              <a:rPr lang="en-US" b="1" dirty="0"/>
              <a:t>16</a:t>
            </a:r>
            <a:r>
              <a:rPr lang="en-US" dirty="0"/>
              <a:t> ‘But if the sacrifice of his offering is a votive or a freewill offering, </a:t>
            </a:r>
            <a:r>
              <a:rPr lang="en-US" dirty="0">
                <a:solidFill>
                  <a:srgbClr val="FFFF00"/>
                </a:solidFill>
              </a:rPr>
              <a:t>it shall be eaten on the day that he offers his sacrifice, and on the next day what is left of it may be eaten</a:t>
            </a:r>
            <a:r>
              <a:rPr lang="en-US" dirty="0"/>
              <a:t>; </a:t>
            </a:r>
            <a:r>
              <a:rPr lang="en-US" b="1" dirty="0"/>
              <a:t>17</a:t>
            </a:r>
            <a:r>
              <a:rPr lang="en-US" dirty="0"/>
              <a:t> but what is left over from the flesh of the sacrifice on the third day shall be burned with fire. </a:t>
            </a:r>
          </a:p>
          <a:p>
            <a:endParaRPr lang="en-US" dirty="0"/>
          </a:p>
        </p:txBody>
      </p:sp>
      <p:pic>
        <p:nvPicPr>
          <p:cNvPr id="4" name="Picture 3">
            <a:extLst>
              <a:ext uri="{FF2B5EF4-FFF2-40B4-BE49-F238E27FC236}">
                <a16:creationId xmlns:a16="http://schemas.microsoft.com/office/drawing/2014/main" id="{0B9D353F-F7C3-624E-992F-B048C8990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A172D5-7798-1F47-A4FF-F2D2886DF77D}"/>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2825804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B5F2-67D3-8446-B096-8B47ABF0211C}"/>
              </a:ext>
            </a:extLst>
          </p:cNvPr>
          <p:cNvSpPr>
            <a:spLocks noGrp="1"/>
          </p:cNvSpPr>
          <p:nvPr>
            <p:ph type="title"/>
          </p:nvPr>
        </p:nvSpPr>
        <p:spPr/>
        <p:txBody>
          <a:bodyPr>
            <a:noAutofit/>
          </a:bodyPr>
          <a:lstStyle/>
          <a:p>
            <a:r>
              <a:rPr lang="en-US" sz="3200" dirty="0"/>
              <a:t>7) Communal Meal: Portion for Priests</a:t>
            </a:r>
          </a:p>
        </p:txBody>
      </p:sp>
      <p:sp>
        <p:nvSpPr>
          <p:cNvPr id="3" name="Content Placeholder 2">
            <a:extLst>
              <a:ext uri="{FF2B5EF4-FFF2-40B4-BE49-F238E27FC236}">
                <a16:creationId xmlns:a16="http://schemas.microsoft.com/office/drawing/2014/main" id="{DE0D0C22-BA5B-E645-803D-B229A1D788FB}"/>
              </a:ext>
            </a:extLst>
          </p:cNvPr>
          <p:cNvSpPr>
            <a:spLocks noGrp="1"/>
          </p:cNvSpPr>
          <p:nvPr>
            <p:ph idx="1"/>
          </p:nvPr>
        </p:nvSpPr>
        <p:spPr/>
        <p:txBody>
          <a:bodyPr>
            <a:normAutofit fontScale="77500" lnSpcReduction="20000"/>
          </a:bodyPr>
          <a:lstStyle/>
          <a:p>
            <a:r>
              <a:rPr lang="en-US" b="1" dirty="0"/>
              <a:t>Lev. 7:30</a:t>
            </a:r>
            <a:r>
              <a:rPr lang="en-US" dirty="0"/>
              <a:t> … He shall bring the fat with the breast, that the breast may be presented as a wave offering before the Lord. </a:t>
            </a:r>
            <a:r>
              <a:rPr lang="en-US" b="1" dirty="0"/>
              <a:t>31</a:t>
            </a:r>
            <a:r>
              <a:rPr lang="en-US" dirty="0"/>
              <a:t> ‘The priest shall offer up the fat in smoke on the altar, but the </a:t>
            </a:r>
            <a:r>
              <a:rPr lang="en-US" dirty="0">
                <a:solidFill>
                  <a:srgbClr val="FFFF00"/>
                </a:solidFill>
              </a:rPr>
              <a:t>breast</a:t>
            </a:r>
            <a:r>
              <a:rPr lang="en-US" dirty="0"/>
              <a:t> shall belong to Aaron and his sons. </a:t>
            </a:r>
            <a:r>
              <a:rPr lang="en-US" b="1" dirty="0"/>
              <a:t>32</a:t>
            </a:r>
            <a:r>
              <a:rPr lang="en-US" dirty="0"/>
              <a:t> ‘You shall give the </a:t>
            </a:r>
            <a:r>
              <a:rPr lang="en-US" dirty="0">
                <a:solidFill>
                  <a:srgbClr val="FFFF00"/>
                </a:solidFill>
              </a:rPr>
              <a:t>right thigh</a:t>
            </a:r>
            <a:r>
              <a:rPr lang="en-US" dirty="0"/>
              <a:t> to the priest as a contribution from the sacrifices of your peace offerings. </a:t>
            </a:r>
            <a:r>
              <a:rPr lang="en-US" b="1" dirty="0"/>
              <a:t>33</a:t>
            </a:r>
            <a:r>
              <a:rPr lang="en-US" dirty="0"/>
              <a:t> ‘The one among the sons of Aaron who offers the blood of the peace offerings and the fat, the right thigh shall be his as </a:t>
            </a:r>
            <a:r>
              <a:rPr lang="en-US" i="1" dirty="0"/>
              <a:t>his</a:t>
            </a:r>
            <a:r>
              <a:rPr lang="en-US" dirty="0"/>
              <a:t> portion. </a:t>
            </a:r>
          </a:p>
        </p:txBody>
      </p:sp>
      <p:pic>
        <p:nvPicPr>
          <p:cNvPr id="4" name="Picture 3">
            <a:extLst>
              <a:ext uri="{FF2B5EF4-FFF2-40B4-BE49-F238E27FC236}">
                <a16:creationId xmlns:a16="http://schemas.microsoft.com/office/drawing/2014/main" id="{5B683D7B-462A-E243-AC66-5A4262045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0426304-5C20-EC49-ABD4-34696DB3BFCB}"/>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54509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819BE010-9F92-4C7B-9A1F-D6A24CD106BD}"/>
              </a:ext>
            </a:extLst>
          </p:cNvPr>
          <p:cNvPicPr>
            <a:picLocks noChangeAspect="1"/>
          </p:cNvPicPr>
          <p:nvPr/>
        </p:nvPicPr>
        <p:blipFill>
          <a:blip r:embed="rId2">
            <a:alphaModFix amt="75000"/>
          </a:blip>
          <a:stretch>
            <a:fillRect/>
          </a:stretch>
        </p:blipFill>
        <p:spPr>
          <a:xfrm>
            <a:off x="1494119" y="0"/>
            <a:ext cx="6155762" cy="4756727"/>
          </a:xfrm>
          <a:prstGeom prst="rect">
            <a:avLst/>
          </a:prstGeom>
        </p:spPr>
      </p:pic>
      <p:sp>
        <p:nvSpPr>
          <p:cNvPr id="2" name="Rectangle 1">
            <a:extLst>
              <a:ext uri="{FF2B5EF4-FFF2-40B4-BE49-F238E27FC236}">
                <a16:creationId xmlns:a16="http://schemas.microsoft.com/office/drawing/2014/main" id="{6A1E149B-5B48-FF45-B87C-961ED9244361}"/>
              </a:ext>
            </a:extLst>
          </p:cNvPr>
          <p:cNvSpPr/>
          <p:nvPr/>
        </p:nvSpPr>
        <p:spPr>
          <a:xfrm>
            <a:off x="577273" y="1648184"/>
            <a:ext cx="7989454" cy="3108543"/>
          </a:xfrm>
          <a:prstGeom prst="rect">
            <a:avLst/>
          </a:prstGeom>
        </p:spPr>
        <p:txBody>
          <a:bodyPr wrap="square">
            <a:spAutoFit/>
          </a:bodyPr>
          <a:lstStyle/>
          <a:p>
            <a:r>
              <a:rPr lang="en-US" sz="2800" b="1" dirty="0">
                <a:solidFill>
                  <a:schemeClr val="bg1"/>
                </a:solidFill>
                <a:effectLst>
                  <a:outerShdw blurRad="50800" dist="38100" dir="2700000" algn="tl" rotWithShape="0">
                    <a:prstClr val="black">
                      <a:alpha val="80000"/>
                    </a:prstClr>
                  </a:outerShdw>
                </a:effectLst>
              </a:rPr>
              <a:t>Lev. 9:22   Then Aaron lifted up his hands toward the people and blessed them, and he stepped down after making the </a:t>
            </a:r>
            <a:r>
              <a:rPr lang="en-US" sz="2800" b="1" dirty="0">
                <a:solidFill>
                  <a:srgbClr val="FFFF00"/>
                </a:solidFill>
                <a:effectLst>
                  <a:outerShdw blurRad="50800" dist="38100" dir="2700000" algn="tl" rotWithShape="0">
                    <a:prstClr val="black">
                      <a:alpha val="80000"/>
                    </a:prstClr>
                  </a:outerShdw>
                </a:effectLst>
              </a:rPr>
              <a:t>sin offering</a:t>
            </a:r>
            <a:r>
              <a:rPr lang="en-US" sz="2800" b="1" dirty="0">
                <a:solidFill>
                  <a:schemeClr val="bg1"/>
                </a:solidFill>
                <a:effectLst>
                  <a:outerShdw blurRad="50800" dist="38100" dir="2700000" algn="tl" rotWithShape="0">
                    <a:prstClr val="black">
                      <a:alpha val="80000"/>
                    </a:prstClr>
                  </a:outerShdw>
                </a:effectLst>
              </a:rPr>
              <a:t> and the </a:t>
            </a:r>
            <a:r>
              <a:rPr lang="en-US" sz="2800" b="1" dirty="0">
                <a:solidFill>
                  <a:srgbClr val="FFFF00"/>
                </a:solidFill>
                <a:effectLst>
                  <a:outerShdw blurRad="50800" dist="38100" dir="2700000" algn="tl" rotWithShape="0">
                    <a:prstClr val="black">
                      <a:alpha val="80000"/>
                    </a:prstClr>
                  </a:outerShdw>
                </a:effectLst>
              </a:rPr>
              <a:t>burnt offering</a:t>
            </a:r>
            <a:r>
              <a:rPr lang="en-US" sz="2800" b="1" dirty="0">
                <a:solidFill>
                  <a:schemeClr val="bg1"/>
                </a:solidFill>
                <a:effectLst>
                  <a:outerShdw blurRad="50800" dist="38100" dir="2700000" algn="tl" rotWithShape="0">
                    <a:prstClr val="black">
                      <a:alpha val="80000"/>
                    </a:prstClr>
                  </a:outerShdw>
                </a:effectLst>
              </a:rPr>
              <a:t> and the </a:t>
            </a:r>
            <a:r>
              <a:rPr lang="en-US" sz="2800" b="1" dirty="0">
                <a:solidFill>
                  <a:srgbClr val="FFFF00"/>
                </a:solidFill>
                <a:effectLst>
                  <a:outerShdw blurRad="50800" dist="38100" dir="2700000" algn="tl" rotWithShape="0">
                    <a:prstClr val="black">
                      <a:alpha val="80000"/>
                    </a:prstClr>
                  </a:outerShdw>
                </a:effectLst>
              </a:rPr>
              <a:t>peace offerings</a:t>
            </a:r>
            <a:r>
              <a:rPr lang="en-US" sz="2800" b="1" dirty="0">
                <a:solidFill>
                  <a:schemeClr val="bg1"/>
                </a:solidFill>
                <a:effectLst>
                  <a:outerShdw blurRad="50800" dist="38100" dir="2700000" algn="tl" rotWithShape="0">
                    <a:prstClr val="black">
                      <a:alpha val="80000"/>
                    </a:prstClr>
                  </a:outerShdw>
                </a:effectLst>
              </a:rPr>
              <a:t>. 23 Moses and Aaron went into the tent of meeting. When they came out and blessed the people, the glory of the Lord appeared to all the people. </a:t>
            </a:r>
          </a:p>
        </p:txBody>
      </p:sp>
      <p:sp>
        <p:nvSpPr>
          <p:cNvPr id="4" name="TextBox 3">
            <a:extLst>
              <a:ext uri="{FF2B5EF4-FFF2-40B4-BE49-F238E27FC236}">
                <a16:creationId xmlns:a16="http://schemas.microsoft.com/office/drawing/2014/main" id="{4C575C3B-7EE4-C244-A108-A231D5984AE6}"/>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26772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p:txBody>
          <a:bodyPr>
            <a:normAutofit fontScale="85000" lnSpcReduction="10000"/>
          </a:bodyPr>
          <a:lstStyle/>
          <a:p>
            <a:r>
              <a:rPr lang="en-US" dirty="0"/>
              <a:t>1) Present Animal		</a:t>
            </a:r>
            <a:r>
              <a:rPr lang="en-US" i="1" dirty="0"/>
              <a:t>No defect -&gt; blameless</a:t>
            </a:r>
          </a:p>
          <a:p>
            <a:r>
              <a:rPr lang="en-US" dirty="0"/>
              <a:t>2) Lean on Animal			</a:t>
            </a:r>
            <a:r>
              <a:rPr lang="en-US" i="1" dirty="0"/>
              <a:t>Identification</a:t>
            </a:r>
          </a:p>
          <a:p>
            <a:r>
              <a:rPr lang="en-US" dirty="0"/>
              <a:t>3) Slaughter Animal			</a:t>
            </a:r>
            <a:r>
              <a:rPr lang="en-US" i="1" dirty="0"/>
              <a:t>Substitution</a:t>
            </a:r>
          </a:p>
          <a:p>
            <a:r>
              <a:rPr lang="en-US" dirty="0">
                <a:solidFill>
                  <a:schemeClr val="bg1"/>
                </a:solidFill>
              </a:rPr>
              <a:t>4) Sprinkle Blood (priests)	</a:t>
            </a:r>
            <a:r>
              <a:rPr lang="en-US" i="1" dirty="0">
                <a:solidFill>
                  <a:schemeClr val="bg1"/>
                </a:solidFill>
              </a:rPr>
              <a:t>Atonement</a:t>
            </a:r>
          </a:p>
          <a:p>
            <a:r>
              <a:rPr lang="en-US" dirty="0"/>
              <a:t>5) Remove Animal Parts	</a:t>
            </a:r>
            <a:r>
              <a:rPr lang="en-US" i="1" dirty="0"/>
              <a:t>Best, emotion</a:t>
            </a:r>
          </a:p>
          <a:p>
            <a:r>
              <a:rPr lang="en-US" dirty="0">
                <a:solidFill>
                  <a:schemeClr val="bg1"/>
                </a:solidFill>
              </a:rPr>
              <a:t>6) Burn Animal Parts (priests)		</a:t>
            </a:r>
            <a:r>
              <a:rPr lang="en-US" i="1" dirty="0"/>
              <a:t>Best, emotion</a:t>
            </a:r>
            <a:endParaRPr lang="en-US" dirty="0">
              <a:solidFill>
                <a:srgbClr val="FF0000"/>
              </a:solidFill>
            </a:endParaRPr>
          </a:p>
          <a:p>
            <a:r>
              <a:rPr lang="en-US" dirty="0"/>
              <a:t>7) Communal Meal			</a:t>
            </a:r>
            <a:r>
              <a:rPr lang="en-US" i="1" dirty="0"/>
              <a:t>Celebrate peace</a:t>
            </a:r>
          </a:p>
          <a:p>
            <a:endParaRPr lang="en-US" dirty="0"/>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E520563C-E801-40AF-981B-C412BD90A822}"/>
              </a:ext>
            </a:extLst>
          </p:cNvPr>
          <p:cNvSpPr/>
          <p:nvPr/>
        </p:nvSpPr>
        <p:spPr>
          <a:xfrm>
            <a:off x="6415549" y="1254460"/>
            <a:ext cx="353961" cy="333266"/>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98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3B286-2C6E-5B41-8C27-0EFDD3C9918C}"/>
              </a:ext>
            </a:extLst>
          </p:cNvPr>
          <p:cNvSpPr txBox="1"/>
          <p:nvPr/>
        </p:nvSpPr>
        <p:spPr>
          <a:xfrm>
            <a:off x="1573895" y="2769843"/>
            <a:ext cx="6782945" cy="707886"/>
          </a:xfrm>
          <a:prstGeom prst="rect">
            <a:avLst/>
          </a:prstGeom>
          <a:noFill/>
        </p:spPr>
        <p:txBody>
          <a:bodyPr wrap="square" rtlCol="0">
            <a:spAutoFit/>
          </a:bodyPr>
          <a:lstStyle/>
          <a:p>
            <a:r>
              <a:rPr lang="en-US" sz="4000" dirty="0">
                <a:solidFill>
                  <a:schemeClr val="bg1"/>
                </a:solidFill>
                <a:latin typeface="Century Gothic"/>
                <a:cs typeface="Century Gothic"/>
              </a:rPr>
              <a:t>WHY? (The Occasions)</a:t>
            </a:r>
            <a:endParaRPr lang="en-US" sz="4000" i="1" dirty="0">
              <a:solidFill>
                <a:schemeClr val="bg1"/>
              </a:solidFill>
              <a:latin typeface="Century Gothic"/>
              <a:cs typeface="Century Gothic"/>
            </a:endParaRPr>
          </a:p>
        </p:txBody>
      </p:sp>
      <p:pic>
        <p:nvPicPr>
          <p:cNvPr id="4" name="Picture 3">
            <a:extLst>
              <a:ext uri="{FF2B5EF4-FFF2-40B4-BE49-F238E27FC236}">
                <a16:creationId xmlns:a16="http://schemas.microsoft.com/office/drawing/2014/main" id="{4830D1CC-305D-DC44-BC11-7B8C5E7C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2825463"/>
            <a:ext cx="1530357" cy="12330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43653E-8AF4-594B-AAEA-E67F6C55BD41}"/>
              </a:ext>
            </a:extLst>
          </p:cNvPr>
          <p:cNvSpPr txBox="1"/>
          <p:nvPr/>
        </p:nvSpPr>
        <p:spPr>
          <a:xfrm>
            <a:off x="184727" y="83128"/>
            <a:ext cx="8061202" cy="1323439"/>
          </a:xfrm>
          <a:prstGeom prst="rect">
            <a:avLst/>
          </a:prstGeom>
          <a:noFill/>
        </p:spPr>
        <p:txBody>
          <a:bodyPr wrap="square" rtlCol="0">
            <a:spAutoFit/>
          </a:bodyPr>
          <a:lstStyle/>
          <a:p>
            <a:r>
              <a:rPr lang="en-US" sz="4000" dirty="0">
                <a:solidFill>
                  <a:schemeClr val="bg1"/>
                </a:solidFill>
                <a:latin typeface="Century Gothic"/>
                <a:cs typeface="Century Gothic"/>
              </a:rPr>
              <a:t>The Peace Offering: Celebrating Peace with God</a:t>
            </a:r>
          </a:p>
        </p:txBody>
      </p:sp>
    </p:spTree>
    <p:extLst>
      <p:ext uri="{BB962C8B-B14F-4D97-AF65-F5344CB8AC3E}">
        <p14:creationId xmlns:p14="http://schemas.microsoft.com/office/powerpoint/2010/main" val="3031019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WHY? (The Occasions)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628073"/>
          </a:xfrm>
        </p:spPr>
        <p:txBody>
          <a:bodyPr>
            <a:normAutofit/>
          </a:bodyPr>
          <a:lstStyle/>
          <a:p>
            <a:pPr marL="0" indent="0">
              <a:buNone/>
            </a:pPr>
            <a:r>
              <a:rPr lang="en-US" sz="2800" dirty="0"/>
              <a:t>1) Thanksgiving/Praise</a:t>
            </a:r>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45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Thanksgiving/Praise</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70000" lnSpcReduction="20000"/>
          </a:bodyPr>
          <a:lstStyle/>
          <a:p>
            <a:r>
              <a:rPr lang="en-US" b="1" dirty="0"/>
              <a:t>Lev. 7:11</a:t>
            </a:r>
            <a:r>
              <a:rPr lang="en-US" dirty="0"/>
              <a:t>   ‘Now this is the law of the sacrifice of peace offerings which shall be presented to the Lord. </a:t>
            </a:r>
            <a:r>
              <a:rPr lang="en-US" b="1" dirty="0"/>
              <a:t>12</a:t>
            </a:r>
            <a:r>
              <a:rPr lang="en-US" dirty="0"/>
              <a:t> ‘If he offers it by way of </a:t>
            </a:r>
            <a:r>
              <a:rPr lang="en-US" dirty="0">
                <a:solidFill>
                  <a:srgbClr val="FFFF00"/>
                </a:solidFill>
              </a:rPr>
              <a:t>thanksgiving</a:t>
            </a:r>
            <a:r>
              <a:rPr lang="en-US" dirty="0"/>
              <a:t>, then along with the sacrifice of thanksgiving he shall offer unleavened cakes mixed with oil, and unleavened wafers spread with oil, and cakes</a:t>
            </a:r>
            <a:r>
              <a:rPr lang="en-US" i="1" dirty="0"/>
              <a:t> of well</a:t>
            </a:r>
            <a:r>
              <a:rPr lang="en-US" dirty="0"/>
              <a:t> stirred fine flour mixed with oil. </a:t>
            </a:r>
            <a:r>
              <a:rPr lang="en-US" b="1" dirty="0"/>
              <a:t>13</a:t>
            </a:r>
            <a:r>
              <a:rPr lang="en-US" dirty="0"/>
              <a:t> ‘With the sacrifice of his peace offerings for thanksgiving, he shall present his offering with cakes of leavened bread. </a:t>
            </a:r>
            <a:r>
              <a:rPr lang="en-US" b="1" dirty="0"/>
              <a:t>14</a:t>
            </a:r>
            <a:r>
              <a:rPr lang="en-US" dirty="0"/>
              <a:t> ‘Of this he shall present one of every offering as a contribution to the Lord; it shall belong to the priest who sprinkles the blood of the peace offerings.</a:t>
            </a:r>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11A8DC-2074-5045-9175-98D64A2CEDC7}"/>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376763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WHY? (The Occasions)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1588655"/>
          </a:xfrm>
        </p:spPr>
        <p:txBody>
          <a:bodyPr>
            <a:normAutofit/>
          </a:bodyPr>
          <a:lstStyle/>
          <a:p>
            <a:pPr marL="0" indent="0">
              <a:buNone/>
            </a:pPr>
            <a:r>
              <a:rPr lang="en-US" sz="2800" dirty="0"/>
              <a:t>1) Thanksgiving/Praise</a:t>
            </a:r>
          </a:p>
          <a:p>
            <a:pPr marL="0" indent="0">
              <a:buNone/>
            </a:pPr>
            <a:r>
              <a:rPr lang="en-US" sz="2800" dirty="0"/>
              <a:t>2) Vow (Votive)</a:t>
            </a:r>
          </a:p>
          <a:p>
            <a:pPr marL="0" indent="0">
              <a:buNone/>
            </a:pPr>
            <a:r>
              <a:rPr lang="en-US" sz="2800" dirty="0"/>
              <a:t>3) Free will</a:t>
            </a:r>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2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Votive, Free-Will</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92500"/>
          </a:bodyPr>
          <a:lstStyle/>
          <a:p>
            <a:r>
              <a:rPr lang="en-US" b="1" dirty="0"/>
              <a:t>Lev. 7:16</a:t>
            </a:r>
            <a:r>
              <a:rPr lang="en-US" dirty="0"/>
              <a:t> ‘But if the sacrifice of his offering is a </a:t>
            </a:r>
            <a:r>
              <a:rPr lang="en-US" dirty="0">
                <a:solidFill>
                  <a:srgbClr val="FFFF00"/>
                </a:solidFill>
              </a:rPr>
              <a:t>votive</a:t>
            </a:r>
            <a:r>
              <a:rPr lang="en-US" dirty="0"/>
              <a:t> or a </a:t>
            </a:r>
            <a:r>
              <a:rPr lang="en-US" dirty="0">
                <a:solidFill>
                  <a:srgbClr val="FFFF00"/>
                </a:solidFill>
              </a:rPr>
              <a:t>freewill</a:t>
            </a:r>
            <a:r>
              <a:rPr lang="en-US" dirty="0"/>
              <a:t> offering, it shall be eaten on the day that he offers his sacrifice, and on the next day what is left of it may be eaten; </a:t>
            </a:r>
            <a:r>
              <a:rPr lang="en-US" b="1" dirty="0"/>
              <a:t>17</a:t>
            </a:r>
            <a:r>
              <a:rPr lang="en-US" dirty="0"/>
              <a:t> but what is left over from the flesh of the sacrifice on the third day shall be burned with fire. </a:t>
            </a:r>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C171100-738B-F340-AE4C-7D97FD854B99}"/>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472820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Thanksgiving Offerings</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62500" lnSpcReduction="20000"/>
          </a:bodyPr>
          <a:lstStyle/>
          <a:p>
            <a:r>
              <a:rPr lang="en-US" b="1" dirty="0"/>
              <a:t>Psa. 54:6</a:t>
            </a:r>
            <a:r>
              <a:rPr lang="en-US" dirty="0"/>
              <a:t>    Willingly I will </a:t>
            </a:r>
            <a:r>
              <a:rPr lang="en-US" dirty="0">
                <a:solidFill>
                  <a:srgbClr val="FFFF00"/>
                </a:solidFill>
              </a:rPr>
              <a:t>sacrifice</a:t>
            </a:r>
            <a:r>
              <a:rPr lang="en-US" dirty="0"/>
              <a:t> to You; </a:t>
            </a:r>
          </a:p>
          <a:p>
            <a:r>
              <a:rPr lang="en-US" dirty="0"/>
              <a:t>I will </a:t>
            </a:r>
            <a:r>
              <a:rPr lang="en-US" dirty="0">
                <a:solidFill>
                  <a:srgbClr val="FFFF00"/>
                </a:solidFill>
              </a:rPr>
              <a:t>give thanks</a:t>
            </a:r>
            <a:r>
              <a:rPr lang="en-US" dirty="0"/>
              <a:t> to Your name, O Lord, for it is good.</a:t>
            </a:r>
          </a:p>
          <a:p>
            <a:r>
              <a:rPr lang="en-US" b="1" dirty="0"/>
              <a:t>7</a:t>
            </a:r>
            <a:r>
              <a:rPr lang="en-US" dirty="0"/>
              <a:t> For He has delivered me from all trouble, </a:t>
            </a:r>
          </a:p>
          <a:p>
            <a:r>
              <a:rPr lang="en-US" dirty="0"/>
              <a:t>And my eye has looked</a:t>
            </a:r>
            <a:r>
              <a:rPr lang="en-US" i="1" dirty="0"/>
              <a:t> with satisfaction</a:t>
            </a:r>
            <a:r>
              <a:rPr lang="en-US" dirty="0"/>
              <a:t> upon my enemies.</a:t>
            </a:r>
          </a:p>
          <a:p>
            <a:endParaRPr lang="en-US" dirty="0"/>
          </a:p>
          <a:p>
            <a:r>
              <a:rPr lang="en-US" b="1" dirty="0"/>
              <a:t>Psa. 56:12</a:t>
            </a:r>
            <a:r>
              <a:rPr lang="en-US" dirty="0"/>
              <a:t> Your </a:t>
            </a:r>
            <a:r>
              <a:rPr lang="en-US" dirty="0">
                <a:solidFill>
                  <a:srgbClr val="FFFF00"/>
                </a:solidFill>
              </a:rPr>
              <a:t>vows</a:t>
            </a:r>
            <a:r>
              <a:rPr lang="en-US" dirty="0"/>
              <a:t> are </a:t>
            </a:r>
            <a:r>
              <a:rPr lang="en-US" i="1" dirty="0"/>
              <a:t>binding</a:t>
            </a:r>
            <a:r>
              <a:rPr lang="en-US" dirty="0"/>
              <a:t> upon me, O God; </a:t>
            </a:r>
          </a:p>
          <a:p>
            <a:r>
              <a:rPr lang="en-US" dirty="0"/>
              <a:t>I will render </a:t>
            </a:r>
            <a:r>
              <a:rPr lang="en-US" dirty="0">
                <a:solidFill>
                  <a:srgbClr val="FFFF00"/>
                </a:solidFill>
              </a:rPr>
              <a:t>thank offerings</a:t>
            </a:r>
            <a:r>
              <a:rPr lang="en-US" dirty="0"/>
              <a:t> to You.</a:t>
            </a:r>
          </a:p>
          <a:p>
            <a:r>
              <a:rPr lang="en-US" b="1" dirty="0"/>
              <a:t>13</a:t>
            </a:r>
            <a:r>
              <a:rPr lang="en-US" dirty="0"/>
              <a:t> For You have delivered my soul from death, </a:t>
            </a:r>
          </a:p>
          <a:p>
            <a:r>
              <a:rPr lang="en-US" dirty="0"/>
              <a:t>Indeed my feet from stumbling, </a:t>
            </a:r>
          </a:p>
          <a:p>
            <a:r>
              <a:rPr lang="en-US" dirty="0"/>
              <a:t>So that I may walk before God </a:t>
            </a:r>
          </a:p>
          <a:p>
            <a:r>
              <a:rPr lang="en-US" dirty="0"/>
              <a:t>In the light of the living.</a:t>
            </a:r>
          </a:p>
          <a:p>
            <a:endParaRPr lang="en-US" dirty="0"/>
          </a:p>
          <a:p>
            <a:endParaRPr lang="en-US" dirty="0"/>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52B7AF-A34F-EA40-97E4-6F1AEEB8D13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215287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E.g. </a:t>
            </a:r>
            <a:r>
              <a:rPr lang="en-US" dirty="0" err="1"/>
              <a:t>Elkanah</a:t>
            </a:r>
            <a:r>
              <a:rPr lang="en-US" dirty="0"/>
              <a:t> &amp; Hannah</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85000" lnSpcReduction="10000"/>
          </a:bodyPr>
          <a:lstStyle/>
          <a:p>
            <a:r>
              <a:rPr lang="en-US" b="1" dirty="0"/>
              <a:t>1Sam. 1:3</a:t>
            </a:r>
            <a:r>
              <a:rPr lang="en-US" dirty="0"/>
              <a:t>   Now this man would go up from his city yearly to worship and to </a:t>
            </a:r>
            <a:r>
              <a:rPr lang="en-US" dirty="0">
                <a:solidFill>
                  <a:srgbClr val="FFFF00"/>
                </a:solidFill>
              </a:rPr>
              <a:t>sacrifice</a:t>
            </a:r>
            <a:r>
              <a:rPr lang="en-US" dirty="0"/>
              <a:t> to the Lord of hosts in Shiloh. … </a:t>
            </a:r>
            <a:r>
              <a:rPr lang="en-US" b="1" dirty="0"/>
              <a:t>4</a:t>
            </a:r>
            <a:r>
              <a:rPr lang="en-US" dirty="0"/>
              <a:t> When the day came that </a:t>
            </a:r>
            <a:r>
              <a:rPr lang="en-US" dirty="0" err="1"/>
              <a:t>Elkanah</a:t>
            </a:r>
            <a:r>
              <a:rPr lang="en-US" dirty="0"/>
              <a:t> sacrificed, </a:t>
            </a:r>
            <a:r>
              <a:rPr lang="en-US" dirty="0">
                <a:solidFill>
                  <a:srgbClr val="FFFF00"/>
                </a:solidFill>
              </a:rPr>
              <a:t>he would give portions</a:t>
            </a:r>
            <a:r>
              <a:rPr lang="en-US" dirty="0"/>
              <a:t> to </a:t>
            </a:r>
            <a:r>
              <a:rPr lang="en-US" dirty="0" err="1"/>
              <a:t>Peninnah</a:t>
            </a:r>
            <a:r>
              <a:rPr lang="en-US" dirty="0"/>
              <a:t> his wife and to all her sons and her daughters; </a:t>
            </a:r>
            <a:r>
              <a:rPr lang="en-US" b="1" dirty="0"/>
              <a:t>5</a:t>
            </a:r>
            <a:r>
              <a:rPr lang="en-US" dirty="0"/>
              <a:t> but to Hannah he would give a double portion, for he loved Hannah, but the Lord had closed her womb. </a:t>
            </a:r>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D37F7D-4879-2C41-958B-0B062A643DE6}"/>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696801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E.g. </a:t>
            </a:r>
            <a:r>
              <a:rPr lang="en-US" dirty="0" err="1"/>
              <a:t>Elkanah</a:t>
            </a:r>
            <a:r>
              <a:rPr lang="en-US" dirty="0"/>
              <a:t> &amp; Hannah</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62500" lnSpcReduction="20000"/>
          </a:bodyPr>
          <a:lstStyle/>
          <a:p>
            <a:r>
              <a:rPr lang="en-US" b="1" dirty="0"/>
              <a:t>1Sam. 1:11</a:t>
            </a:r>
            <a:r>
              <a:rPr lang="en-US" dirty="0"/>
              <a:t> She made a </a:t>
            </a:r>
            <a:r>
              <a:rPr lang="en-US" dirty="0">
                <a:solidFill>
                  <a:srgbClr val="FFFF00"/>
                </a:solidFill>
              </a:rPr>
              <a:t>vow</a:t>
            </a:r>
            <a:r>
              <a:rPr lang="en-US" dirty="0"/>
              <a:t> saying, “O Lord of hosts, if you will look with compassion on the suffering of your female servant, remembering me and not forgetting your servant, and give a male child to your servant, then I will dedicate him to the Lord all the days of his life. His hair will never be cut.”</a:t>
            </a:r>
          </a:p>
          <a:p>
            <a:r>
              <a:rPr lang="en-US" dirty="0"/>
              <a:t>…</a:t>
            </a:r>
          </a:p>
          <a:p>
            <a:r>
              <a:rPr lang="en-US" dirty="0"/>
              <a:t> </a:t>
            </a:r>
            <a:r>
              <a:rPr lang="en-US" b="1" dirty="0"/>
              <a:t>24</a:t>
            </a:r>
            <a:r>
              <a:rPr lang="en-US" dirty="0"/>
              <a:t> Once she had weaned him, she took him up with her, along with </a:t>
            </a:r>
            <a:r>
              <a:rPr lang="en-US" dirty="0">
                <a:solidFill>
                  <a:srgbClr val="FFFF00"/>
                </a:solidFill>
              </a:rPr>
              <a:t>three bulls</a:t>
            </a:r>
            <a:r>
              <a:rPr lang="en-US" dirty="0"/>
              <a:t>, an ephah of flour, and a container of wine. She brought him to the Lord’s house at Shiloh, even though he was young. </a:t>
            </a:r>
            <a:r>
              <a:rPr lang="en-US" b="1" dirty="0"/>
              <a:t>25</a:t>
            </a:r>
            <a:r>
              <a:rPr lang="en-US" dirty="0"/>
              <a:t> Once the bull had been slaughtered, they brought the boy to Eli. </a:t>
            </a:r>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204103-E25C-6E45-9FB1-746E20DF1EA4}"/>
              </a:ext>
            </a:extLst>
          </p:cNvPr>
          <p:cNvSpPr txBox="1"/>
          <p:nvPr/>
        </p:nvSpPr>
        <p:spPr>
          <a:xfrm>
            <a:off x="8500080" y="4409957"/>
            <a:ext cx="558166" cy="369332"/>
          </a:xfrm>
          <a:prstGeom prst="rect">
            <a:avLst/>
          </a:prstGeom>
          <a:noFill/>
        </p:spPr>
        <p:txBody>
          <a:bodyPr wrap="none" rtlCol="0">
            <a:spAutoFit/>
          </a:bodyPr>
          <a:lstStyle/>
          <a:p>
            <a:r>
              <a:rPr lang="en-US" dirty="0">
                <a:solidFill>
                  <a:schemeClr val="bg1"/>
                </a:solidFill>
              </a:rPr>
              <a:t>NET</a:t>
            </a:r>
          </a:p>
        </p:txBody>
      </p:sp>
    </p:spTree>
    <p:extLst>
      <p:ext uri="{BB962C8B-B14F-4D97-AF65-F5344CB8AC3E}">
        <p14:creationId xmlns:p14="http://schemas.microsoft.com/office/powerpoint/2010/main" val="1792295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60ED-3E71-A84C-948B-6A25DD3339AB}"/>
              </a:ext>
            </a:extLst>
          </p:cNvPr>
          <p:cNvSpPr>
            <a:spLocks noGrp="1"/>
          </p:cNvSpPr>
          <p:nvPr>
            <p:ph type="title"/>
          </p:nvPr>
        </p:nvSpPr>
        <p:spPr/>
        <p:txBody>
          <a:bodyPr/>
          <a:lstStyle/>
          <a:p>
            <a:r>
              <a:rPr lang="en-US" dirty="0"/>
              <a:t>Dedication of Temple</a:t>
            </a:r>
          </a:p>
        </p:txBody>
      </p:sp>
      <p:sp>
        <p:nvSpPr>
          <p:cNvPr id="3" name="Content Placeholder 2">
            <a:extLst>
              <a:ext uri="{FF2B5EF4-FFF2-40B4-BE49-F238E27FC236}">
                <a16:creationId xmlns:a16="http://schemas.microsoft.com/office/drawing/2014/main" id="{08815FF3-15D0-6C40-AA29-9D80993A4F93}"/>
              </a:ext>
            </a:extLst>
          </p:cNvPr>
          <p:cNvSpPr>
            <a:spLocks noGrp="1"/>
          </p:cNvSpPr>
          <p:nvPr>
            <p:ph idx="1"/>
          </p:nvPr>
        </p:nvSpPr>
        <p:spPr/>
        <p:txBody>
          <a:bodyPr>
            <a:normAutofit fontScale="92500"/>
          </a:bodyPr>
          <a:lstStyle/>
          <a:p>
            <a:r>
              <a:rPr lang="en-US" b="1" dirty="0"/>
              <a:t>1Kings 8:62</a:t>
            </a:r>
            <a:r>
              <a:rPr lang="en-US" dirty="0"/>
              <a:t>   Now the king and all Israel with him offered sacrifice before the Lord. 63 Solomon offered for the sacrifice of peace offerings, which he offered to the Lord, 22,000 oxen and 120,000 sheep. So the king and all the sons of Israel dedicated the house of the Lord.</a:t>
            </a:r>
          </a:p>
        </p:txBody>
      </p:sp>
      <p:pic>
        <p:nvPicPr>
          <p:cNvPr id="4" name="Picture 3">
            <a:extLst>
              <a:ext uri="{FF2B5EF4-FFF2-40B4-BE49-F238E27FC236}">
                <a16:creationId xmlns:a16="http://schemas.microsoft.com/office/drawing/2014/main" id="{4C969C24-5112-DA4D-99D4-05081877E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204103-E25C-6E45-9FB1-746E20DF1EA4}"/>
              </a:ext>
            </a:extLst>
          </p:cNvPr>
          <p:cNvSpPr txBox="1"/>
          <p:nvPr/>
        </p:nvSpPr>
        <p:spPr>
          <a:xfrm>
            <a:off x="8500080" y="4409957"/>
            <a:ext cx="558166" cy="369332"/>
          </a:xfrm>
          <a:prstGeom prst="rect">
            <a:avLst/>
          </a:prstGeom>
          <a:noFill/>
        </p:spPr>
        <p:txBody>
          <a:bodyPr wrap="none" rtlCol="0">
            <a:spAutoFit/>
          </a:bodyPr>
          <a:lstStyle/>
          <a:p>
            <a:r>
              <a:rPr lang="en-US" dirty="0">
                <a:solidFill>
                  <a:schemeClr val="bg1"/>
                </a:solidFill>
              </a:rPr>
              <a:t>NET</a:t>
            </a:r>
          </a:p>
        </p:txBody>
      </p:sp>
    </p:spTree>
    <p:extLst>
      <p:ext uri="{BB962C8B-B14F-4D97-AF65-F5344CB8AC3E}">
        <p14:creationId xmlns:p14="http://schemas.microsoft.com/office/powerpoint/2010/main" val="144527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62DFA3E-6C15-40A1-BE5D-51ED65CA2836}"/>
              </a:ext>
            </a:extLst>
          </p:cNvPr>
          <p:cNvSpPr txBox="1"/>
          <p:nvPr/>
        </p:nvSpPr>
        <p:spPr>
          <a:xfrm>
            <a:off x="2415250" y="597697"/>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Burnt offering</a:t>
            </a:r>
          </a:p>
        </p:txBody>
      </p:sp>
      <p:sp>
        <p:nvSpPr>
          <p:cNvPr id="23" name="TextBox 22">
            <a:extLst>
              <a:ext uri="{FF2B5EF4-FFF2-40B4-BE49-F238E27FC236}">
                <a16:creationId xmlns:a16="http://schemas.microsoft.com/office/drawing/2014/main" id="{E09A1228-B9A4-4B6D-ADCA-DEB8E5026E62}"/>
              </a:ext>
            </a:extLst>
          </p:cNvPr>
          <p:cNvSpPr txBox="1"/>
          <p:nvPr/>
        </p:nvSpPr>
        <p:spPr>
          <a:xfrm>
            <a:off x="2415249" y="1446403"/>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Grain offering</a:t>
            </a:r>
          </a:p>
        </p:txBody>
      </p:sp>
      <p:sp>
        <p:nvSpPr>
          <p:cNvPr id="24" name="TextBox 23">
            <a:extLst>
              <a:ext uri="{FF2B5EF4-FFF2-40B4-BE49-F238E27FC236}">
                <a16:creationId xmlns:a16="http://schemas.microsoft.com/office/drawing/2014/main" id="{F4544BC7-1FDA-43AC-90AE-CE6337923FD0}"/>
              </a:ext>
            </a:extLst>
          </p:cNvPr>
          <p:cNvSpPr txBox="1"/>
          <p:nvPr/>
        </p:nvSpPr>
        <p:spPr>
          <a:xfrm>
            <a:off x="2415250" y="2278325"/>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Peace offering</a:t>
            </a:r>
          </a:p>
        </p:txBody>
      </p:sp>
      <p:sp>
        <p:nvSpPr>
          <p:cNvPr id="25" name="TextBox 24">
            <a:extLst>
              <a:ext uri="{FF2B5EF4-FFF2-40B4-BE49-F238E27FC236}">
                <a16:creationId xmlns:a16="http://schemas.microsoft.com/office/drawing/2014/main" id="{F5998F4D-1B57-419C-91E1-3D397A2DAEDA}"/>
              </a:ext>
            </a:extLst>
          </p:cNvPr>
          <p:cNvSpPr txBox="1"/>
          <p:nvPr/>
        </p:nvSpPr>
        <p:spPr>
          <a:xfrm>
            <a:off x="2415250" y="3113628"/>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Sin offering</a:t>
            </a:r>
          </a:p>
        </p:txBody>
      </p:sp>
      <p:sp>
        <p:nvSpPr>
          <p:cNvPr id="26" name="TextBox 25">
            <a:extLst>
              <a:ext uri="{FF2B5EF4-FFF2-40B4-BE49-F238E27FC236}">
                <a16:creationId xmlns:a16="http://schemas.microsoft.com/office/drawing/2014/main" id="{D6D8ED4C-99F9-430B-966E-CF56D991D98A}"/>
              </a:ext>
            </a:extLst>
          </p:cNvPr>
          <p:cNvSpPr txBox="1"/>
          <p:nvPr/>
        </p:nvSpPr>
        <p:spPr>
          <a:xfrm>
            <a:off x="2415250" y="3940089"/>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Guilt offering</a:t>
            </a:r>
          </a:p>
        </p:txBody>
      </p:sp>
      <p:sp>
        <p:nvSpPr>
          <p:cNvPr id="27" name="TextBox 26">
            <a:extLst>
              <a:ext uri="{FF2B5EF4-FFF2-40B4-BE49-F238E27FC236}">
                <a16:creationId xmlns:a16="http://schemas.microsoft.com/office/drawing/2014/main" id="{0A1D8DFC-785A-4B39-972F-23607D005F3F}"/>
              </a:ext>
            </a:extLst>
          </p:cNvPr>
          <p:cNvSpPr txBox="1"/>
          <p:nvPr/>
        </p:nvSpPr>
        <p:spPr>
          <a:xfrm rot="10800000">
            <a:off x="113612" y="382169"/>
            <a:ext cx="523220" cy="2496911"/>
          </a:xfrm>
          <a:prstGeom prst="rect">
            <a:avLst/>
          </a:prstGeom>
          <a:noFill/>
        </p:spPr>
        <p:txBody>
          <a:bodyPr vert="vert" wrap="square" rtlCol="0" anchor="ctr">
            <a:spAutoFit/>
          </a:bodyPr>
          <a:lstStyle/>
          <a:p>
            <a:pPr algn="ctr"/>
            <a:r>
              <a:rPr lang="en-US" sz="2200" spc="300" dirty="0">
                <a:solidFill>
                  <a:srgbClr val="FFFF00"/>
                </a:solidFill>
                <a:latin typeface="Century Gothic" panose="020B0502020202020204" pitchFamily="34" charset="0"/>
              </a:rPr>
              <a:t>Sweet Savor</a:t>
            </a:r>
          </a:p>
        </p:txBody>
      </p:sp>
      <p:sp>
        <p:nvSpPr>
          <p:cNvPr id="28" name="TextBox 27">
            <a:extLst>
              <a:ext uri="{FF2B5EF4-FFF2-40B4-BE49-F238E27FC236}">
                <a16:creationId xmlns:a16="http://schemas.microsoft.com/office/drawing/2014/main" id="{11053BA6-E166-40ED-A1DA-78300E9F96CA}"/>
              </a:ext>
            </a:extLst>
          </p:cNvPr>
          <p:cNvSpPr txBox="1"/>
          <p:nvPr/>
        </p:nvSpPr>
        <p:spPr>
          <a:xfrm rot="10800000">
            <a:off x="90804" y="2879081"/>
            <a:ext cx="523220" cy="1821314"/>
          </a:xfrm>
          <a:prstGeom prst="rect">
            <a:avLst/>
          </a:prstGeom>
          <a:noFill/>
        </p:spPr>
        <p:txBody>
          <a:bodyPr vert="vert" wrap="square" rtlCol="0" anchor="ctr">
            <a:spAutoFit/>
          </a:bodyPr>
          <a:lstStyle/>
          <a:p>
            <a:pPr algn="ctr"/>
            <a:r>
              <a:rPr lang="en-US" sz="2200" spc="300" dirty="0">
                <a:solidFill>
                  <a:srgbClr val="FFFF00"/>
                </a:solidFill>
                <a:latin typeface="Century Gothic" panose="020B0502020202020204" pitchFamily="34" charset="0"/>
              </a:rPr>
              <a:t>Expiation</a:t>
            </a:r>
          </a:p>
        </p:txBody>
      </p:sp>
      <p:sp>
        <p:nvSpPr>
          <p:cNvPr id="29" name="Left Brace 28">
            <a:extLst>
              <a:ext uri="{FF2B5EF4-FFF2-40B4-BE49-F238E27FC236}">
                <a16:creationId xmlns:a16="http://schemas.microsoft.com/office/drawing/2014/main" id="{C4024833-1E77-4E4E-AAD4-4A81D52E3F60}"/>
              </a:ext>
            </a:extLst>
          </p:cNvPr>
          <p:cNvSpPr/>
          <p:nvPr/>
        </p:nvSpPr>
        <p:spPr>
          <a:xfrm>
            <a:off x="586317" y="2962013"/>
            <a:ext cx="197454" cy="1586937"/>
          </a:xfrm>
          <a:prstGeom prst="leftBrace">
            <a:avLst/>
          </a:prstGeom>
          <a:ln w="12700">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Left Brace 29">
            <a:extLst>
              <a:ext uri="{FF2B5EF4-FFF2-40B4-BE49-F238E27FC236}">
                <a16:creationId xmlns:a16="http://schemas.microsoft.com/office/drawing/2014/main" id="{867C27F1-B763-4849-9DB4-B4AB35EA05A0}"/>
              </a:ext>
            </a:extLst>
          </p:cNvPr>
          <p:cNvSpPr/>
          <p:nvPr/>
        </p:nvSpPr>
        <p:spPr>
          <a:xfrm>
            <a:off x="586317" y="443105"/>
            <a:ext cx="197454" cy="2435976"/>
          </a:xfrm>
          <a:prstGeom prst="leftBrace">
            <a:avLst/>
          </a:prstGeom>
          <a:ln w="12700">
            <a:solidFill>
              <a:schemeClr val="bg1">
                <a:lumMod val="9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652477D8-1DD1-41E6-BC23-A4BB4F1EA9DD}"/>
              </a:ext>
            </a:extLst>
          </p:cNvPr>
          <p:cNvSpPr/>
          <p:nvPr/>
        </p:nvSpPr>
        <p:spPr>
          <a:xfrm>
            <a:off x="1018418" y="2126943"/>
            <a:ext cx="1188720" cy="756055"/>
          </a:xfrm>
          <a:prstGeom prst="round2DiagRect">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id="{D7766707-94CE-4F90-8778-DFDFC47577AC}"/>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226530" y="422295"/>
            <a:ext cx="743212" cy="805235"/>
          </a:xfrm>
          <a:prstGeom prst="rect">
            <a:avLst/>
          </a:prstGeom>
        </p:spPr>
      </p:pic>
      <p:sp>
        <p:nvSpPr>
          <p:cNvPr id="18" name="Rectangle: Diagonal Corners Rounded 17">
            <a:extLst>
              <a:ext uri="{FF2B5EF4-FFF2-40B4-BE49-F238E27FC236}">
                <a16:creationId xmlns:a16="http://schemas.microsoft.com/office/drawing/2014/main" id="{5CBF5F5B-0C67-429C-8326-891B0CC9A726}"/>
              </a:ext>
            </a:extLst>
          </p:cNvPr>
          <p:cNvSpPr/>
          <p:nvPr/>
        </p:nvSpPr>
        <p:spPr>
          <a:xfrm>
            <a:off x="1010653" y="1300249"/>
            <a:ext cx="1188720" cy="756055"/>
          </a:xfrm>
          <a:prstGeom prst="round2DiagRect">
            <a:avLst/>
          </a:prstGeom>
          <a:noFill/>
          <a:ln w="254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E351241C-D0CF-4C40-A96D-EAA25637294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99855" y="1271997"/>
            <a:ext cx="625847" cy="810479"/>
          </a:xfrm>
          <a:prstGeom prst="rect">
            <a:avLst/>
          </a:prstGeom>
        </p:spPr>
      </p:pic>
      <p:sp>
        <p:nvSpPr>
          <p:cNvPr id="19" name="Rectangle: Diagonal Corners Rounded 18">
            <a:extLst>
              <a:ext uri="{FF2B5EF4-FFF2-40B4-BE49-F238E27FC236}">
                <a16:creationId xmlns:a16="http://schemas.microsoft.com/office/drawing/2014/main" id="{0B94A519-7B4E-4B74-85E9-DF4AAFF7ACB7}"/>
              </a:ext>
            </a:extLst>
          </p:cNvPr>
          <p:cNvSpPr/>
          <p:nvPr/>
        </p:nvSpPr>
        <p:spPr>
          <a:xfrm>
            <a:off x="1018418" y="456034"/>
            <a:ext cx="1188720" cy="756055"/>
          </a:xfrm>
          <a:prstGeom prst="round2DiagRect">
            <a:avLst/>
          </a:prstGeom>
          <a:noFill/>
          <a:ln w="254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245CC12-3530-4D03-987B-A121A17CDCB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29778" y="2179784"/>
            <a:ext cx="926465" cy="744816"/>
          </a:xfrm>
          <a:prstGeom prst="rect">
            <a:avLst/>
          </a:prstGeom>
        </p:spPr>
      </p:pic>
      <p:sp>
        <p:nvSpPr>
          <p:cNvPr id="20" name="Rectangle: Diagonal Corners Rounded 19">
            <a:extLst>
              <a:ext uri="{FF2B5EF4-FFF2-40B4-BE49-F238E27FC236}">
                <a16:creationId xmlns:a16="http://schemas.microsoft.com/office/drawing/2014/main" id="{045AD9DF-EEC7-49E0-9B73-85F722BEDCF8}"/>
              </a:ext>
            </a:extLst>
          </p:cNvPr>
          <p:cNvSpPr/>
          <p:nvPr/>
        </p:nvSpPr>
        <p:spPr>
          <a:xfrm>
            <a:off x="1010653" y="2962013"/>
            <a:ext cx="1188720" cy="756055"/>
          </a:xfrm>
          <a:prstGeom prst="round2DiagRect">
            <a:avLst/>
          </a:prstGeom>
          <a:noFill/>
          <a:ln w="254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4374A979-0614-42AB-B7FC-B8A7AC6BBD64}"/>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24054" y="3052387"/>
            <a:ext cx="1137912" cy="575306"/>
          </a:xfrm>
          <a:prstGeom prst="rect">
            <a:avLst/>
          </a:prstGeom>
        </p:spPr>
      </p:pic>
      <p:sp>
        <p:nvSpPr>
          <p:cNvPr id="21" name="Rectangle: Diagonal Corners Rounded 20">
            <a:extLst>
              <a:ext uri="{FF2B5EF4-FFF2-40B4-BE49-F238E27FC236}">
                <a16:creationId xmlns:a16="http://schemas.microsoft.com/office/drawing/2014/main" id="{39BC214C-4AA3-4B32-A91F-AE17AA815FE6}"/>
              </a:ext>
            </a:extLst>
          </p:cNvPr>
          <p:cNvSpPr/>
          <p:nvPr/>
        </p:nvSpPr>
        <p:spPr>
          <a:xfrm>
            <a:off x="1010653" y="3792895"/>
            <a:ext cx="1188720" cy="756055"/>
          </a:xfrm>
          <a:prstGeom prst="round2DiagRect">
            <a:avLst/>
          </a:prstGeom>
          <a:noFill/>
          <a:ln w="25400">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82CDDA57-622D-415D-B61B-173C89922F4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382284" y="3792895"/>
            <a:ext cx="421452" cy="761634"/>
          </a:xfrm>
          <a:prstGeom prst="rect">
            <a:avLst/>
          </a:prstGeom>
        </p:spPr>
      </p:pic>
    </p:spTree>
    <p:extLst>
      <p:ext uri="{BB962C8B-B14F-4D97-AF65-F5344CB8AC3E}">
        <p14:creationId xmlns:p14="http://schemas.microsoft.com/office/powerpoint/2010/main" val="69295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WHY? (The Occasions)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lnSpcReduction="10000"/>
          </a:bodyPr>
          <a:lstStyle/>
          <a:p>
            <a:pPr marL="0" indent="0">
              <a:buNone/>
            </a:pPr>
            <a:r>
              <a:rPr lang="en-US" sz="2800" dirty="0"/>
              <a:t>1) Thanksgiving/Praise</a:t>
            </a:r>
          </a:p>
          <a:p>
            <a:pPr marL="0" indent="0">
              <a:buNone/>
            </a:pPr>
            <a:r>
              <a:rPr lang="en-US" sz="2800" dirty="0"/>
              <a:t>2) Vow (Votive)</a:t>
            </a:r>
          </a:p>
          <a:p>
            <a:pPr marL="0" indent="0">
              <a:buNone/>
            </a:pPr>
            <a:r>
              <a:rPr lang="en-US" sz="2800" dirty="0"/>
              <a:t>3) Free will</a:t>
            </a:r>
          </a:p>
          <a:p>
            <a:pPr>
              <a:buFont typeface="Wingdings" panose="05000000000000000000" pitchFamily="2" charset="2"/>
              <a:buChar char="ü"/>
            </a:pPr>
            <a:endParaRPr lang="en-US" sz="2800" dirty="0"/>
          </a:p>
          <a:p>
            <a:pPr marL="0" indent="0">
              <a:buNone/>
            </a:pPr>
            <a:r>
              <a:rPr lang="en-US" sz="2800" i="1" dirty="0"/>
              <a:t>Variants:</a:t>
            </a:r>
          </a:p>
          <a:p>
            <a:pPr marL="457200" lvl="1" indent="0">
              <a:buNone/>
            </a:pPr>
            <a:r>
              <a:rPr lang="en-US" sz="2400" i="1" dirty="0"/>
              <a:t>Ordination (Ex. 29)</a:t>
            </a:r>
          </a:p>
          <a:p>
            <a:pPr marL="457200" lvl="1" indent="0">
              <a:buNone/>
            </a:pPr>
            <a:r>
              <a:rPr lang="en-US" sz="2400" i="1" dirty="0"/>
              <a:t>Passover (Deut. 16)</a:t>
            </a:r>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21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2F50-9A46-4F43-B787-9071249B9292}"/>
              </a:ext>
            </a:extLst>
          </p:cNvPr>
          <p:cNvSpPr>
            <a:spLocks noGrp="1"/>
          </p:cNvSpPr>
          <p:nvPr>
            <p:ph type="title"/>
          </p:nvPr>
        </p:nvSpPr>
        <p:spPr/>
        <p:txBody>
          <a:bodyPr/>
          <a:lstStyle/>
          <a:p>
            <a:r>
              <a:rPr lang="en-US" dirty="0"/>
              <a:t>Lord’s Supper</a:t>
            </a:r>
          </a:p>
        </p:txBody>
      </p:sp>
      <p:sp>
        <p:nvSpPr>
          <p:cNvPr id="3" name="Content Placeholder 2">
            <a:extLst>
              <a:ext uri="{FF2B5EF4-FFF2-40B4-BE49-F238E27FC236}">
                <a16:creationId xmlns:a16="http://schemas.microsoft.com/office/drawing/2014/main" id="{9D77F0B4-5B9B-3C47-BE32-3A226408A614}"/>
              </a:ext>
            </a:extLst>
          </p:cNvPr>
          <p:cNvSpPr>
            <a:spLocks noGrp="1"/>
          </p:cNvSpPr>
          <p:nvPr>
            <p:ph idx="1"/>
          </p:nvPr>
        </p:nvSpPr>
        <p:spPr/>
        <p:txBody>
          <a:bodyPr>
            <a:normAutofit fontScale="70000" lnSpcReduction="20000"/>
          </a:bodyPr>
          <a:lstStyle/>
          <a:p>
            <a:r>
              <a:rPr lang="en-US" b="1" dirty="0"/>
              <a:t>Ex. 24:5</a:t>
            </a:r>
            <a:r>
              <a:rPr lang="en-US" dirty="0"/>
              <a:t> [Moses] sent young men of the sons of Israel, and they offered burnt offerings and sacrificed young bulls as </a:t>
            </a:r>
            <a:r>
              <a:rPr lang="en-US" dirty="0">
                <a:solidFill>
                  <a:srgbClr val="FFFF00"/>
                </a:solidFill>
              </a:rPr>
              <a:t>peace offerings</a:t>
            </a:r>
            <a:r>
              <a:rPr lang="en-US" dirty="0"/>
              <a:t> to the Lord. </a:t>
            </a:r>
            <a:r>
              <a:rPr lang="en-US" b="1" dirty="0"/>
              <a:t>… 8</a:t>
            </a:r>
            <a:r>
              <a:rPr lang="en-US" dirty="0"/>
              <a:t> So Moses took the blood and sprinkled</a:t>
            </a:r>
            <a:r>
              <a:rPr lang="en-US" i="1" dirty="0"/>
              <a:t> it</a:t>
            </a:r>
            <a:r>
              <a:rPr lang="en-US" dirty="0"/>
              <a:t> on the people, and said, “Behold the </a:t>
            </a:r>
            <a:r>
              <a:rPr lang="en-US" dirty="0">
                <a:solidFill>
                  <a:srgbClr val="FFFF00"/>
                </a:solidFill>
              </a:rPr>
              <a:t>blood of the covenant</a:t>
            </a:r>
            <a:r>
              <a:rPr lang="en-US" dirty="0"/>
              <a:t>, which the Lord has made with you in accordance with all these words.”</a:t>
            </a:r>
          </a:p>
          <a:p>
            <a:endParaRPr lang="en-US" dirty="0"/>
          </a:p>
          <a:p>
            <a:r>
              <a:rPr lang="en-US" b="1" dirty="0"/>
              <a:t>Lk. 22: 20</a:t>
            </a:r>
            <a:r>
              <a:rPr lang="en-US" dirty="0"/>
              <a:t> And in the same way</a:t>
            </a:r>
            <a:r>
              <a:rPr lang="en-US" i="1" dirty="0"/>
              <a:t> He took</a:t>
            </a:r>
            <a:r>
              <a:rPr lang="en-US" dirty="0"/>
              <a:t> the cup after they had eaten, saying, “This cup which is poured out for you is the </a:t>
            </a:r>
            <a:r>
              <a:rPr lang="en-US" dirty="0">
                <a:solidFill>
                  <a:srgbClr val="FFFF00"/>
                </a:solidFill>
              </a:rPr>
              <a:t>new covenant in My blood</a:t>
            </a:r>
            <a:r>
              <a:rPr lang="en-US" dirty="0"/>
              <a:t>. </a:t>
            </a:r>
          </a:p>
          <a:p>
            <a:endParaRPr lang="en-US" dirty="0"/>
          </a:p>
        </p:txBody>
      </p:sp>
      <p:pic>
        <p:nvPicPr>
          <p:cNvPr id="4" name="Picture 3">
            <a:extLst>
              <a:ext uri="{FF2B5EF4-FFF2-40B4-BE49-F238E27FC236}">
                <a16:creationId xmlns:a16="http://schemas.microsoft.com/office/drawing/2014/main" id="{156C1C40-8A5C-4F4E-9E75-7BFEBFC9F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E01E946-4B52-DF4D-8E13-375B3394AD4A}"/>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952623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3CEB7-BF8B-C140-8FC5-30797B28ED14}"/>
              </a:ext>
            </a:extLst>
          </p:cNvPr>
          <p:cNvSpPr>
            <a:spLocks noGrp="1"/>
          </p:cNvSpPr>
          <p:nvPr>
            <p:ph type="title"/>
          </p:nvPr>
        </p:nvSpPr>
        <p:spPr/>
        <p:txBody>
          <a:bodyPr>
            <a:normAutofit fontScale="90000"/>
          </a:bodyPr>
          <a:lstStyle/>
          <a:p>
            <a:r>
              <a:rPr lang="en-US" dirty="0"/>
              <a:t>Warnings against uncleanness</a:t>
            </a:r>
          </a:p>
        </p:txBody>
      </p:sp>
      <p:sp>
        <p:nvSpPr>
          <p:cNvPr id="3" name="Content Placeholder 2">
            <a:extLst>
              <a:ext uri="{FF2B5EF4-FFF2-40B4-BE49-F238E27FC236}">
                <a16:creationId xmlns:a16="http://schemas.microsoft.com/office/drawing/2014/main" id="{83707EBD-FC98-3C46-8FF1-D80304185D54}"/>
              </a:ext>
            </a:extLst>
          </p:cNvPr>
          <p:cNvSpPr>
            <a:spLocks noGrp="1"/>
          </p:cNvSpPr>
          <p:nvPr>
            <p:ph idx="1"/>
          </p:nvPr>
        </p:nvSpPr>
        <p:spPr/>
        <p:txBody>
          <a:bodyPr>
            <a:normAutofit fontScale="85000" lnSpcReduction="20000"/>
          </a:bodyPr>
          <a:lstStyle/>
          <a:p>
            <a:r>
              <a:rPr lang="en-US" b="1" dirty="0"/>
              <a:t>Lev. 7:20</a:t>
            </a:r>
            <a:r>
              <a:rPr lang="en-US" dirty="0"/>
              <a:t> ‘But the person who eats the flesh of the sacrifice of peace offerings which belong to the Lord, in his uncleanness, that person shall be cut off from his people. </a:t>
            </a:r>
            <a:r>
              <a:rPr lang="en-US" b="1" dirty="0"/>
              <a:t>21</a:t>
            </a:r>
            <a:r>
              <a:rPr lang="en-US" dirty="0"/>
              <a:t> ‘When anyone touches anything unclean, whether human uncleanness, or an unclean animal, or any unclean detestable thing, and eats of the flesh of the sacrifice of peace offerings which belong to the Lord, that person shall be cut off from his people.’”</a:t>
            </a:r>
          </a:p>
          <a:p>
            <a:endParaRPr lang="en-US" dirty="0"/>
          </a:p>
        </p:txBody>
      </p:sp>
      <p:pic>
        <p:nvPicPr>
          <p:cNvPr id="4" name="Picture 3">
            <a:extLst>
              <a:ext uri="{FF2B5EF4-FFF2-40B4-BE49-F238E27FC236}">
                <a16:creationId xmlns:a16="http://schemas.microsoft.com/office/drawing/2014/main" id="{FCA357FC-5CCE-EA46-A27E-80420722A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DFB7CA-CA95-204F-B9A9-65CC7BEA39A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586773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Unique Features of Peace Offering</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a:bodyPr>
          <a:lstStyle/>
          <a:p>
            <a:pPr>
              <a:buFont typeface="Wingdings" panose="05000000000000000000" pitchFamily="2" charset="2"/>
              <a:buChar char="ü"/>
            </a:pPr>
            <a:r>
              <a:rPr lang="en-US" sz="2800" dirty="0"/>
              <a:t>Optional</a:t>
            </a:r>
          </a:p>
          <a:p>
            <a:pPr>
              <a:buFont typeface="Wingdings" panose="05000000000000000000" pitchFamily="2" charset="2"/>
              <a:buChar char="ü"/>
            </a:pPr>
            <a:r>
              <a:rPr lang="en-US" sz="2800" dirty="0"/>
              <a:t>Animals can be Male or Female</a:t>
            </a:r>
          </a:p>
          <a:p>
            <a:pPr>
              <a:buFont typeface="Wingdings" panose="05000000000000000000" pitchFamily="2" charset="2"/>
              <a:buChar char="ü"/>
            </a:pPr>
            <a:r>
              <a:rPr lang="en-US" sz="2800" dirty="0"/>
              <a:t>Offeror eats from the sacrifice</a:t>
            </a:r>
          </a:p>
          <a:p>
            <a:pPr>
              <a:buFont typeface="Wingdings" panose="05000000000000000000" pitchFamily="2" charset="2"/>
              <a:buChar char="ü"/>
            </a:pPr>
            <a:r>
              <a:rPr lang="en-US" sz="2800" dirty="0"/>
              <a:t>Celebration at the end of the ritual</a:t>
            </a:r>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852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3B286-2C6E-5B41-8C27-0EFDD3C9918C}"/>
              </a:ext>
            </a:extLst>
          </p:cNvPr>
          <p:cNvSpPr txBox="1"/>
          <p:nvPr/>
        </p:nvSpPr>
        <p:spPr>
          <a:xfrm>
            <a:off x="1573895" y="2769843"/>
            <a:ext cx="6782945" cy="1323439"/>
          </a:xfrm>
          <a:prstGeom prst="rect">
            <a:avLst/>
          </a:prstGeom>
          <a:noFill/>
        </p:spPr>
        <p:txBody>
          <a:bodyPr wrap="square" rtlCol="0">
            <a:spAutoFit/>
          </a:bodyPr>
          <a:lstStyle/>
          <a:p>
            <a:r>
              <a:rPr lang="en-US" sz="4000" dirty="0">
                <a:solidFill>
                  <a:schemeClr val="bg1"/>
                </a:solidFill>
                <a:latin typeface="Century Gothic"/>
                <a:cs typeface="Century Gothic"/>
              </a:rPr>
              <a:t>So WHAT? (The Applications)</a:t>
            </a:r>
            <a:endParaRPr lang="en-US" sz="4000" i="1" dirty="0">
              <a:solidFill>
                <a:schemeClr val="bg1"/>
              </a:solidFill>
              <a:latin typeface="Century Gothic"/>
              <a:cs typeface="Century Gothic"/>
            </a:endParaRPr>
          </a:p>
        </p:txBody>
      </p:sp>
      <p:pic>
        <p:nvPicPr>
          <p:cNvPr id="4" name="Picture 3">
            <a:extLst>
              <a:ext uri="{FF2B5EF4-FFF2-40B4-BE49-F238E27FC236}">
                <a16:creationId xmlns:a16="http://schemas.microsoft.com/office/drawing/2014/main" id="{4830D1CC-305D-DC44-BC11-7B8C5E7C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2825463"/>
            <a:ext cx="1530357" cy="1233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CC7D9E-B724-734A-A1DA-7BE7683A2DCA}"/>
              </a:ext>
            </a:extLst>
          </p:cNvPr>
          <p:cNvSpPr txBox="1"/>
          <p:nvPr/>
        </p:nvSpPr>
        <p:spPr>
          <a:xfrm>
            <a:off x="184727" y="83128"/>
            <a:ext cx="8061202" cy="1323439"/>
          </a:xfrm>
          <a:prstGeom prst="rect">
            <a:avLst/>
          </a:prstGeom>
          <a:noFill/>
        </p:spPr>
        <p:txBody>
          <a:bodyPr wrap="square" rtlCol="0">
            <a:spAutoFit/>
          </a:bodyPr>
          <a:lstStyle/>
          <a:p>
            <a:r>
              <a:rPr lang="en-US" sz="4000" dirty="0">
                <a:solidFill>
                  <a:schemeClr val="bg1"/>
                </a:solidFill>
                <a:latin typeface="Century Gothic"/>
                <a:cs typeface="Century Gothic"/>
              </a:rPr>
              <a:t>The Peace Offering: Celebrating Peace with God</a:t>
            </a:r>
          </a:p>
        </p:txBody>
      </p:sp>
    </p:spTree>
    <p:extLst>
      <p:ext uri="{BB962C8B-B14F-4D97-AF65-F5344CB8AC3E}">
        <p14:creationId xmlns:p14="http://schemas.microsoft.com/office/powerpoint/2010/main" val="630672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So WHAT? (The Applications)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a:bodyPr>
          <a:lstStyle/>
          <a:p>
            <a:pPr>
              <a:buFont typeface="Wingdings" panose="05000000000000000000" pitchFamily="2" charset="2"/>
              <a:buChar char="ü"/>
            </a:pPr>
            <a:r>
              <a:rPr lang="en-US" sz="2800" dirty="0"/>
              <a:t>Give God our best</a:t>
            </a:r>
          </a:p>
          <a:p>
            <a:pPr marL="0" indent="0">
              <a:buNone/>
            </a:pPr>
            <a:endParaRPr lang="en-US" sz="2800" dirty="0"/>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38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6E705-DBAB-764F-A114-D2BFC3F5C28A}"/>
              </a:ext>
            </a:extLst>
          </p:cNvPr>
          <p:cNvSpPr>
            <a:spLocks noGrp="1"/>
          </p:cNvSpPr>
          <p:nvPr>
            <p:ph type="title"/>
          </p:nvPr>
        </p:nvSpPr>
        <p:spPr/>
        <p:txBody>
          <a:bodyPr/>
          <a:lstStyle/>
          <a:p>
            <a:r>
              <a:rPr lang="en-US" dirty="0"/>
              <a:t>God Should Get the Best</a:t>
            </a:r>
          </a:p>
        </p:txBody>
      </p:sp>
      <p:sp>
        <p:nvSpPr>
          <p:cNvPr id="6" name="Content Placeholder 5">
            <a:extLst>
              <a:ext uri="{FF2B5EF4-FFF2-40B4-BE49-F238E27FC236}">
                <a16:creationId xmlns:a16="http://schemas.microsoft.com/office/drawing/2014/main" id="{E51A1BCE-C095-A541-9D3B-336032E85374}"/>
              </a:ext>
            </a:extLst>
          </p:cNvPr>
          <p:cNvSpPr>
            <a:spLocks noGrp="1"/>
          </p:cNvSpPr>
          <p:nvPr>
            <p:ph idx="1"/>
          </p:nvPr>
        </p:nvSpPr>
        <p:spPr/>
        <p:txBody>
          <a:bodyPr>
            <a:normAutofit fontScale="85000" lnSpcReduction="20000"/>
          </a:bodyPr>
          <a:lstStyle/>
          <a:p>
            <a:r>
              <a:rPr lang="en-US" b="1" dirty="0"/>
              <a:t>Mal. 1:7</a:t>
            </a:r>
            <a:r>
              <a:rPr lang="en-US" dirty="0"/>
              <a:t> “</a:t>
            </a:r>
            <a:r>
              <a:rPr lang="en-US" i="1" dirty="0"/>
              <a:t>You</a:t>
            </a:r>
            <a:r>
              <a:rPr lang="en-US" dirty="0"/>
              <a:t> are presenting defiled food upon My altar. But you say, ‘How have we defiled You?’ In that you say, ‘The table of the Lord is to be despised.’ </a:t>
            </a:r>
            <a:r>
              <a:rPr lang="en-US" b="1" dirty="0"/>
              <a:t>8</a:t>
            </a:r>
            <a:r>
              <a:rPr lang="en-US" dirty="0"/>
              <a:t> “But when you present the blind for sacrifice, is it not evil? And when you present the lame and sick, is it not evil? Why not offer it to your governor? Would he be pleased with you? Or would he receive you kindly?” says the Lord of hosts. </a:t>
            </a:r>
          </a:p>
          <a:p>
            <a:endParaRPr lang="en-US" dirty="0"/>
          </a:p>
        </p:txBody>
      </p:sp>
      <p:pic>
        <p:nvPicPr>
          <p:cNvPr id="7" name="Picture 6">
            <a:extLst>
              <a:ext uri="{FF2B5EF4-FFF2-40B4-BE49-F238E27FC236}">
                <a16:creationId xmlns:a16="http://schemas.microsoft.com/office/drawing/2014/main" id="{CD9D191F-6114-A547-9D2D-38776E9E6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38CD03-9177-AD4F-A134-72A9417B3925}"/>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153050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So WHAT? (The Applications)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a:bodyPr>
          <a:lstStyle/>
          <a:p>
            <a:pPr>
              <a:buFont typeface="Wingdings" panose="05000000000000000000" pitchFamily="2" charset="2"/>
              <a:buChar char="ü"/>
            </a:pPr>
            <a:r>
              <a:rPr lang="en-US" sz="2800" dirty="0"/>
              <a:t>Give God our best</a:t>
            </a:r>
          </a:p>
          <a:p>
            <a:pPr>
              <a:buFont typeface="Wingdings" panose="05000000000000000000" pitchFamily="2" charset="2"/>
              <a:buChar char="ü"/>
            </a:pPr>
            <a:r>
              <a:rPr lang="en-US" sz="2800" dirty="0"/>
              <a:t>Make sure to have peace with God</a:t>
            </a:r>
          </a:p>
          <a:p>
            <a:pPr lvl="1">
              <a:buFont typeface="Wingdings" panose="05000000000000000000" pitchFamily="2" charset="2"/>
              <a:buChar char="ü"/>
            </a:pPr>
            <a:r>
              <a:rPr lang="en-US" sz="2400" dirty="0"/>
              <a:t>Only possible through death of a blameless substitute</a:t>
            </a:r>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96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5D47-4102-8047-96E5-89CF8430FD47}"/>
              </a:ext>
            </a:extLst>
          </p:cNvPr>
          <p:cNvSpPr>
            <a:spLocks noGrp="1"/>
          </p:cNvSpPr>
          <p:nvPr>
            <p:ph type="title"/>
          </p:nvPr>
        </p:nvSpPr>
        <p:spPr/>
        <p:txBody>
          <a:bodyPr>
            <a:normAutofit fontScale="90000"/>
          </a:bodyPr>
          <a:lstStyle/>
          <a:p>
            <a:r>
              <a:rPr lang="en-US" dirty="0"/>
              <a:t>Peace Through Jesus’ Sacrifice</a:t>
            </a:r>
          </a:p>
        </p:txBody>
      </p:sp>
      <p:sp>
        <p:nvSpPr>
          <p:cNvPr id="3" name="Content Placeholder 2">
            <a:extLst>
              <a:ext uri="{FF2B5EF4-FFF2-40B4-BE49-F238E27FC236}">
                <a16:creationId xmlns:a16="http://schemas.microsoft.com/office/drawing/2014/main" id="{F7EF9624-31D2-BA4D-AB79-7EEF8FD309FE}"/>
              </a:ext>
            </a:extLst>
          </p:cNvPr>
          <p:cNvSpPr>
            <a:spLocks noGrp="1"/>
          </p:cNvSpPr>
          <p:nvPr>
            <p:ph idx="1"/>
          </p:nvPr>
        </p:nvSpPr>
        <p:spPr/>
        <p:txBody>
          <a:bodyPr>
            <a:normAutofit/>
          </a:bodyPr>
          <a:lstStyle/>
          <a:p>
            <a:r>
              <a:rPr lang="en-US" b="1" dirty="0"/>
              <a:t>Eph. 2:13</a:t>
            </a:r>
            <a:r>
              <a:rPr lang="en-US" dirty="0"/>
              <a:t> But now in Christ Jesus you who formerly were far off have been brought near by the </a:t>
            </a:r>
            <a:r>
              <a:rPr lang="en-US" dirty="0">
                <a:solidFill>
                  <a:srgbClr val="FFFF00"/>
                </a:solidFill>
              </a:rPr>
              <a:t>blood of Christ</a:t>
            </a:r>
            <a:r>
              <a:rPr lang="en-US" dirty="0"/>
              <a:t>. </a:t>
            </a:r>
            <a:r>
              <a:rPr lang="en-US" b="1" dirty="0"/>
              <a:t>14</a:t>
            </a:r>
            <a:r>
              <a:rPr lang="en-US" dirty="0"/>
              <a:t> For He Himself is our </a:t>
            </a:r>
            <a:r>
              <a:rPr lang="en-US" dirty="0">
                <a:solidFill>
                  <a:srgbClr val="FFFF00"/>
                </a:solidFill>
              </a:rPr>
              <a:t>peace</a:t>
            </a:r>
            <a:r>
              <a:rPr lang="en-US" dirty="0"/>
              <a:t>, who made both</a:t>
            </a:r>
            <a:r>
              <a:rPr lang="en-US" i="1" dirty="0"/>
              <a:t> groups into</a:t>
            </a:r>
            <a:r>
              <a:rPr lang="en-US" dirty="0"/>
              <a:t> one and broke down the barrier of the dividing wall, </a:t>
            </a:r>
          </a:p>
        </p:txBody>
      </p:sp>
      <p:pic>
        <p:nvPicPr>
          <p:cNvPr id="4" name="Picture 3">
            <a:extLst>
              <a:ext uri="{FF2B5EF4-FFF2-40B4-BE49-F238E27FC236}">
                <a16:creationId xmlns:a16="http://schemas.microsoft.com/office/drawing/2014/main" id="{7FB30C1F-A507-E14F-AF54-74E32098A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FEBFEC-5D23-AB40-9FAF-AB0976388F50}"/>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430929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26CC-97D5-5041-97F6-C0752E719A43}"/>
              </a:ext>
            </a:extLst>
          </p:cNvPr>
          <p:cNvSpPr>
            <a:spLocks noGrp="1"/>
          </p:cNvSpPr>
          <p:nvPr>
            <p:ph type="title"/>
          </p:nvPr>
        </p:nvSpPr>
        <p:spPr/>
        <p:txBody>
          <a:bodyPr>
            <a:normAutofit fontScale="90000"/>
          </a:bodyPr>
          <a:lstStyle/>
          <a:p>
            <a:r>
              <a:rPr lang="en-US" dirty="0"/>
              <a:t>Peace Through Jesus’ Sacrifice</a:t>
            </a:r>
          </a:p>
        </p:txBody>
      </p:sp>
      <p:sp>
        <p:nvSpPr>
          <p:cNvPr id="3" name="Content Placeholder 2">
            <a:extLst>
              <a:ext uri="{FF2B5EF4-FFF2-40B4-BE49-F238E27FC236}">
                <a16:creationId xmlns:a16="http://schemas.microsoft.com/office/drawing/2014/main" id="{D2E8E47B-C071-CF4E-B2DB-682A8F608CCB}"/>
              </a:ext>
            </a:extLst>
          </p:cNvPr>
          <p:cNvSpPr>
            <a:spLocks noGrp="1"/>
          </p:cNvSpPr>
          <p:nvPr>
            <p:ph idx="1"/>
          </p:nvPr>
        </p:nvSpPr>
        <p:spPr/>
        <p:txBody>
          <a:bodyPr>
            <a:normAutofit lnSpcReduction="10000"/>
          </a:bodyPr>
          <a:lstStyle/>
          <a:p>
            <a:r>
              <a:rPr lang="en-US" b="1" dirty="0"/>
              <a:t>Col. 1:19</a:t>
            </a:r>
            <a:r>
              <a:rPr lang="en-US" dirty="0"/>
              <a:t> For it was the </a:t>
            </a:r>
            <a:r>
              <a:rPr lang="en-US" i="1" dirty="0"/>
              <a:t>Father’s</a:t>
            </a:r>
            <a:r>
              <a:rPr lang="en-US" dirty="0"/>
              <a:t> good pleasure for all the fullness to dwell in Him, </a:t>
            </a:r>
            <a:r>
              <a:rPr lang="en-US" b="1" dirty="0"/>
              <a:t>20</a:t>
            </a:r>
            <a:r>
              <a:rPr lang="en-US" dirty="0"/>
              <a:t> and through Him to reconcile all things to Himself, having made </a:t>
            </a:r>
            <a:r>
              <a:rPr lang="en-US" dirty="0">
                <a:solidFill>
                  <a:srgbClr val="FFFF00"/>
                </a:solidFill>
              </a:rPr>
              <a:t>peace</a:t>
            </a:r>
            <a:r>
              <a:rPr lang="en-US" dirty="0"/>
              <a:t> through </a:t>
            </a:r>
            <a:r>
              <a:rPr lang="en-US" dirty="0">
                <a:solidFill>
                  <a:srgbClr val="FFFF00"/>
                </a:solidFill>
              </a:rPr>
              <a:t>the blood of His cross</a:t>
            </a:r>
            <a:r>
              <a:rPr lang="en-US" dirty="0"/>
              <a:t>; through Him, </a:t>
            </a:r>
            <a:r>
              <a:rPr lang="en-US" i="1" dirty="0"/>
              <a:t>I say, </a:t>
            </a:r>
            <a:r>
              <a:rPr lang="en-US" dirty="0"/>
              <a:t>whether things on earth or things in heaven.</a:t>
            </a:r>
          </a:p>
          <a:p>
            <a:endParaRPr lang="en-US" dirty="0"/>
          </a:p>
        </p:txBody>
      </p:sp>
      <p:pic>
        <p:nvPicPr>
          <p:cNvPr id="4" name="Picture 3">
            <a:extLst>
              <a:ext uri="{FF2B5EF4-FFF2-40B4-BE49-F238E27FC236}">
                <a16:creationId xmlns:a16="http://schemas.microsoft.com/office/drawing/2014/main" id="{95E833E0-B917-8048-850B-8D2CD8FC5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E55FDE5-C0F2-4842-B7E8-7D1F413DD653}"/>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378287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D3B286-2C6E-5B41-8C27-0EFDD3C9918C}"/>
              </a:ext>
            </a:extLst>
          </p:cNvPr>
          <p:cNvSpPr txBox="1"/>
          <p:nvPr/>
        </p:nvSpPr>
        <p:spPr>
          <a:xfrm>
            <a:off x="1573895" y="2769843"/>
            <a:ext cx="6782945" cy="707886"/>
          </a:xfrm>
          <a:prstGeom prst="rect">
            <a:avLst/>
          </a:prstGeom>
          <a:noFill/>
        </p:spPr>
        <p:txBody>
          <a:bodyPr wrap="square" rtlCol="0">
            <a:spAutoFit/>
          </a:bodyPr>
          <a:lstStyle/>
          <a:p>
            <a:r>
              <a:rPr lang="en-US" sz="4000" dirty="0">
                <a:solidFill>
                  <a:schemeClr val="bg1"/>
                </a:solidFill>
                <a:latin typeface="Century Gothic"/>
                <a:cs typeface="Century Gothic"/>
              </a:rPr>
              <a:t>HOW? (The Procedure)</a:t>
            </a:r>
            <a:endParaRPr lang="en-US" sz="4000" i="1" dirty="0">
              <a:solidFill>
                <a:schemeClr val="bg1"/>
              </a:solidFill>
              <a:latin typeface="Century Gothic"/>
              <a:cs typeface="Century Gothic"/>
            </a:endParaRPr>
          </a:p>
        </p:txBody>
      </p:sp>
      <p:pic>
        <p:nvPicPr>
          <p:cNvPr id="4" name="Picture 3">
            <a:extLst>
              <a:ext uri="{FF2B5EF4-FFF2-40B4-BE49-F238E27FC236}">
                <a16:creationId xmlns:a16="http://schemas.microsoft.com/office/drawing/2014/main" id="{4830D1CC-305D-DC44-BC11-7B8C5E7C9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27" y="2825463"/>
            <a:ext cx="1530357" cy="1233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7A73C1-2728-EC46-9ADB-63D29EA0665D}"/>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
        <p:nvSpPr>
          <p:cNvPr id="7" name="TextBox 6">
            <a:extLst>
              <a:ext uri="{FF2B5EF4-FFF2-40B4-BE49-F238E27FC236}">
                <a16:creationId xmlns:a16="http://schemas.microsoft.com/office/drawing/2014/main" id="{E6E6E9A9-824E-9349-B30E-F45B8DBF5026}"/>
              </a:ext>
            </a:extLst>
          </p:cNvPr>
          <p:cNvSpPr txBox="1"/>
          <p:nvPr/>
        </p:nvSpPr>
        <p:spPr>
          <a:xfrm>
            <a:off x="184727" y="83128"/>
            <a:ext cx="8061202" cy="1323439"/>
          </a:xfrm>
          <a:prstGeom prst="rect">
            <a:avLst/>
          </a:prstGeom>
          <a:noFill/>
        </p:spPr>
        <p:txBody>
          <a:bodyPr wrap="square" rtlCol="0">
            <a:spAutoFit/>
          </a:bodyPr>
          <a:lstStyle/>
          <a:p>
            <a:r>
              <a:rPr lang="en-US" sz="4000" dirty="0">
                <a:solidFill>
                  <a:schemeClr val="bg1"/>
                </a:solidFill>
                <a:latin typeface="Century Gothic"/>
                <a:cs typeface="Century Gothic"/>
              </a:rPr>
              <a:t>The Peace Offering: Celebrating Peace with God</a:t>
            </a:r>
          </a:p>
        </p:txBody>
      </p:sp>
    </p:spTree>
    <p:extLst>
      <p:ext uri="{BB962C8B-B14F-4D97-AF65-F5344CB8AC3E}">
        <p14:creationId xmlns:p14="http://schemas.microsoft.com/office/powerpoint/2010/main" val="24620043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So WHAT? (The Applications)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a:bodyPr>
          <a:lstStyle/>
          <a:p>
            <a:pPr>
              <a:buFont typeface="Wingdings" panose="05000000000000000000" pitchFamily="2" charset="2"/>
              <a:buChar char="ü"/>
            </a:pPr>
            <a:r>
              <a:rPr lang="en-US" sz="2800" dirty="0"/>
              <a:t>Give God our best</a:t>
            </a:r>
          </a:p>
          <a:p>
            <a:pPr>
              <a:buFont typeface="Wingdings" panose="05000000000000000000" pitchFamily="2" charset="2"/>
              <a:buChar char="ü"/>
            </a:pPr>
            <a:r>
              <a:rPr lang="en-US" sz="2800" dirty="0"/>
              <a:t>Make sure to have peace with God</a:t>
            </a:r>
          </a:p>
          <a:p>
            <a:pPr lvl="1">
              <a:buFont typeface="Wingdings" panose="05000000000000000000" pitchFamily="2" charset="2"/>
              <a:buChar char="ü"/>
            </a:pPr>
            <a:r>
              <a:rPr lang="en-US" sz="2400" dirty="0"/>
              <a:t>Only possible through death of a blameless substitute</a:t>
            </a:r>
          </a:p>
          <a:p>
            <a:pPr>
              <a:buFont typeface="Wingdings" panose="05000000000000000000" pitchFamily="2" charset="2"/>
              <a:buChar char="ü"/>
            </a:pPr>
            <a:r>
              <a:rPr lang="en-US" sz="2800" dirty="0"/>
              <a:t>Celebrate peace with God!</a:t>
            </a:r>
          </a:p>
          <a:p>
            <a:pPr marL="0" indent="0">
              <a:buNone/>
            </a:pPr>
            <a:endParaRPr lang="en-US" sz="2800" dirty="0"/>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912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FF8C-242E-3348-AF6D-847D98C9D36D}"/>
              </a:ext>
            </a:extLst>
          </p:cNvPr>
          <p:cNvSpPr>
            <a:spLocks noGrp="1"/>
          </p:cNvSpPr>
          <p:nvPr>
            <p:ph type="title"/>
          </p:nvPr>
        </p:nvSpPr>
        <p:spPr/>
        <p:txBody>
          <a:bodyPr/>
          <a:lstStyle/>
          <a:p>
            <a:r>
              <a:rPr lang="en-US" dirty="0"/>
              <a:t>Celebrate Peace with God!</a:t>
            </a:r>
          </a:p>
        </p:txBody>
      </p:sp>
      <p:sp>
        <p:nvSpPr>
          <p:cNvPr id="3" name="Content Placeholder 2">
            <a:extLst>
              <a:ext uri="{FF2B5EF4-FFF2-40B4-BE49-F238E27FC236}">
                <a16:creationId xmlns:a16="http://schemas.microsoft.com/office/drawing/2014/main" id="{EA78BF08-923D-724A-9596-6D1DFE5F9B24}"/>
              </a:ext>
            </a:extLst>
          </p:cNvPr>
          <p:cNvSpPr>
            <a:spLocks noGrp="1"/>
          </p:cNvSpPr>
          <p:nvPr>
            <p:ph idx="1"/>
          </p:nvPr>
        </p:nvSpPr>
        <p:spPr/>
        <p:txBody>
          <a:bodyPr>
            <a:normAutofit lnSpcReduction="10000"/>
          </a:bodyPr>
          <a:lstStyle/>
          <a:p>
            <a:r>
              <a:rPr lang="en-US" b="1" dirty="0"/>
              <a:t>Heb. 13:10</a:t>
            </a:r>
            <a:r>
              <a:rPr lang="en-US" dirty="0"/>
              <a:t> We have an altar from which those who serve the tabernacle have no right to eat. </a:t>
            </a:r>
            <a:r>
              <a:rPr lang="en-US" b="1" dirty="0"/>
              <a:t>…</a:t>
            </a:r>
            <a:r>
              <a:rPr lang="en-US" dirty="0"/>
              <a:t> </a:t>
            </a:r>
            <a:r>
              <a:rPr lang="en-US" b="1" dirty="0"/>
              <a:t>15</a:t>
            </a:r>
            <a:r>
              <a:rPr lang="en-US" dirty="0"/>
              <a:t> Through Him then, let us continually offer up a </a:t>
            </a:r>
            <a:r>
              <a:rPr lang="en-US" dirty="0">
                <a:solidFill>
                  <a:srgbClr val="FFFF00"/>
                </a:solidFill>
              </a:rPr>
              <a:t>sacrifice of praise</a:t>
            </a:r>
            <a:r>
              <a:rPr lang="en-US" dirty="0"/>
              <a:t> to God, that is, the fruit of lips that give thanks to His name. </a:t>
            </a:r>
          </a:p>
          <a:p>
            <a:endParaRPr lang="en-US" dirty="0"/>
          </a:p>
        </p:txBody>
      </p:sp>
      <p:pic>
        <p:nvPicPr>
          <p:cNvPr id="5" name="Picture 4">
            <a:extLst>
              <a:ext uri="{FF2B5EF4-FFF2-40B4-BE49-F238E27FC236}">
                <a16:creationId xmlns:a16="http://schemas.microsoft.com/office/drawing/2014/main" id="{F6301D8F-CA23-3B4B-B3BF-288DEABB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C72EE4-26B3-884B-B4CE-8792FB9EA3C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2837417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DD94C-3379-4743-823E-1CEC727E9AED}"/>
              </a:ext>
            </a:extLst>
          </p:cNvPr>
          <p:cNvSpPr>
            <a:spLocks noGrp="1"/>
          </p:cNvSpPr>
          <p:nvPr>
            <p:ph type="title"/>
          </p:nvPr>
        </p:nvSpPr>
        <p:spPr>
          <a:xfrm>
            <a:off x="457200" y="177403"/>
            <a:ext cx="8229600" cy="857250"/>
          </a:xfrm>
        </p:spPr>
        <p:txBody>
          <a:bodyPr>
            <a:noAutofit/>
          </a:bodyPr>
          <a:lstStyle/>
          <a:p>
            <a:r>
              <a:rPr lang="en-US" sz="3600" dirty="0">
                <a:solidFill>
                  <a:srgbClr val="FFFFFF"/>
                </a:solidFill>
              </a:rPr>
              <a:t>So WHAT? (The Applications)</a:t>
            </a:r>
            <a:endParaRPr lang="en-US" sz="3600" dirty="0"/>
          </a:p>
        </p:txBody>
      </p:sp>
      <p:sp>
        <p:nvSpPr>
          <p:cNvPr id="3" name="Content Placeholder 2">
            <a:extLst>
              <a:ext uri="{FF2B5EF4-FFF2-40B4-BE49-F238E27FC236}">
                <a16:creationId xmlns:a16="http://schemas.microsoft.com/office/drawing/2014/main" id="{1810E01F-E8ED-409C-B496-1E0262EF967C}"/>
              </a:ext>
            </a:extLst>
          </p:cNvPr>
          <p:cNvSpPr>
            <a:spLocks noGrp="1"/>
          </p:cNvSpPr>
          <p:nvPr>
            <p:ph idx="1"/>
          </p:nvPr>
        </p:nvSpPr>
        <p:spPr>
          <a:xfrm>
            <a:off x="485775" y="1487054"/>
            <a:ext cx="8229600" cy="3299257"/>
          </a:xfrm>
        </p:spPr>
        <p:txBody>
          <a:bodyPr>
            <a:normAutofit/>
          </a:bodyPr>
          <a:lstStyle/>
          <a:p>
            <a:pPr>
              <a:buFont typeface="Wingdings" panose="05000000000000000000" pitchFamily="2" charset="2"/>
              <a:buChar char="ü"/>
            </a:pPr>
            <a:r>
              <a:rPr lang="en-US" sz="2800" dirty="0"/>
              <a:t>Give God our best</a:t>
            </a:r>
          </a:p>
          <a:p>
            <a:pPr>
              <a:buFont typeface="Wingdings" panose="05000000000000000000" pitchFamily="2" charset="2"/>
              <a:buChar char="ü"/>
            </a:pPr>
            <a:r>
              <a:rPr lang="en-US" sz="2800" dirty="0"/>
              <a:t>Make sure to have peace with God</a:t>
            </a:r>
          </a:p>
          <a:p>
            <a:pPr lvl="1">
              <a:buFont typeface="Wingdings" panose="05000000000000000000" pitchFamily="2" charset="2"/>
              <a:buChar char="ü"/>
            </a:pPr>
            <a:r>
              <a:rPr lang="en-US" sz="2400" dirty="0"/>
              <a:t>Only possible through death of a blameless substitute</a:t>
            </a:r>
          </a:p>
          <a:p>
            <a:pPr>
              <a:buFont typeface="Wingdings" panose="05000000000000000000" pitchFamily="2" charset="2"/>
              <a:buChar char="ü"/>
            </a:pPr>
            <a:r>
              <a:rPr lang="en-US" sz="2800" dirty="0"/>
              <a:t>Celebrate peace with God!</a:t>
            </a:r>
          </a:p>
          <a:p>
            <a:pPr marL="0" indent="0">
              <a:buNone/>
            </a:pPr>
            <a:endParaRPr lang="en-US" sz="2800" dirty="0"/>
          </a:p>
        </p:txBody>
      </p:sp>
      <p:pic>
        <p:nvPicPr>
          <p:cNvPr id="4" name="Picture 3">
            <a:extLst>
              <a:ext uri="{FF2B5EF4-FFF2-40B4-BE49-F238E27FC236}">
                <a16:creationId xmlns:a16="http://schemas.microsoft.com/office/drawing/2014/main" id="{CBBE6CA8-D3D2-1445-8F6A-084BC5622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020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4807-A38D-A344-AA8E-AEB414F7A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414068-B948-024D-AD9D-6304D5C3F0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072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7167-563A-B84A-B881-96AD988C38A7}"/>
              </a:ext>
            </a:extLst>
          </p:cNvPr>
          <p:cNvSpPr>
            <a:spLocks noGrp="1"/>
          </p:cNvSpPr>
          <p:nvPr>
            <p:ph type="title"/>
          </p:nvPr>
        </p:nvSpPr>
        <p:spPr/>
        <p:txBody>
          <a:bodyPr/>
          <a:lstStyle/>
          <a:p>
            <a:r>
              <a:rPr lang="en-US" dirty="0"/>
              <a:t>HOW? (The Procedure)</a:t>
            </a:r>
          </a:p>
        </p:txBody>
      </p:sp>
      <p:sp>
        <p:nvSpPr>
          <p:cNvPr id="3" name="Content Placeholder 2">
            <a:extLst>
              <a:ext uri="{FF2B5EF4-FFF2-40B4-BE49-F238E27FC236}">
                <a16:creationId xmlns:a16="http://schemas.microsoft.com/office/drawing/2014/main" id="{42311547-D7A3-3445-B980-3329B4E55842}"/>
              </a:ext>
            </a:extLst>
          </p:cNvPr>
          <p:cNvSpPr>
            <a:spLocks noGrp="1"/>
          </p:cNvSpPr>
          <p:nvPr>
            <p:ph idx="1"/>
          </p:nvPr>
        </p:nvSpPr>
        <p:spPr>
          <a:xfrm>
            <a:off x="457200" y="1200152"/>
            <a:ext cx="8229600" cy="857249"/>
          </a:xfrm>
        </p:spPr>
        <p:txBody>
          <a:bodyPr>
            <a:normAutofit/>
          </a:bodyPr>
          <a:lstStyle/>
          <a:p>
            <a:r>
              <a:rPr lang="en-US" sz="2700" dirty="0"/>
              <a:t>1) </a:t>
            </a:r>
            <a:r>
              <a:rPr lang="en-US" sz="2700" dirty="0">
                <a:solidFill>
                  <a:srgbClr val="FFFF00"/>
                </a:solidFill>
              </a:rPr>
              <a:t>Present Animal</a:t>
            </a:r>
            <a:r>
              <a:rPr lang="en-US" sz="2700" dirty="0"/>
              <a:t>	</a:t>
            </a:r>
            <a:endParaRPr lang="en-US" sz="2700" i="1" dirty="0">
              <a:solidFill>
                <a:srgbClr val="FFFF00"/>
              </a:solidFill>
            </a:endParaRPr>
          </a:p>
        </p:txBody>
      </p:sp>
      <p:pic>
        <p:nvPicPr>
          <p:cNvPr id="4" name="Picture 3">
            <a:extLst>
              <a:ext uri="{FF2B5EF4-FFF2-40B4-BE49-F238E27FC236}">
                <a16:creationId xmlns:a16="http://schemas.microsoft.com/office/drawing/2014/main" id="{C4A7D0EF-1EFC-2E46-BB32-140E586D7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24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1) Present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sz="2800" b="1" dirty="0"/>
              <a:t>Lev. 3:1</a:t>
            </a:r>
            <a:r>
              <a:rPr lang="en-US" sz="2800" dirty="0"/>
              <a:t>   ‘Now if his offering is a sacrifice of peace offerings, if he is going to offer out of the herd, whether male or female, he shall offer it without defect before the Lord. </a:t>
            </a:r>
          </a:p>
          <a:p>
            <a:endParaRPr lang="en-US" sz="2800"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7029EC-1AEC-8C43-91F7-83066C247CD3}"/>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1313517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598D-B2F9-AE47-814F-BDF3A13FA417}"/>
              </a:ext>
            </a:extLst>
          </p:cNvPr>
          <p:cNvSpPr>
            <a:spLocks noGrp="1"/>
          </p:cNvSpPr>
          <p:nvPr>
            <p:ph type="title"/>
          </p:nvPr>
        </p:nvSpPr>
        <p:spPr/>
        <p:txBody>
          <a:bodyPr/>
          <a:lstStyle/>
          <a:p>
            <a:r>
              <a:rPr lang="en-US" dirty="0"/>
              <a:t>1) Present Animal</a:t>
            </a:r>
          </a:p>
        </p:txBody>
      </p:sp>
      <p:sp>
        <p:nvSpPr>
          <p:cNvPr id="3" name="Content Placeholder 2">
            <a:extLst>
              <a:ext uri="{FF2B5EF4-FFF2-40B4-BE49-F238E27FC236}">
                <a16:creationId xmlns:a16="http://schemas.microsoft.com/office/drawing/2014/main" id="{29A892ED-19BE-8948-B75A-4CF91FE1D0AE}"/>
              </a:ext>
            </a:extLst>
          </p:cNvPr>
          <p:cNvSpPr>
            <a:spLocks noGrp="1"/>
          </p:cNvSpPr>
          <p:nvPr>
            <p:ph idx="1"/>
          </p:nvPr>
        </p:nvSpPr>
        <p:spPr/>
        <p:txBody>
          <a:bodyPr>
            <a:normAutofit/>
          </a:bodyPr>
          <a:lstStyle/>
          <a:p>
            <a:r>
              <a:rPr lang="en-US" sz="2800" b="1" dirty="0"/>
              <a:t>Lev. 3:1</a:t>
            </a:r>
            <a:r>
              <a:rPr lang="en-US" sz="2800" dirty="0"/>
              <a:t>   ‘Now if his offering is a </a:t>
            </a:r>
            <a:r>
              <a:rPr lang="en-US" sz="2800" dirty="0">
                <a:solidFill>
                  <a:srgbClr val="FFFF00"/>
                </a:solidFill>
              </a:rPr>
              <a:t>sacrifice</a:t>
            </a:r>
            <a:r>
              <a:rPr lang="en-US" sz="2800" dirty="0"/>
              <a:t> of peace offerings, if he is going to offer out of the herd, whether male or female, he shall offer it without defect before the Lord. </a:t>
            </a:r>
          </a:p>
          <a:p>
            <a:endParaRPr lang="en-US" sz="2800" dirty="0"/>
          </a:p>
          <a:p>
            <a:r>
              <a:rPr lang="en-US" sz="2800" dirty="0">
                <a:solidFill>
                  <a:srgbClr val="FFFF00"/>
                </a:solidFill>
              </a:rPr>
              <a:t>sacrifice</a:t>
            </a:r>
            <a:r>
              <a:rPr lang="en-US" sz="2800" dirty="0"/>
              <a:t>:                   , communal sacrifice;  worshiper eats of offering (H2285)</a:t>
            </a:r>
          </a:p>
          <a:p>
            <a:endParaRPr lang="en-US" sz="2800" dirty="0"/>
          </a:p>
        </p:txBody>
      </p:sp>
      <p:pic>
        <p:nvPicPr>
          <p:cNvPr id="4" name="Picture 3">
            <a:extLst>
              <a:ext uri="{FF2B5EF4-FFF2-40B4-BE49-F238E27FC236}">
                <a16:creationId xmlns:a16="http://schemas.microsoft.com/office/drawing/2014/main" id="{A2E285A6-191D-DE45-BD89-3B0E36090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924" cy="747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F380E134-85EB-0741-973B-5EC06874EF23}"/>
              </a:ext>
            </a:extLst>
          </p:cNvPr>
          <p:cNvPicPr>
            <a:picLocks noChangeAspect="1"/>
          </p:cNvPicPr>
          <p:nvPr/>
        </p:nvPicPr>
        <p:blipFill>
          <a:blip r:embed="rId3"/>
          <a:stretch>
            <a:fillRect/>
          </a:stretch>
        </p:blipFill>
        <p:spPr>
          <a:xfrm>
            <a:off x="2496160" y="3597910"/>
            <a:ext cx="1758562" cy="429145"/>
          </a:xfrm>
          <a:prstGeom prst="rect">
            <a:avLst/>
          </a:prstGeom>
        </p:spPr>
      </p:pic>
      <p:sp>
        <p:nvSpPr>
          <p:cNvPr id="6" name="TextBox 5">
            <a:extLst>
              <a:ext uri="{FF2B5EF4-FFF2-40B4-BE49-F238E27FC236}">
                <a16:creationId xmlns:a16="http://schemas.microsoft.com/office/drawing/2014/main" id="{C4E796FE-D4A8-8642-AC28-D889E884B754}"/>
              </a:ext>
            </a:extLst>
          </p:cNvPr>
          <p:cNvSpPr txBox="1"/>
          <p:nvPr/>
        </p:nvSpPr>
        <p:spPr>
          <a:xfrm>
            <a:off x="8426192" y="4409957"/>
            <a:ext cx="697627" cy="369332"/>
          </a:xfrm>
          <a:prstGeom prst="rect">
            <a:avLst/>
          </a:prstGeom>
          <a:noFill/>
        </p:spPr>
        <p:txBody>
          <a:bodyPr wrap="none" rtlCol="0">
            <a:spAutoFit/>
          </a:bodyPr>
          <a:lstStyle/>
          <a:p>
            <a:r>
              <a:rPr lang="en-US" dirty="0">
                <a:solidFill>
                  <a:schemeClr val="bg1"/>
                </a:solidFill>
              </a:rPr>
              <a:t>NASB</a:t>
            </a:r>
          </a:p>
        </p:txBody>
      </p:sp>
    </p:spTree>
    <p:extLst>
      <p:ext uri="{BB962C8B-B14F-4D97-AF65-F5344CB8AC3E}">
        <p14:creationId xmlns:p14="http://schemas.microsoft.com/office/powerpoint/2010/main" val="218181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0988C54CCF5B4D8E38B094EAA09E95" ma:contentTypeVersion="9" ma:contentTypeDescription="Create a new document." ma:contentTypeScope="" ma:versionID="4d14cf340660f03db3d595f7baddecaa">
  <xsd:schema xmlns:xsd="http://www.w3.org/2001/XMLSchema" xmlns:xs="http://www.w3.org/2001/XMLSchema" xmlns:p="http://schemas.microsoft.com/office/2006/metadata/properties" xmlns:ns2="0cb7ff7a-715e-45a1-9aa2-eab3661c3ae8" targetNamespace="http://schemas.microsoft.com/office/2006/metadata/properties" ma:root="true" ma:fieldsID="8079da5e1a91e1bda9f7558489dc1c14" ns2:_="">
    <xsd:import namespace="0cb7ff7a-715e-45a1-9aa2-eab3661c3a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ff7a-715e-45a1-9aa2-eab3661c3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3653B4B6-22AD-4FA2-BFDB-5AC9D754C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ff7a-715e-45a1-9aa2-eab3661c3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9065</TotalTime>
  <Words>1701</Words>
  <Application>Microsoft Office PowerPoint</Application>
  <PresentationFormat>On-screen Show (16:9)</PresentationFormat>
  <Paragraphs>261</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HOW? (The Procedure)</vt:lpstr>
      <vt:lpstr>1) Present Animal</vt:lpstr>
      <vt:lpstr>1) Present Animal</vt:lpstr>
      <vt:lpstr>1) Present Animal</vt:lpstr>
      <vt:lpstr>“Without Defect”</vt:lpstr>
      <vt:lpstr>HOW? (The Procedure)</vt:lpstr>
      <vt:lpstr>HOW? (The Procedure)</vt:lpstr>
      <vt:lpstr>2) Lean on Animal</vt:lpstr>
      <vt:lpstr>2) Lean on Animal</vt:lpstr>
      <vt:lpstr>HOW? (The Procedure)</vt:lpstr>
      <vt:lpstr>HOW? (The Procedure)</vt:lpstr>
      <vt:lpstr>3) Slaughter Animal</vt:lpstr>
      <vt:lpstr>HOW? (The Procedure)</vt:lpstr>
      <vt:lpstr>HOW? (The Procedure)</vt:lpstr>
      <vt:lpstr>4) Sprinkle Blood (Priests)</vt:lpstr>
      <vt:lpstr>4) Sprinkle Blood (Priests)</vt:lpstr>
      <vt:lpstr>HOW? (The Procedure)</vt:lpstr>
      <vt:lpstr>HOW? (The Procedure)</vt:lpstr>
      <vt:lpstr>5) Remove Animal Parts</vt:lpstr>
      <vt:lpstr>Fat: Best Part</vt:lpstr>
      <vt:lpstr>Entrails, Kidneys, Liver: Seat of Emotions</vt:lpstr>
      <vt:lpstr>5) Remove Animal Parts: Sheep</vt:lpstr>
      <vt:lpstr>Fat-Tailed Sheep</vt:lpstr>
      <vt:lpstr>Fat-Tailed Sheep</vt:lpstr>
      <vt:lpstr>“Awarma”</vt:lpstr>
      <vt:lpstr>Fat-Tailed Sheep</vt:lpstr>
      <vt:lpstr>HOW? (The Procedure)</vt:lpstr>
      <vt:lpstr>HOW? (The Procedure)</vt:lpstr>
      <vt:lpstr>6) Burn Animal Parts (Priests)</vt:lpstr>
      <vt:lpstr>HOW? (The Procedure)</vt:lpstr>
      <vt:lpstr>HOW? (The Procedure)</vt:lpstr>
      <vt:lpstr>7) Communal Meal</vt:lpstr>
      <vt:lpstr>7) Communal Meal: Portion for Priests</vt:lpstr>
      <vt:lpstr>HOW? (The Procedure)</vt:lpstr>
      <vt:lpstr>PowerPoint Presentation</vt:lpstr>
      <vt:lpstr>WHY? (The Occasions)</vt:lpstr>
      <vt:lpstr>Thanksgiving/Praise</vt:lpstr>
      <vt:lpstr>WHY? (The Occasions)</vt:lpstr>
      <vt:lpstr>Votive, Free-Will</vt:lpstr>
      <vt:lpstr>Thanksgiving Offerings</vt:lpstr>
      <vt:lpstr>E.g. Elkanah &amp; Hannah</vt:lpstr>
      <vt:lpstr>E.g. Elkanah &amp; Hannah</vt:lpstr>
      <vt:lpstr>Dedication of Temple</vt:lpstr>
      <vt:lpstr>WHY? (The Occasions)</vt:lpstr>
      <vt:lpstr>Lord’s Supper</vt:lpstr>
      <vt:lpstr>Warnings against uncleanness</vt:lpstr>
      <vt:lpstr>Unique Features of Peace Offering</vt:lpstr>
      <vt:lpstr>PowerPoint Presentation</vt:lpstr>
      <vt:lpstr>So WHAT? (The Applications)</vt:lpstr>
      <vt:lpstr>God Should Get the Best</vt:lpstr>
      <vt:lpstr>So WHAT? (The Applications)</vt:lpstr>
      <vt:lpstr>Peace Through Jesus’ Sacrifice</vt:lpstr>
      <vt:lpstr>Peace Through Jesus’ Sacrifice</vt:lpstr>
      <vt:lpstr>So WHAT? (The Applications)</vt:lpstr>
      <vt:lpstr>Celebrate Peace with God!</vt:lpstr>
      <vt:lpstr>So WHAT? (The Applications)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GBCAV</cp:lastModifiedBy>
  <cp:revision>269</cp:revision>
  <dcterms:created xsi:type="dcterms:W3CDTF">2010-04-12T23:12:02Z</dcterms:created>
  <dcterms:modified xsi:type="dcterms:W3CDTF">2020-02-03T19:41:26Z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0x010100200988C54CCF5B4D8E38B094EAA09E95</vt:lpwstr>
  </property>
</Properties>
</file>