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89" r:id="rId5"/>
    <p:sldId id="265" r:id="rId6"/>
    <p:sldId id="276" r:id="rId7"/>
    <p:sldId id="266" r:id="rId8"/>
    <p:sldId id="269" r:id="rId9"/>
    <p:sldId id="270" r:id="rId10"/>
    <p:sldId id="268" r:id="rId11"/>
    <p:sldId id="271" r:id="rId12"/>
    <p:sldId id="272" r:id="rId13"/>
    <p:sldId id="284" r:id="rId14"/>
    <p:sldId id="285" r:id="rId15"/>
    <p:sldId id="286" r:id="rId16"/>
    <p:sldId id="288" r:id="rId17"/>
    <p:sldId id="275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1" autoAdjust="0"/>
    <p:restoredTop sz="97075"/>
  </p:normalViewPr>
  <p:slideViewPr>
    <p:cSldViewPr snapToGrid="0" snapToObjects="1">
      <p:cViewPr varScale="1">
        <p:scale>
          <a:sx n="98" d="100"/>
          <a:sy n="98" d="100"/>
        </p:scale>
        <p:origin x="720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16B28B-3B07-4497-AE2D-CCC0CFB0F6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25A8B8-678B-4392-B01F-556CF0DED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evi_Text_Dark_Awresome_01.jpg">
            <a:extLst>
              <a:ext uri="{FF2B5EF4-FFF2-40B4-BE49-F238E27FC236}">
                <a16:creationId xmlns:a16="http://schemas.microsoft.com/office/drawing/2014/main" id="{26825457-15A4-4809-978C-2FC5625007F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8" r:id="rId2"/>
    <p:sldLayoutId id="2147493457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>
              <a:lumMod val="9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>
              <a:lumMod val="9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>
              <a:lumMod val="9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>
              <a:lumMod val="9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9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>
              <a:lumMod val="9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5334A4-58A6-1C4F-8F0B-D71876D98FAF}"/>
              </a:ext>
            </a:extLst>
          </p:cNvPr>
          <p:cNvSpPr/>
          <p:nvPr/>
        </p:nvSpPr>
        <p:spPr>
          <a:xfrm>
            <a:off x="722916" y="3061724"/>
            <a:ext cx="7308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Sin offering</a:t>
            </a:r>
          </a:p>
          <a:p>
            <a:pPr algn="ctr"/>
            <a:r>
              <a:rPr lang="en-US" sz="4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Lev 4:1-5:13</a:t>
            </a:r>
            <a:endParaRPr lang="en-US" sz="4400" b="1" i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847028" y="4036979"/>
            <a:ext cx="1005142" cy="85603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tx1"/>
                </a:solidFill>
              </a:rPr>
              <a:t>GBC</a:t>
            </a:r>
          </a:p>
        </p:txBody>
      </p:sp>
    </p:spTree>
    <p:extLst>
      <p:ext uri="{BB962C8B-B14F-4D97-AF65-F5344CB8AC3E}">
        <p14:creationId xmlns:p14="http://schemas.microsoft.com/office/powerpoint/2010/main" val="301134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1866-AC55-9B49-BBA5-C442BF4D2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745" y="159209"/>
            <a:ext cx="5797804" cy="555074"/>
          </a:xfrm>
        </p:spPr>
        <p:txBody>
          <a:bodyPr>
            <a:noAutofit/>
          </a:bodyPr>
          <a:lstStyle/>
          <a:p>
            <a:r>
              <a:rPr lang="en-US" sz="2800" dirty="0"/>
              <a:t>Christ, our sin offering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820D60-4FCA-1243-A35D-3101B8F8DAFF}"/>
              </a:ext>
            </a:extLst>
          </p:cNvPr>
          <p:cNvSpPr txBox="1">
            <a:spLocks/>
          </p:cNvSpPr>
          <p:nvPr/>
        </p:nvSpPr>
        <p:spPr>
          <a:xfrm>
            <a:off x="162618" y="826667"/>
            <a:ext cx="3282332" cy="5550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The sprinkling of blood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4ED37-156A-BB49-8797-DC51FD43434D}"/>
              </a:ext>
            </a:extLst>
          </p:cNvPr>
          <p:cNvSpPr/>
          <p:nvPr/>
        </p:nvSpPr>
        <p:spPr>
          <a:xfrm>
            <a:off x="564063" y="1791491"/>
            <a:ext cx="80521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Heb</a:t>
            </a: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9:7, 11-12 </a:t>
            </a:r>
          </a:p>
          <a:p>
            <a:pPr lvl="1">
              <a:spcAft>
                <a:spcPts val="1200"/>
              </a:spcAft>
            </a:pPr>
            <a:r>
              <a:rPr lang="en-US" sz="1600" i="1" dirty="0">
                <a:solidFill>
                  <a:schemeClr val="bg1"/>
                </a:solidFill>
                <a:latin typeface="Century Gothic" panose="020B0502020202020204" pitchFamily="34" charset="0"/>
              </a:rPr>
              <a:t>" </a:t>
            </a:r>
            <a:r>
              <a:rPr lang="en-US" sz="1600" i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  <a:r>
              <a:rPr lang="en-US" sz="16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but into the second, only the high priest enters once a year, not without taking blood, which he offers for himself and for the sins of the people committed in ignorance.</a:t>
            </a:r>
          </a:p>
          <a:p>
            <a:pPr lvl="1">
              <a:spcAft>
                <a:spcPts val="1200"/>
              </a:spcAft>
            </a:pPr>
            <a:r>
              <a:rPr lang="en-US" sz="1600" i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11</a:t>
            </a:r>
            <a:r>
              <a:rPr lang="en-US" sz="16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But when Christ appeared as a high priest of the good things to come, He entered through the greater and more perfect tabernacle, not made with hands, that is to say, not of this creation;</a:t>
            </a:r>
          </a:p>
          <a:p>
            <a:pPr lvl="1">
              <a:spcAft>
                <a:spcPts val="1200"/>
              </a:spcAft>
            </a:pPr>
            <a:r>
              <a:rPr lang="en-US" sz="1600" i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12</a:t>
            </a:r>
            <a:r>
              <a:rPr lang="en-US" sz="16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and not through the blood of goats and calves, but through His own blood, He entered the holy place once for all, having obtained eternal redemption." </a:t>
            </a:r>
            <a:endParaRPr lang="en-US" sz="1600" i="1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680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658EAF-026C-FD47-8FB4-EB97CF015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856" y="387195"/>
            <a:ext cx="31750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60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1866-AC55-9B49-BBA5-C442BF4D2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745" y="159209"/>
            <a:ext cx="5797804" cy="555074"/>
          </a:xfrm>
        </p:spPr>
        <p:txBody>
          <a:bodyPr>
            <a:noAutofit/>
          </a:bodyPr>
          <a:lstStyle/>
          <a:p>
            <a:r>
              <a:rPr lang="en-US" sz="2800" dirty="0"/>
              <a:t>Christ, our sin offering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820D60-4FCA-1243-A35D-3101B8F8DAFF}"/>
              </a:ext>
            </a:extLst>
          </p:cNvPr>
          <p:cNvSpPr txBox="1">
            <a:spLocks/>
          </p:cNvSpPr>
          <p:nvPr/>
        </p:nvSpPr>
        <p:spPr>
          <a:xfrm>
            <a:off x="162618" y="826667"/>
            <a:ext cx="3282332" cy="5550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Outside the camp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196E0-5CB1-C248-B6D9-58A8A52E122B}"/>
              </a:ext>
            </a:extLst>
          </p:cNvPr>
          <p:cNvSpPr/>
          <p:nvPr/>
        </p:nvSpPr>
        <p:spPr>
          <a:xfrm>
            <a:off x="393422" y="2011974"/>
            <a:ext cx="857250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Lev 4:11-12 </a:t>
            </a:r>
          </a:p>
          <a:p>
            <a:pPr lvl="1">
              <a:spcAft>
                <a:spcPts val="1200"/>
              </a:spcAft>
            </a:pPr>
            <a:r>
              <a:rPr lang="en-US" i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11</a:t>
            </a: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 'But the hide of the bull and all its flesh with its head and its legs and its entrails and its refuse,</a:t>
            </a:r>
          </a:p>
          <a:p>
            <a:pPr lvl="1">
              <a:spcAft>
                <a:spcPts val="1200"/>
              </a:spcAft>
            </a:pPr>
            <a:r>
              <a:rPr lang="en-US" i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12</a:t>
            </a: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 that is, all the rest of the bull, he is to bring out to a clean place outside the camp where the ashes are poured out, and burn it on wood with fire; where the ashes are poured out it shall be burned." </a:t>
            </a:r>
            <a:endParaRPr lang="en-US" i="1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457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AC62B6-AA39-C742-81FB-B398842A0CDE}"/>
              </a:ext>
            </a:extLst>
          </p:cNvPr>
          <p:cNvSpPr/>
          <p:nvPr/>
        </p:nvSpPr>
        <p:spPr>
          <a:xfrm>
            <a:off x="1152293" y="1855389"/>
            <a:ext cx="626326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Heb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13:12-13 </a:t>
            </a:r>
          </a:p>
          <a:p>
            <a:pPr lvl="1">
              <a:spcAft>
                <a:spcPts val="1200"/>
              </a:spcAft>
            </a:pP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12 Therefore Jesus also, that He might sanctify the people through His own blood, suffered outside the gate.</a:t>
            </a:r>
          </a:p>
          <a:p>
            <a:pPr lvl="1">
              <a:spcAft>
                <a:spcPts val="1200"/>
              </a:spcAft>
            </a:pP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13 So, let us go out to Him outside the camp, bearing His reproach."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6846E8-28CE-5143-83B8-32E287A51D60}"/>
              </a:ext>
            </a:extLst>
          </p:cNvPr>
          <p:cNvSpPr txBox="1">
            <a:spLocks/>
          </p:cNvSpPr>
          <p:nvPr/>
        </p:nvSpPr>
        <p:spPr>
          <a:xfrm>
            <a:off x="1307745" y="159209"/>
            <a:ext cx="5797804" cy="55507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/>
              <a:t>Christ, our sin offering</a:t>
            </a:r>
            <a:endParaRPr lang="en-US" sz="2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A5B8FE-4C27-314A-9AFA-BB9A09AD395A}"/>
              </a:ext>
            </a:extLst>
          </p:cNvPr>
          <p:cNvSpPr txBox="1">
            <a:spLocks/>
          </p:cNvSpPr>
          <p:nvPr/>
        </p:nvSpPr>
        <p:spPr>
          <a:xfrm>
            <a:off x="162618" y="826667"/>
            <a:ext cx="3282332" cy="5550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Outside the camp</a:t>
            </a:r>
          </a:p>
        </p:txBody>
      </p:sp>
    </p:spTree>
    <p:extLst>
      <p:ext uri="{BB962C8B-B14F-4D97-AF65-F5344CB8AC3E}">
        <p14:creationId xmlns:p14="http://schemas.microsoft.com/office/powerpoint/2010/main" val="914570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1866-AC55-9B49-BBA5-C442BF4D2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915" y="361163"/>
            <a:ext cx="5797804" cy="555074"/>
          </a:xfrm>
        </p:spPr>
        <p:txBody>
          <a:bodyPr>
            <a:noAutofit/>
          </a:bodyPr>
          <a:lstStyle/>
          <a:p>
            <a:r>
              <a:rPr lang="en-US" sz="2800" dirty="0"/>
              <a:t>Principles for today…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820D60-4FCA-1243-A35D-3101B8F8DAFF}"/>
              </a:ext>
            </a:extLst>
          </p:cNvPr>
          <p:cNvSpPr txBox="1">
            <a:spLocks/>
          </p:cNvSpPr>
          <p:nvPr/>
        </p:nvSpPr>
        <p:spPr>
          <a:xfrm>
            <a:off x="269203" y="1107157"/>
            <a:ext cx="5800618" cy="33750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God hates sin</a:t>
            </a:r>
          </a:p>
          <a:p>
            <a:pPr marL="342900" indent="-34290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Keep short accounts with God</a:t>
            </a:r>
          </a:p>
          <a:p>
            <a:pPr marL="342900" indent="-34290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Be sure your sin will find you out</a:t>
            </a:r>
          </a:p>
          <a:p>
            <a:pPr marL="342900" indent="-34290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GOSPEL is the solution</a:t>
            </a:r>
          </a:p>
        </p:txBody>
      </p:sp>
    </p:spTree>
    <p:extLst>
      <p:ext uri="{BB962C8B-B14F-4D97-AF65-F5344CB8AC3E}">
        <p14:creationId xmlns:p14="http://schemas.microsoft.com/office/powerpoint/2010/main" val="52924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64FD7F-ADD6-404F-A103-428B5A054831}"/>
              </a:ext>
            </a:extLst>
          </p:cNvPr>
          <p:cNvSpPr/>
          <p:nvPr/>
        </p:nvSpPr>
        <p:spPr>
          <a:xfrm>
            <a:off x="1390462" y="1596555"/>
            <a:ext cx="645759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law in ancient history clearly revealed that sins of any kind angered God, deprived him of his due, defiled his sanctuary, and thus put a barrier between the guilty and God.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r"/>
            <a:r>
              <a:rPr lang="en-US" sz="1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Gordan Wenham</a:t>
            </a:r>
          </a:p>
        </p:txBody>
      </p:sp>
    </p:spTree>
    <p:extLst>
      <p:ext uri="{BB962C8B-B14F-4D97-AF65-F5344CB8AC3E}">
        <p14:creationId xmlns:p14="http://schemas.microsoft.com/office/powerpoint/2010/main" val="2412721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462DFA3E-6C15-40A1-BE5D-51ED65CA2836}"/>
              </a:ext>
            </a:extLst>
          </p:cNvPr>
          <p:cNvSpPr txBox="1"/>
          <p:nvPr/>
        </p:nvSpPr>
        <p:spPr>
          <a:xfrm>
            <a:off x="4357463" y="498460"/>
            <a:ext cx="247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50000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Burnt offering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9A1228-B9A4-4B6D-ADCA-DEB8E5026E62}"/>
              </a:ext>
            </a:extLst>
          </p:cNvPr>
          <p:cNvSpPr txBox="1"/>
          <p:nvPr/>
        </p:nvSpPr>
        <p:spPr>
          <a:xfrm>
            <a:off x="4357462" y="1347166"/>
            <a:ext cx="247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50000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Grain offering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544BC7-1FDA-43AC-90AE-CE6337923FD0}"/>
              </a:ext>
            </a:extLst>
          </p:cNvPr>
          <p:cNvSpPr txBox="1"/>
          <p:nvPr/>
        </p:nvSpPr>
        <p:spPr>
          <a:xfrm>
            <a:off x="4357463" y="2179088"/>
            <a:ext cx="247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50000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Peace offering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998F4D-1B57-419C-91E1-3D397A2DAEDA}"/>
              </a:ext>
            </a:extLst>
          </p:cNvPr>
          <p:cNvSpPr txBox="1"/>
          <p:nvPr/>
        </p:nvSpPr>
        <p:spPr>
          <a:xfrm>
            <a:off x="4357463" y="3014391"/>
            <a:ext cx="247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50000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Sin offering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D8ED4C-99F9-430B-966E-CF56D991D98A}"/>
              </a:ext>
            </a:extLst>
          </p:cNvPr>
          <p:cNvSpPr txBox="1"/>
          <p:nvPr/>
        </p:nvSpPr>
        <p:spPr>
          <a:xfrm>
            <a:off x="4357463" y="3840852"/>
            <a:ext cx="247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50000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Guilt offering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1D8DFC-785A-4B39-972F-23607D005F3F}"/>
              </a:ext>
            </a:extLst>
          </p:cNvPr>
          <p:cNvSpPr txBox="1"/>
          <p:nvPr/>
        </p:nvSpPr>
        <p:spPr>
          <a:xfrm rot="10800000">
            <a:off x="1731639" y="438877"/>
            <a:ext cx="523220" cy="2126987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en-US" sz="2200" spc="300" dirty="0">
                <a:solidFill>
                  <a:srgbClr val="FFFF00"/>
                </a:solidFill>
                <a:latin typeface="Century Gothic" panose="020B0502020202020204" pitchFamily="34" charset="0"/>
              </a:rPr>
              <a:t>Voluntary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053BA6-E166-40ED-A1DA-78300E9F96CA}"/>
              </a:ext>
            </a:extLst>
          </p:cNvPr>
          <p:cNvSpPr txBox="1"/>
          <p:nvPr/>
        </p:nvSpPr>
        <p:spPr>
          <a:xfrm rot="10800000">
            <a:off x="1681123" y="2648796"/>
            <a:ext cx="523220" cy="2108306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en-US" sz="2200" spc="300" dirty="0">
                <a:solidFill>
                  <a:srgbClr val="FFFF00"/>
                </a:solidFill>
                <a:latin typeface="Century Gothic" panose="020B0502020202020204" pitchFamily="34" charset="0"/>
              </a:rPr>
              <a:t>Mandatory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C4024833-1E77-4E4E-AAD4-4A81D52E3F60}"/>
              </a:ext>
            </a:extLst>
          </p:cNvPr>
          <p:cNvSpPr/>
          <p:nvPr/>
        </p:nvSpPr>
        <p:spPr>
          <a:xfrm>
            <a:off x="2528530" y="2862776"/>
            <a:ext cx="197454" cy="1586937"/>
          </a:xfrm>
          <a:prstGeom prst="leftBrac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867C27F1-B763-4849-9DB4-B4AB35EA05A0}"/>
              </a:ext>
            </a:extLst>
          </p:cNvPr>
          <p:cNvSpPr/>
          <p:nvPr/>
        </p:nvSpPr>
        <p:spPr>
          <a:xfrm>
            <a:off x="2528530" y="343868"/>
            <a:ext cx="197454" cy="2435976"/>
          </a:xfrm>
          <a:prstGeom prst="leftBrac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52477D8-1DD1-41E6-BC23-A4BB4F1EA9DD}"/>
              </a:ext>
            </a:extLst>
          </p:cNvPr>
          <p:cNvSpPr/>
          <p:nvPr/>
        </p:nvSpPr>
        <p:spPr>
          <a:xfrm>
            <a:off x="2960632" y="347649"/>
            <a:ext cx="1188720" cy="756055"/>
          </a:xfrm>
          <a:prstGeom prst="round2DiagRect">
            <a:avLst/>
          </a:prstGeom>
          <a:noFill/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7766707-94CE-4F90-8778-DFDFC4757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8743" y="323058"/>
            <a:ext cx="743212" cy="805235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5CBF5F5B-0C67-429C-8326-891B0CC9A726}"/>
              </a:ext>
            </a:extLst>
          </p:cNvPr>
          <p:cNvSpPr/>
          <p:nvPr/>
        </p:nvSpPr>
        <p:spPr>
          <a:xfrm>
            <a:off x="2952866" y="1201012"/>
            <a:ext cx="1188720" cy="756055"/>
          </a:xfrm>
          <a:prstGeom prst="round2DiagRect">
            <a:avLst/>
          </a:prstGeom>
          <a:noFill/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351241C-D0CF-4C40-A96D-EAA256372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2068" y="1172760"/>
            <a:ext cx="625847" cy="810479"/>
          </a:xfrm>
          <a:prstGeom prst="rect">
            <a:avLst/>
          </a:prstGeom>
        </p:spPr>
      </p:pic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0B94A519-7B4E-4B74-85E9-DF4AAFF7ACB7}"/>
              </a:ext>
            </a:extLst>
          </p:cNvPr>
          <p:cNvSpPr/>
          <p:nvPr/>
        </p:nvSpPr>
        <p:spPr>
          <a:xfrm>
            <a:off x="2952866" y="2031894"/>
            <a:ext cx="1188720" cy="756055"/>
          </a:xfrm>
          <a:prstGeom prst="round2DiagRect">
            <a:avLst/>
          </a:prstGeom>
          <a:noFill/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245CC12-3530-4D03-987B-A121A17CDC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1991" y="2080547"/>
            <a:ext cx="926465" cy="744816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045AD9DF-EEC7-49E0-9B73-85F722BEDCF8}"/>
              </a:ext>
            </a:extLst>
          </p:cNvPr>
          <p:cNvSpPr/>
          <p:nvPr/>
        </p:nvSpPr>
        <p:spPr>
          <a:xfrm>
            <a:off x="2952866" y="2862776"/>
            <a:ext cx="1188720" cy="756055"/>
          </a:xfrm>
          <a:prstGeom prst="round2Diag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374A979-0614-42AB-B7FC-B8A7AC6BBD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6267" y="2953150"/>
            <a:ext cx="1137912" cy="575306"/>
          </a:xfrm>
          <a:prstGeom prst="rect">
            <a:avLst/>
          </a:prstGeom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39BC214C-4AA3-4B32-A91F-AE17AA815FE6}"/>
              </a:ext>
            </a:extLst>
          </p:cNvPr>
          <p:cNvSpPr/>
          <p:nvPr/>
        </p:nvSpPr>
        <p:spPr>
          <a:xfrm>
            <a:off x="2952866" y="3693658"/>
            <a:ext cx="1188720" cy="756055"/>
          </a:xfrm>
          <a:prstGeom prst="round2DiagRect">
            <a:avLst/>
          </a:prstGeom>
          <a:noFill/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2CDDA57-622D-415D-B61B-173C89922F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4497" y="3693658"/>
            <a:ext cx="421452" cy="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2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451A53-90AA-0547-A6A9-0AC1B7D67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932202"/>
              </p:ext>
            </p:extLst>
          </p:nvPr>
        </p:nvGraphicFramePr>
        <p:xfrm>
          <a:off x="416497" y="744213"/>
          <a:ext cx="8290181" cy="294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164">
                  <a:extLst>
                    <a:ext uri="{9D8B030D-6E8A-4147-A177-3AD203B41FA5}">
                      <a16:colId xmlns:a16="http://schemas.microsoft.com/office/drawing/2014/main" val="2823551131"/>
                    </a:ext>
                  </a:extLst>
                </a:gridCol>
                <a:gridCol w="2180929">
                  <a:extLst>
                    <a:ext uri="{9D8B030D-6E8A-4147-A177-3AD203B41FA5}">
                      <a16:colId xmlns:a16="http://schemas.microsoft.com/office/drawing/2014/main" val="499465508"/>
                    </a:ext>
                  </a:extLst>
                </a:gridCol>
                <a:gridCol w="2550097">
                  <a:extLst>
                    <a:ext uri="{9D8B030D-6E8A-4147-A177-3AD203B41FA5}">
                      <a16:colId xmlns:a16="http://schemas.microsoft.com/office/drawing/2014/main" val="1207686217"/>
                    </a:ext>
                  </a:extLst>
                </a:gridCol>
                <a:gridCol w="1470991">
                  <a:extLst>
                    <a:ext uri="{9D8B030D-6E8A-4147-A177-3AD203B41FA5}">
                      <a16:colId xmlns:a16="http://schemas.microsoft.com/office/drawing/2014/main" val="2528963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latin typeface="Century Gothic" panose="020B0502020202020204" pitchFamily="34" charset="0"/>
                        </a:rPr>
                        <a:t>Offerings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latin typeface="Century Gothic" panose="020B0502020202020204" pitchFamily="34" charset="0"/>
                        </a:rPr>
                        <a:t>Christ typified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latin typeface="Century Gothic" panose="020B0502020202020204" pitchFamily="34" charset="0"/>
                        </a:rPr>
                        <a:t>Applications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latin typeface="Century Gothic" panose="020B0502020202020204" pitchFamily="34" charset="0"/>
                        </a:rPr>
                        <a:t>NT references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8460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Burnt offering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He gave it 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“all on the altar”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Rom 12:1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428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Grain offering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His perfect and sinless life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“dedication”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“thanksgiving”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“Consecration”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“Giving back”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 err="1">
                          <a:latin typeface="Century Gothic" panose="020B0502020202020204" pitchFamily="34" charset="0"/>
                        </a:rPr>
                        <a:t>Heb</a:t>
                      </a:r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 13:15</a:t>
                      </a:r>
                    </a:p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Col 4:2</a:t>
                      </a:r>
                    </a:p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Matt 5:13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8286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Peace offering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He is our Peace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“life of fellowship”</a:t>
                      </a:r>
                    </a:p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“life of thanksgiving”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Acts 2:42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6978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Sin offering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0" i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0" i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0" i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6570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Guilt offering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0" i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0" i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0" i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2933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95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80FAAF-3E6E-A345-8244-82C3F3D59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424152"/>
              </p:ext>
            </p:extLst>
          </p:nvPr>
        </p:nvGraphicFramePr>
        <p:xfrm>
          <a:off x="450572" y="918384"/>
          <a:ext cx="8301542" cy="25553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76603">
                  <a:extLst>
                    <a:ext uri="{9D8B030D-6E8A-4147-A177-3AD203B41FA5}">
                      <a16:colId xmlns:a16="http://schemas.microsoft.com/office/drawing/2014/main" val="1071268002"/>
                    </a:ext>
                  </a:extLst>
                </a:gridCol>
                <a:gridCol w="2209327">
                  <a:extLst>
                    <a:ext uri="{9D8B030D-6E8A-4147-A177-3AD203B41FA5}">
                      <a16:colId xmlns:a16="http://schemas.microsoft.com/office/drawing/2014/main" val="3413638187"/>
                    </a:ext>
                  </a:extLst>
                </a:gridCol>
                <a:gridCol w="2071264">
                  <a:extLst>
                    <a:ext uri="{9D8B030D-6E8A-4147-A177-3AD203B41FA5}">
                      <a16:colId xmlns:a16="http://schemas.microsoft.com/office/drawing/2014/main" val="2285825700"/>
                    </a:ext>
                  </a:extLst>
                </a:gridCol>
                <a:gridCol w="1444348">
                  <a:extLst>
                    <a:ext uri="{9D8B030D-6E8A-4147-A177-3AD203B41FA5}">
                      <a16:colId xmlns:a16="http://schemas.microsoft.com/office/drawing/2014/main" val="4339301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latin typeface="Century Gothic" panose="020B0502020202020204" pitchFamily="34" charset="0"/>
                        </a:rPr>
                        <a:t>Sinner(s)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latin typeface="Century Gothic" panose="020B0502020202020204" pitchFamily="34" charset="0"/>
                        </a:rPr>
                        <a:t>Offering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latin typeface="Century Gothic" panose="020B0502020202020204" pitchFamily="34" charset="0"/>
                        </a:rPr>
                        <a:t>Priest duty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latin typeface="Century Gothic" panose="020B0502020202020204" pitchFamily="34" charset="0"/>
                        </a:rPr>
                        <a:t>Promise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9307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Anointed Priest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Bull</a:t>
                      </a:r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To make atonement</a:t>
                      </a:r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They shall be forgiven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4163958"/>
                  </a:ext>
                </a:extLst>
              </a:tr>
              <a:tr h="236199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Whole congregation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Bull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97754"/>
                  </a:ext>
                </a:extLst>
              </a:tr>
              <a:tr h="198365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A leader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Male goat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925163"/>
                  </a:ext>
                </a:extLst>
              </a:tr>
              <a:tr h="60458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Anyone among the common people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Female goat/Lamb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523248"/>
                  </a:ext>
                </a:extLst>
              </a:tr>
              <a:tr h="421641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Specific unpremeditated sins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entury Gothic" panose="020B0502020202020204" pitchFamily="34" charset="0"/>
                        </a:rPr>
                        <a:t>Lamb/Turtle doves/Pigeons/fine flour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980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170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CE399F-EBB9-014D-9AFA-C3CAE0CD3532}"/>
              </a:ext>
            </a:extLst>
          </p:cNvPr>
          <p:cNvGrpSpPr/>
          <p:nvPr/>
        </p:nvGrpSpPr>
        <p:grpSpPr>
          <a:xfrm>
            <a:off x="2057713" y="1277016"/>
            <a:ext cx="1371287" cy="1909897"/>
            <a:chOff x="771636" y="256376"/>
            <a:chExt cx="1874374" cy="19098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2C80DCC-74FC-1D4E-95A8-617E8E73577B}"/>
                </a:ext>
              </a:extLst>
            </p:cNvPr>
            <p:cNvSpPr txBox="1"/>
            <p:nvPr/>
          </p:nvSpPr>
          <p:spPr>
            <a:xfrm>
              <a:off x="1029141" y="256376"/>
              <a:ext cx="13708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150000"/>
              </a:pPr>
              <a:r>
                <a:rPr lang="en-US" sz="1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Burnt offering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DB91B6-0D0C-DB45-AA5F-327A6E26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1636" y="318989"/>
              <a:ext cx="202966" cy="1836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9B9571-9FA0-0647-BC2F-D3950E880774}"/>
                </a:ext>
              </a:extLst>
            </p:cNvPr>
            <p:cNvSpPr txBox="1"/>
            <p:nvPr/>
          </p:nvSpPr>
          <p:spPr>
            <a:xfrm>
              <a:off x="1029140" y="690645"/>
              <a:ext cx="14639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150000"/>
              </a:pPr>
              <a:r>
                <a:rPr lang="en-US" sz="1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Grain offering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0108B6-0D24-C845-A4E8-4FB831B3FFD8}"/>
                </a:ext>
              </a:extLst>
            </p:cNvPr>
            <p:cNvSpPr txBox="1"/>
            <p:nvPr/>
          </p:nvSpPr>
          <p:spPr>
            <a:xfrm>
              <a:off x="1029140" y="1124914"/>
              <a:ext cx="16168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buSzPct val="150000"/>
                <a:defRPr sz="1000">
                  <a:solidFill>
                    <a:schemeClr val="bg1"/>
                  </a:solidFill>
                  <a:latin typeface="Century Gothic" panose="020B0502020202020204" pitchFamily="34" charset="0"/>
                </a:defRPr>
              </a:lvl1pPr>
            </a:lstStyle>
            <a:p>
              <a:r>
                <a:rPr lang="en-US" dirty="0"/>
                <a:t>Peace offering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6C7D86-4896-5B48-A650-DADBC91CED8D}"/>
                </a:ext>
              </a:extLst>
            </p:cNvPr>
            <p:cNvSpPr txBox="1"/>
            <p:nvPr/>
          </p:nvSpPr>
          <p:spPr>
            <a:xfrm>
              <a:off x="1029140" y="1522483"/>
              <a:ext cx="13044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buSzPct val="150000"/>
                <a:defRPr sz="1000">
                  <a:solidFill>
                    <a:schemeClr val="bg1"/>
                  </a:solidFill>
                  <a:latin typeface="Century Gothic" panose="020B0502020202020204" pitchFamily="34" charset="0"/>
                </a:defRPr>
              </a:lvl1pPr>
            </a:lstStyle>
            <a:p>
              <a:r>
                <a:rPr lang="en-US" dirty="0"/>
                <a:t>Sin offering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E1014B-A62B-CA48-8E3E-55726B71E28F}"/>
                </a:ext>
              </a:extLst>
            </p:cNvPr>
            <p:cNvSpPr txBox="1"/>
            <p:nvPr/>
          </p:nvSpPr>
          <p:spPr>
            <a:xfrm>
              <a:off x="1029138" y="1920052"/>
              <a:ext cx="13708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buSzPct val="150000"/>
                <a:defRPr sz="1000">
                  <a:solidFill>
                    <a:schemeClr val="bg1"/>
                  </a:solidFill>
                  <a:latin typeface="Century Gothic" panose="020B0502020202020204" pitchFamily="34" charset="0"/>
                </a:defRPr>
              </a:lvl1pPr>
            </a:lstStyle>
            <a:p>
              <a:r>
                <a:rPr lang="en-US" dirty="0"/>
                <a:t>Guilt offering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D3FAD55-7293-114E-A742-B7A36DEEF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712" y="1773898"/>
            <a:ext cx="202966" cy="1836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0EB279-037F-F546-BB70-FD9071D0E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712" y="2192778"/>
            <a:ext cx="202966" cy="1836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865F33-C8EE-D649-A212-53AD8C7C2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09" y="2590347"/>
            <a:ext cx="202966" cy="183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6A8A5A-B4AB-5D46-A149-ABDF358CD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09" y="3007727"/>
            <a:ext cx="202966" cy="18360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4972D8E-84D8-2645-9D1C-EDE9295238DB}"/>
              </a:ext>
            </a:extLst>
          </p:cNvPr>
          <p:cNvCxnSpPr>
            <a:cxnSpLocks/>
          </p:cNvCxnSpPr>
          <p:nvPr/>
        </p:nvCxnSpPr>
        <p:spPr>
          <a:xfrm flipV="1">
            <a:off x="3691647" y="1339629"/>
            <a:ext cx="1548010" cy="8928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5691A8-425A-8D40-B2A7-CB782421F7CD}"/>
              </a:ext>
            </a:extLst>
          </p:cNvPr>
          <p:cNvCxnSpPr>
            <a:cxnSpLocks/>
          </p:cNvCxnSpPr>
          <p:nvPr/>
        </p:nvCxnSpPr>
        <p:spPr>
          <a:xfrm>
            <a:off x="3691647" y="2232498"/>
            <a:ext cx="1548010" cy="9544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193CB98-6F7F-5945-8103-0237ABC64D2A}"/>
              </a:ext>
            </a:extLst>
          </p:cNvPr>
          <p:cNvSpPr txBox="1"/>
          <p:nvPr/>
        </p:nvSpPr>
        <p:spPr>
          <a:xfrm>
            <a:off x="5619184" y="402373"/>
            <a:ext cx="765081" cy="3764417"/>
          </a:xfrm>
          <a:prstGeom prst="rect">
            <a:avLst/>
          </a:prstGeom>
          <a:noFill/>
        </p:spPr>
        <p:txBody>
          <a:bodyPr vert="wordArtVert"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3806513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1866-AC55-9B49-BBA5-C442BF4D2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745" y="159209"/>
            <a:ext cx="5797804" cy="555074"/>
          </a:xfrm>
        </p:spPr>
        <p:txBody>
          <a:bodyPr>
            <a:noAutofit/>
          </a:bodyPr>
          <a:lstStyle/>
          <a:p>
            <a:r>
              <a:rPr lang="en-US" sz="2800" dirty="0"/>
              <a:t>Christ, our sin offering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C71D42-DF2D-6F41-96F2-2D3D046242B0}"/>
              </a:ext>
            </a:extLst>
          </p:cNvPr>
          <p:cNvSpPr/>
          <p:nvPr/>
        </p:nvSpPr>
        <p:spPr>
          <a:xfrm>
            <a:off x="786691" y="1726730"/>
            <a:ext cx="6814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2 Corinthians 5:21 </a:t>
            </a: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“He made Him who knew no sin to be sin on our behalf, so that we might become the righteousness of God in Him.”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8C004B-DA21-1141-9964-130E424A5DDB}"/>
              </a:ext>
            </a:extLst>
          </p:cNvPr>
          <p:cNvSpPr/>
          <p:nvPr/>
        </p:nvSpPr>
        <p:spPr>
          <a:xfrm>
            <a:off x="683246" y="3107434"/>
            <a:ext cx="7021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Romans 8:3 For what the Law could not do, weak as it was through the flesh, God did: sending His own Son in the likeness of sinful flesh and as an offering for sin, He condemned sin in the flesh,"</a:t>
            </a:r>
            <a:r>
              <a:rPr lang="en-US" dirty="0">
                <a:latin typeface="Myriad Set Pro" panose="02000400000000000000" pitchFamily="2" charset="0"/>
              </a:rPr>
              <a:t> </a:t>
            </a:r>
            <a:endParaRPr lang="en-US" dirty="0">
              <a:effectLst/>
              <a:latin typeface="Myriad Set Pro" panose="02000400000000000000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EB0A1D-DB30-5B4E-A762-A17E622E2B8C}"/>
              </a:ext>
            </a:extLst>
          </p:cNvPr>
          <p:cNvSpPr txBox="1">
            <a:spLocks/>
          </p:cNvSpPr>
          <p:nvPr/>
        </p:nvSpPr>
        <p:spPr>
          <a:xfrm>
            <a:off x="162617" y="826667"/>
            <a:ext cx="4622556" cy="5550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Dealing with sin is Mandatory</a:t>
            </a:r>
          </a:p>
        </p:txBody>
      </p:sp>
    </p:spTree>
    <p:extLst>
      <p:ext uri="{BB962C8B-B14F-4D97-AF65-F5344CB8AC3E}">
        <p14:creationId xmlns:p14="http://schemas.microsoft.com/office/powerpoint/2010/main" val="210957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1866-AC55-9B49-BBA5-C442BF4D2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745" y="159209"/>
            <a:ext cx="5797804" cy="555074"/>
          </a:xfrm>
        </p:spPr>
        <p:txBody>
          <a:bodyPr>
            <a:noAutofit/>
          </a:bodyPr>
          <a:lstStyle/>
          <a:p>
            <a:r>
              <a:rPr lang="en-US" sz="2800" dirty="0"/>
              <a:t>Christ, our sin offering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820D60-4FCA-1243-A35D-3101B8F8DAFF}"/>
              </a:ext>
            </a:extLst>
          </p:cNvPr>
          <p:cNvSpPr txBox="1">
            <a:spLocks/>
          </p:cNvSpPr>
          <p:nvPr/>
        </p:nvSpPr>
        <p:spPr>
          <a:xfrm>
            <a:off x="162617" y="826667"/>
            <a:ext cx="4622556" cy="5550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Dealing with sin is Mandatory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B69289-C529-E045-8358-A0BFD6FF993D}"/>
              </a:ext>
            </a:extLst>
          </p:cNvPr>
          <p:cNvSpPr/>
          <p:nvPr/>
        </p:nvSpPr>
        <p:spPr>
          <a:xfrm>
            <a:off x="750931" y="1680021"/>
            <a:ext cx="67430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John 1:29 </a:t>
            </a: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“The next day he saw Jesus coming to him and said, "Behold, the Lamb of God who takes away the sin of the world!"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08B288-9028-964B-8067-F2F1F125A88C}"/>
              </a:ext>
            </a:extLst>
          </p:cNvPr>
          <p:cNvSpPr/>
          <p:nvPr/>
        </p:nvSpPr>
        <p:spPr>
          <a:xfrm>
            <a:off x="750930" y="3059671"/>
            <a:ext cx="67430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1 Pet 2:24 and He Himself bore our sins in His body on the cross, so that we might die to sin and live to righteousness; for by His wounds you were healed." </a:t>
            </a:r>
          </a:p>
        </p:txBody>
      </p:sp>
    </p:spTree>
    <p:extLst>
      <p:ext uri="{BB962C8B-B14F-4D97-AF65-F5344CB8AC3E}">
        <p14:creationId xmlns:p14="http://schemas.microsoft.com/office/powerpoint/2010/main" val="3270516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1866-AC55-9B49-BBA5-C442BF4D2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745" y="159209"/>
            <a:ext cx="5797804" cy="555074"/>
          </a:xfrm>
        </p:spPr>
        <p:txBody>
          <a:bodyPr>
            <a:noAutofit/>
          </a:bodyPr>
          <a:lstStyle/>
          <a:p>
            <a:r>
              <a:rPr lang="en-US" sz="2800" dirty="0"/>
              <a:t>Christ, our sin offering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820D60-4FCA-1243-A35D-3101B8F8DAFF}"/>
              </a:ext>
            </a:extLst>
          </p:cNvPr>
          <p:cNvSpPr txBox="1">
            <a:spLocks/>
          </p:cNvSpPr>
          <p:nvPr/>
        </p:nvSpPr>
        <p:spPr>
          <a:xfrm>
            <a:off x="162618" y="826667"/>
            <a:ext cx="3282332" cy="5550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The sprinkling of blood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123C3E-6E9F-3B45-9302-AD484E62F19C}"/>
              </a:ext>
            </a:extLst>
          </p:cNvPr>
          <p:cNvGrpSpPr/>
          <p:nvPr/>
        </p:nvGrpSpPr>
        <p:grpSpPr>
          <a:xfrm>
            <a:off x="1215540" y="1226634"/>
            <a:ext cx="7836900" cy="4229100"/>
            <a:chOff x="63247" y="914400"/>
            <a:chExt cx="7836900" cy="4229100"/>
          </a:xfrm>
        </p:grpSpPr>
        <p:pic>
          <p:nvPicPr>
            <p:cNvPr id="18" name="Picture 17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7706738A-8CBD-1E4D-BFF4-3E9139837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3853" y="914400"/>
              <a:ext cx="6656294" cy="422910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DD46149-D9AA-BA48-864B-D6FB4E074CD3}"/>
                </a:ext>
              </a:extLst>
            </p:cNvPr>
            <p:cNvGrpSpPr/>
            <p:nvPr/>
          </p:nvGrpSpPr>
          <p:grpSpPr>
            <a:xfrm>
              <a:off x="1819184" y="1188133"/>
              <a:ext cx="3867544" cy="1061220"/>
              <a:chOff x="1822703" y="592854"/>
              <a:chExt cx="3867544" cy="1061220"/>
            </a:xfrm>
          </p:grpSpPr>
          <p:sp>
            <p:nvSpPr>
              <p:cNvPr id="29" name="Freeform: Shape 4">
                <a:extLst>
                  <a:ext uri="{FF2B5EF4-FFF2-40B4-BE49-F238E27FC236}">
                    <a16:creationId xmlns:a16="http://schemas.microsoft.com/office/drawing/2014/main" id="{4FC4894D-E0A1-A64D-897C-AD017EA2B870}"/>
                  </a:ext>
                </a:extLst>
              </p:cNvPr>
              <p:cNvSpPr/>
              <p:nvPr/>
            </p:nvSpPr>
            <p:spPr>
              <a:xfrm>
                <a:off x="3453753" y="914400"/>
                <a:ext cx="2236494" cy="739674"/>
              </a:xfrm>
              <a:custGeom>
                <a:avLst/>
                <a:gdLst>
                  <a:gd name="connsiteX0" fmla="*/ 0 w 2236494"/>
                  <a:gd name="connsiteY0" fmla="*/ 0 h 739674"/>
                  <a:gd name="connsiteX1" fmla="*/ 693080 w 2236494"/>
                  <a:gd name="connsiteY1" fmla="*/ 186375 h 739674"/>
                  <a:gd name="connsiteX2" fmla="*/ 477585 w 2236494"/>
                  <a:gd name="connsiteY2" fmla="*/ 279562 h 739674"/>
                  <a:gd name="connsiteX3" fmla="*/ 2236494 w 2236494"/>
                  <a:gd name="connsiteY3" fmla="*/ 739674 h 739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36494" h="739674">
                    <a:moveTo>
                      <a:pt x="0" y="0"/>
                    </a:moveTo>
                    <a:cubicBezTo>
                      <a:pt x="306741" y="69890"/>
                      <a:pt x="613483" y="139781"/>
                      <a:pt x="693080" y="186375"/>
                    </a:cubicBezTo>
                    <a:cubicBezTo>
                      <a:pt x="772677" y="232969"/>
                      <a:pt x="220349" y="187346"/>
                      <a:pt x="477585" y="279562"/>
                    </a:cubicBezTo>
                    <a:cubicBezTo>
                      <a:pt x="734821" y="371779"/>
                      <a:pt x="1905485" y="638721"/>
                      <a:pt x="2236494" y="739674"/>
                    </a:cubicBezTo>
                  </a:path>
                </a:pathLst>
              </a:cu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FEC6703-6382-E84E-ABED-37C78AF98252}"/>
                  </a:ext>
                </a:extLst>
              </p:cNvPr>
              <p:cNvSpPr txBox="1"/>
              <p:nvPr/>
            </p:nvSpPr>
            <p:spPr>
              <a:xfrm>
                <a:off x="1822703" y="592854"/>
                <a:ext cx="16546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  <a:latin typeface="Century Gothic" panose="020B0502020202020204" pitchFamily="34" charset="0"/>
                  </a:rPr>
                  <a:t>Holy of Holies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2E48FF0-0ADB-7549-A33A-BF633CA26471}"/>
                </a:ext>
              </a:extLst>
            </p:cNvPr>
            <p:cNvGrpSpPr/>
            <p:nvPr/>
          </p:nvGrpSpPr>
          <p:grpSpPr>
            <a:xfrm>
              <a:off x="846346" y="1652340"/>
              <a:ext cx="3809302" cy="1029885"/>
              <a:chOff x="867533" y="1165840"/>
              <a:chExt cx="3809302" cy="1029885"/>
            </a:xfrm>
          </p:grpSpPr>
          <p:sp>
            <p:nvSpPr>
              <p:cNvPr id="27" name="Freeform: Shape 5">
                <a:extLst>
                  <a:ext uri="{FF2B5EF4-FFF2-40B4-BE49-F238E27FC236}">
                    <a16:creationId xmlns:a16="http://schemas.microsoft.com/office/drawing/2014/main" id="{9E5F2113-A9B0-7945-B382-729106D79B15}"/>
                  </a:ext>
                </a:extLst>
              </p:cNvPr>
              <p:cNvSpPr/>
              <p:nvPr/>
            </p:nvSpPr>
            <p:spPr>
              <a:xfrm>
                <a:off x="2233613" y="1403633"/>
                <a:ext cx="2443222" cy="792092"/>
              </a:xfrm>
              <a:custGeom>
                <a:avLst/>
                <a:gdLst>
                  <a:gd name="connsiteX0" fmla="*/ 0 w 2236494"/>
                  <a:gd name="connsiteY0" fmla="*/ 0 h 739674"/>
                  <a:gd name="connsiteX1" fmla="*/ 693080 w 2236494"/>
                  <a:gd name="connsiteY1" fmla="*/ 186375 h 739674"/>
                  <a:gd name="connsiteX2" fmla="*/ 477585 w 2236494"/>
                  <a:gd name="connsiteY2" fmla="*/ 279562 h 739674"/>
                  <a:gd name="connsiteX3" fmla="*/ 2236494 w 2236494"/>
                  <a:gd name="connsiteY3" fmla="*/ 739674 h 739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36494" h="739674">
                    <a:moveTo>
                      <a:pt x="0" y="0"/>
                    </a:moveTo>
                    <a:cubicBezTo>
                      <a:pt x="306741" y="69890"/>
                      <a:pt x="613483" y="139781"/>
                      <a:pt x="693080" y="186375"/>
                    </a:cubicBezTo>
                    <a:cubicBezTo>
                      <a:pt x="772677" y="232969"/>
                      <a:pt x="220349" y="187346"/>
                      <a:pt x="477585" y="279562"/>
                    </a:cubicBezTo>
                    <a:cubicBezTo>
                      <a:pt x="734821" y="371779"/>
                      <a:pt x="1905485" y="638721"/>
                      <a:pt x="2236494" y="739674"/>
                    </a:cubicBezTo>
                  </a:path>
                </a:pathLst>
              </a:cu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64DE3C3-325E-6843-BF8E-8CD5AC3AF127}"/>
                  </a:ext>
                </a:extLst>
              </p:cNvPr>
              <p:cNvSpPr txBox="1"/>
              <p:nvPr/>
            </p:nvSpPr>
            <p:spPr>
              <a:xfrm>
                <a:off x="867533" y="1165840"/>
                <a:ext cx="13660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  <a:latin typeface="Century Gothic" panose="020B0502020202020204" pitchFamily="34" charset="0"/>
                  </a:rPr>
                  <a:t>Holy Place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9C7F774-3E18-9C44-98E9-3A21A0BBA35A}"/>
                </a:ext>
              </a:extLst>
            </p:cNvPr>
            <p:cNvGrpSpPr/>
            <p:nvPr/>
          </p:nvGrpSpPr>
          <p:grpSpPr>
            <a:xfrm>
              <a:off x="401239" y="2195725"/>
              <a:ext cx="3351717" cy="1096154"/>
              <a:chOff x="416543" y="1641222"/>
              <a:chExt cx="3351717" cy="1096154"/>
            </a:xfrm>
          </p:grpSpPr>
          <p:sp>
            <p:nvSpPr>
              <p:cNvPr id="25" name="Freeform: Shape 6">
                <a:extLst>
                  <a:ext uri="{FF2B5EF4-FFF2-40B4-BE49-F238E27FC236}">
                    <a16:creationId xmlns:a16="http://schemas.microsoft.com/office/drawing/2014/main" id="{0FBB2266-D374-AE4B-BEF8-4A089F876AA4}"/>
                  </a:ext>
                </a:extLst>
              </p:cNvPr>
              <p:cNvSpPr/>
              <p:nvPr/>
            </p:nvSpPr>
            <p:spPr>
              <a:xfrm>
                <a:off x="1550573" y="1975620"/>
                <a:ext cx="2217687" cy="761756"/>
              </a:xfrm>
              <a:custGeom>
                <a:avLst/>
                <a:gdLst>
                  <a:gd name="connsiteX0" fmla="*/ 0 w 2236494"/>
                  <a:gd name="connsiteY0" fmla="*/ 0 h 739674"/>
                  <a:gd name="connsiteX1" fmla="*/ 693080 w 2236494"/>
                  <a:gd name="connsiteY1" fmla="*/ 186375 h 739674"/>
                  <a:gd name="connsiteX2" fmla="*/ 477585 w 2236494"/>
                  <a:gd name="connsiteY2" fmla="*/ 279562 h 739674"/>
                  <a:gd name="connsiteX3" fmla="*/ 2236494 w 2236494"/>
                  <a:gd name="connsiteY3" fmla="*/ 739674 h 739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36494" h="739674">
                    <a:moveTo>
                      <a:pt x="0" y="0"/>
                    </a:moveTo>
                    <a:cubicBezTo>
                      <a:pt x="306741" y="69890"/>
                      <a:pt x="613483" y="139781"/>
                      <a:pt x="693080" y="186375"/>
                    </a:cubicBezTo>
                    <a:cubicBezTo>
                      <a:pt x="772677" y="232969"/>
                      <a:pt x="220349" y="187346"/>
                      <a:pt x="477585" y="279562"/>
                    </a:cubicBezTo>
                    <a:cubicBezTo>
                      <a:pt x="734821" y="371779"/>
                      <a:pt x="1905485" y="638721"/>
                      <a:pt x="2236494" y="739674"/>
                    </a:cubicBezTo>
                  </a:path>
                </a:pathLst>
              </a:cu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67AE91B-0F9D-4F42-AA0B-F21D51B1CF57}"/>
                  </a:ext>
                </a:extLst>
              </p:cNvPr>
              <p:cNvSpPr txBox="1"/>
              <p:nvPr/>
            </p:nvSpPr>
            <p:spPr>
              <a:xfrm>
                <a:off x="416543" y="1641222"/>
                <a:ext cx="16033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  <a:latin typeface="Century Gothic" panose="020B0502020202020204" pitchFamily="34" charset="0"/>
                  </a:rPr>
                  <a:t>Bronze Laver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B20DDC-F8BE-CC4E-A652-3F2ECDC285BE}"/>
                </a:ext>
              </a:extLst>
            </p:cNvPr>
            <p:cNvGrpSpPr/>
            <p:nvPr/>
          </p:nvGrpSpPr>
          <p:grpSpPr>
            <a:xfrm>
              <a:off x="63247" y="2605307"/>
              <a:ext cx="2772867" cy="847285"/>
              <a:chOff x="139235" y="2181664"/>
              <a:chExt cx="2772867" cy="847285"/>
            </a:xfrm>
          </p:grpSpPr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AE7CE0D9-F55D-2A44-A7B4-908FD0ED6885}"/>
                  </a:ext>
                </a:extLst>
              </p:cNvPr>
              <p:cNvSpPr/>
              <p:nvPr/>
            </p:nvSpPr>
            <p:spPr>
              <a:xfrm>
                <a:off x="1327918" y="2539352"/>
                <a:ext cx="1584184" cy="489597"/>
              </a:xfrm>
              <a:custGeom>
                <a:avLst/>
                <a:gdLst>
                  <a:gd name="connsiteX0" fmla="*/ 0 w 2236494"/>
                  <a:gd name="connsiteY0" fmla="*/ 0 h 739674"/>
                  <a:gd name="connsiteX1" fmla="*/ 693080 w 2236494"/>
                  <a:gd name="connsiteY1" fmla="*/ 186375 h 739674"/>
                  <a:gd name="connsiteX2" fmla="*/ 477585 w 2236494"/>
                  <a:gd name="connsiteY2" fmla="*/ 279562 h 739674"/>
                  <a:gd name="connsiteX3" fmla="*/ 2236494 w 2236494"/>
                  <a:gd name="connsiteY3" fmla="*/ 739674 h 739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36494" h="739674">
                    <a:moveTo>
                      <a:pt x="0" y="0"/>
                    </a:moveTo>
                    <a:cubicBezTo>
                      <a:pt x="306741" y="69890"/>
                      <a:pt x="613483" y="139781"/>
                      <a:pt x="693080" y="186375"/>
                    </a:cubicBezTo>
                    <a:cubicBezTo>
                      <a:pt x="772677" y="232969"/>
                      <a:pt x="220349" y="187346"/>
                      <a:pt x="477585" y="279562"/>
                    </a:cubicBezTo>
                    <a:cubicBezTo>
                      <a:pt x="734821" y="371779"/>
                      <a:pt x="1905485" y="638721"/>
                      <a:pt x="2236494" y="739674"/>
                    </a:cubicBezTo>
                  </a:path>
                </a:pathLst>
              </a:cu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77D94C-C810-8F48-9152-C6EABB8FA73A}"/>
                  </a:ext>
                </a:extLst>
              </p:cNvPr>
              <p:cNvSpPr txBox="1"/>
              <p:nvPr/>
            </p:nvSpPr>
            <p:spPr>
              <a:xfrm>
                <a:off x="139235" y="2181664"/>
                <a:ext cx="15135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  <a:latin typeface="Century Gothic" panose="020B0502020202020204" pitchFamily="34" charset="0"/>
                  </a:rPr>
                  <a:t>Bronze Altar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306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988C54CCF5B4D8E38B094EAA09E95" ma:contentTypeVersion="11" ma:contentTypeDescription="Create a new document." ma:contentTypeScope="" ma:versionID="0fc2e0e0811a6adfc7789d98c468f1c0">
  <xsd:schema xmlns:xsd="http://www.w3.org/2001/XMLSchema" xmlns:xs="http://www.w3.org/2001/XMLSchema" xmlns:p="http://schemas.microsoft.com/office/2006/metadata/properties" xmlns:ns2="0cb7ff7a-715e-45a1-9aa2-eab3661c3ae8" xmlns:ns3="17eb4597-0f97-4293-a99a-8b94628de353" targetNamespace="http://schemas.microsoft.com/office/2006/metadata/properties" ma:root="true" ma:fieldsID="0982402ae1a326ca2b43c240e8faa0db" ns2:_="" ns3:_="">
    <xsd:import namespace="0cb7ff7a-715e-45a1-9aa2-eab3661c3ae8"/>
    <xsd:import namespace="17eb4597-0f97-4293-a99a-8b94628de3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b7ff7a-715e-45a1-9aa2-eab3661c3a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eb4597-0f97-4293-a99a-8b94628de35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119B38-F162-412E-83C4-3A32471507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b7ff7a-715e-45a1-9aa2-eab3661c3ae8"/>
    <ds:schemaRef ds:uri="17eb4597-0f97-4293-a99a-8b94628de3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12103</TotalTime>
  <Words>445</Words>
  <Application>Microsoft Office PowerPoint</Application>
  <PresentationFormat>On-screen Show (16:9)</PresentationFormat>
  <Paragraphs>93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Christ, our sin offering</vt:lpstr>
      <vt:lpstr>Christ, our sin offering</vt:lpstr>
      <vt:lpstr>Christ, our sin offering</vt:lpstr>
      <vt:lpstr>Christ, our sin offering</vt:lpstr>
      <vt:lpstr>PowerPoint Presentation</vt:lpstr>
      <vt:lpstr>Christ, our sin offering</vt:lpstr>
      <vt:lpstr>PowerPoint Presentation</vt:lpstr>
      <vt:lpstr>Principles for today…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Sanjay</cp:lastModifiedBy>
  <cp:revision>190</cp:revision>
  <dcterms:created xsi:type="dcterms:W3CDTF">2010-04-12T23:12:02Z</dcterms:created>
  <dcterms:modified xsi:type="dcterms:W3CDTF">2020-02-10T19:11:40Z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0x010100200988C54CCF5B4D8E38B094EAA09E95</vt:lpwstr>
  </property>
</Properties>
</file>