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sldIdLst>
    <p:sldId id="318" r:id="rId5"/>
    <p:sldId id="325" r:id="rId6"/>
    <p:sldId id="283" r:id="rId7"/>
    <p:sldId id="320" r:id="rId8"/>
    <p:sldId id="285" r:id="rId9"/>
    <p:sldId id="281" r:id="rId10"/>
    <p:sldId id="260" r:id="rId11"/>
    <p:sldId id="282" r:id="rId12"/>
    <p:sldId id="270" r:id="rId13"/>
    <p:sldId id="271" r:id="rId14"/>
    <p:sldId id="273" r:id="rId15"/>
    <p:sldId id="272" r:id="rId16"/>
    <p:sldId id="274" r:id="rId17"/>
    <p:sldId id="259" r:id="rId18"/>
    <p:sldId id="319" r:id="rId19"/>
    <p:sldId id="323" r:id="rId20"/>
    <p:sldId id="321" r:id="rId21"/>
    <p:sldId id="263" r:id="rId22"/>
    <p:sldId id="286" r:id="rId23"/>
    <p:sldId id="279" r:id="rId24"/>
    <p:sldId id="288" r:id="rId25"/>
    <p:sldId id="280" r:id="rId26"/>
    <p:sldId id="290" r:id="rId27"/>
    <p:sldId id="289" r:id="rId28"/>
    <p:sldId id="291" r:id="rId29"/>
    <p:sldId id="293" r:id="rId30"/>
    <p:sldId id="294" r:id="rId31"/>
    <p:sldId id="275" r:id="rId32"/>
    <p:sldId id="276" r:id="rId33"/>
    <p:sldId id="277" r:id="rId34"/>
    <p:sldId id="267" r:id="rId35"/>
    <p:sldId id="295" r:id="rId36"/>
    <p:sldId id="296" r:id="rId37"/>
    <p:sldId id="297" r:id="rId38"/>
    <p:sldId id="316" r:id="rId39"/>
    <p:sldId id="304" r:id="rId40"/>
    <p:sldId id="306" r:id="rId41"/>
    <p:sldId id="313" r:id="rId42"/>
    <p:sldId id="314" r:id="rId43"/>
    <p:sldId id="312" r:id="rId44"/>
    <p:sldId id="317" r:id="rId4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78"/>
    <a:srgbClr val="FFD579"/>
    <a:srgbClr val="0096FF"/>
    <a:srgbClr val="FF2600"/>
    <a:srgbClr val="9452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0" autoAdjust="0"/>
    <p:restoredTop sz="94745"/>
  </p:normalViewPr>
  <p:slideViewPr>
    <p:cSldViewPr snapToGrid="0" snapToObjects="1">
      <p:cViewPr varScale="1">
        <p:scale>
          <a:sx n="127" d="100"/>
          <a:sy n="127" d="100"/>
        </p:scale>
        <p:origin x="200" y="23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D977AC-9752-4178-AC7A-A3E8FDE842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Levi_message_Awresome_01_GBC.jpg">
            <a:extLst>
              <a:ext uri="{FF2B5EF4-FFF2-40B4-BE49-F238E27FC236}">
                <a16:creationId xmlns:a16="http://schemas.microsoft.com/office/drawing/2014/main" id="{3E99FA7B-F472-42EB-8B8F-1BD9416497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2239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Levi_Text_Dark_Awresome_01.jpg">
            <a:extLst>
              <a:ext uri="{FF2B5EF4-FFF2-40B4-BE49-F238E27FC236}">
                <a16:creationId xmlns:a16="http://schemas.microsoft.com/office/drawing/2014/main" id="{26825457-15A4-4809-978C-2FC5625007F7}"/>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8" r:id="rId2"/>
    <p:sldLayoutId id="2147493457" r:id="rId3"/>
    <p:sldLayoutId id="2147493459" r:id="rId4"/>
    <p:sldLayoutId id="2147493460" r:id="rId5"/>
    <p:sldLayoutId id="2147493461" r:id="rId6"/>
    <p:sldLayoutId id="2147493462" r:id="rId7"/>
    <p:sldLayoutId id="2147493463" r:id="rId8"/>
    <p:sldLayoutId id="2147493464" r:id="rId9"/>
  </p:sldLayoutIdLst>
  <p:txStyles>
    <p:titleStyle>
      <a:lvl1pPr algn="ctr" defTabSz="457200" rtl="0" eaLnBrk="1" latinLnBrk="0" hangingPunct="1">
        <a:spcBef>
          <a:spcPct val="0"/>
        </a:spcBef>
        <a:buNone/>
        <a:defRPr sz="4400" kern="1200">
          <a:solidFill>
            <a:schemeClr val="bg1">
              <a:lumMod val="95000"/>
            </a:schemeClr>
          </a:solidFill>
          <a:latin typeface="Century Gothic" panose="020B0502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805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5C86-A46C-214C-BB89-2734B57A080A}"/>
              </a:ext>
            </a:extLst>
          </p:cNvPr>
          <p:cNvSpPr>
            <a:spLocks noGrp="1"/>
          </p:cNvSpPr>
          <p:nvPr>
            <p:ph type="title"/>
          </p:nvPr>
        </p:nvSpPr>
        <p:spPr/>
        <p:txBody>
          <a:bodyPr/>
          <a:lstStyle/>
          <a:p>
            <a:r>
              <a:rPr lang="en-US" dirty="0"/>
              <a:t>Tabernacle and Priests</a:t>
            </a:r>
          </a:p>
        </p:txBody>
      </p:sp>
      <p:pic>
        <p:nvPicPr>
          <p:cNvPr id="6" name="Content Placeholder 5">
            <a:extLst>
              <a:ext uri="{FF2B5EF4-FFF2-40B4-BE49-F238E27FC236}">
                <a16:creationId xmlns:a16="http://schemas.microsoft.com/office/drawing/2014/main" id="{BE639742-6532-E041-AE95-E337C0BB2EE8}"/>
              </a:ext>
            </a:extLst>
          </p:cNvPr>
          <p:cNvPicPr>
            <a:picLocks noGrp="1" noChangeAspect="1"/>
          </p:cNvPicPr>
          <p:nvPr>
            <p:ph sz="half" idx="1"/>
          </p:nvPr>
        </p:nvPicPr>
        <p:blipFill>
          <a:blip r:embed="rId2"/>
          <a:stretch>
            <a:fillRect/>
          </a:stretch>
        </p:blipFill>
        <p:spPr>
          <a:xfrm>
            <a:off x="457200" y="1895746"/>
            <a:ext cx="4038600" cy="2651811"/>
          </a:xfrm>
        </p:spPr>
      </p:pic>
    </p:spTree>
    <p:extLst>
      <p:ext uri="{BB962C8B-B14F-4D97-AF65-F5344CB8AC3E}">
        <p14:creationId xmlns:p14="http://schemas.microsoft.com/office/powerpoint/2010/main" val="2126730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66C58-5C7E-1642-8CC4-8D08035635A3}"/>
              </a:ext>
            </a:extLst>
          </p:cNvPr>
          <p:cNvSpPr>
            <a:spLocks noGrp="1"/>
          </p:cNvSpPr>
          <p:nvPr>
            <p:ph type="title"/>
          </p:nvPr>
        </p:nvSpPr>
        <p:spPr/>
        <p:txBody>
          <a:bodyPr/>
          <a:lstStyle/>
          <a:p>
            <a:r>
              <a:rPr lang="en-US" dirty="0"/>
              <a:t>Leviticus 8:6-9</a:t>
            </a:r>
          </a:p>
        </p:txBody>
      </p:sp>
      <p:sp>
        <p:nvSpPr>
          <p:cNvPr id="3" name="Content Placeholder 2">
            <a:extLst>
              <a:ext uri="{FF2B5EF4-FFF2-40B4-BE49-F238E27FC236}">
                <a16:creationId xmlns:a16="http://schemas.microsoft.com/office/drawing/2014/main" id="{BF73F85A-3FDA-CD45-A95F-E58992F0208F}"/>
              </a:ext>
            </a:extLst>
          </p:cNvPr>
          <p:cNvSpPr>
            <a:spLocks noGrp="1"/>
          </p:cNvSpPr>
          <p:nvPr>
            <p:ph idx="1"/>
          </p:nvPr>
        </p:nvSpPr>
        <p:spPr/>
        <p:txBody>
          <a:bodyPr>
            <a:noAutofit/>
          </a:bodyPr>
          <a:lstStyle/>
          <a:p>
            <a:pPr marL="0" indent="0">
              <a:buNone/>
            </a:pPr>
            <a:r>
              <a:rPr lang="en-US" sz="2000" dirty="0"/>
              <a:t>Then, Moses had Aaron and his sons come near and washed them with water. He put the tunic on (Aaron) and girded him with the sash and clothed him with the robe and put the ephod on him; and he girded him with the artistic band of the ephod, with which he tied it to him. He, then, placed the </a:t>
            </a:r>
            <a:r>
              <a:rPr lang="en-US" sz="2000" dirty="0" err="1"/>
              <a:t>breastpiece</a:t>
            </a:r>
            <a:r>
              <a:rPr lang="en-US" sz="2000" dirty="0"/>
              <a:t> on him; and in the </a:t>
            </a:r>
            <a:r>
              <a:rPr lang="en-US" sz="2000" dirty="0" err="1"/>
              <a:t>breastpiece</a:t>
            </a:r>
            <a:r>
              <a:rPr lang="en-US" sz="2000" dirty="0"/>
              <a:t>, he put the </a:t>
            </a:r>
            <a:r>
              <a:rPr lang="en-US" sz="2000" dirty="0" err="1"/>
              <a:t>Urim</a:t>
            </a:r>
            <a:r>
              <a:rPr lang="en-US" sz="2000" dirty="0"/>
              <a:t> and the Thummim. He also placed the turban on his head; and on the turban, at its front, he placed the golden plate, the holy crown, just as the LORD had commanded Moses.</a:t>
            </a:r>
          </a:p>
        </p:txBody>
      </p:sp>
    </p:spTree>
    <p:extLst>
      <p:ext uri="{BB962C8B-B14F-4D97-AF65-F5344CB8AC3E}">
        <p14:creationId xmlns:p14="http://schemas.microsoft.com/office/powerpoint/2010/main" val="414393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5C86-A46C-214C-BB89-2734B57A080A}"/>
              </a:ext>
            </a:extLst>
          </p:cNvPr>
          <p:cNvSpPr>
            <a:spLocks noGrp="1"/>
          </p:cNvSpPr>
          <p:nvPr>
            <p:ph type="title"/>
          </p:nvPr>
        </p:nvSpPr>
        <p:spPr/>
        <p:txBody>
          <a:bodyPr/>
          <a:lstStyle/>
          <a:p>
            <a:r>
              <a:rPr lang="en-US" dirty="0"/>
              <a:t>Tabernacle and Priests</a:t>
            </a:r>
          </a:p>
        </p:txBody>
      </p:sp>
      <p:pic>
        <p:nvPicPr>
          <p:cNvPr id="6" name="Content Placeholder 5">
            <a:extLst>
              <a:ext uri="{FF2B5EF4-FFF2-40B4-BE49-F238E27FC236}">
                <a16:creationId xmlns:a16="http://schemas.microsoft.com/office/drawing/2014/main" id="{BE639742-6532-E041-AE95-E337C0BB2EE8}"/>
              </a:ext>
            </a:extLst>
          </p:cNvPr>
          <p:cNvPicPr>
            <a:picLocks noGrp="1" noChangeAspect="1"/>
          </p:cNvPicPr>
          <p:nvPr>
            <p:ph sz="half" idx="1"/>
          </p:nvPr>
        </p:nvPicPr>
        <p:blipFill>
          <a:blip r:embed="rId2"/>
          <a:stretch>
            <a:fillRect/>
          </a:stretch>
        </p:blipFill>
        <p:spPr>
          <a:xfrm>
            <a:off x="457200" y="1895746"/>
            <a:ext cx="4038600" cy="2651811"/>
          </a:xfrm>
        </p:spPr>
      </p:pic>
      <p:pic>
        <p:nvPicPr>
          <p:cNvPr id="8" name="Content Placeholder 7">
            <a:extLst>
              <a:ext uri="{FF2B5EF4-FFF2-40B4-BE49-F238E27FC236}">
                <a16:creationId xmlns:a16="http://schemas.microsoft.com/office/drawing/2014/main" id="{B2D9CE72-8F69-9F41-9461-16BF1B184B3E}"/>
              </a:ext>
            </a:extLst>
          </p:cNvPr>
          <p:cNvPicPr>
            <a:picLocks noGrp="1" noChangeAspect="1"/>
          </p:cNvPicPr>
          <p:nvPr>
            <p:ph sz="half" idx="2"/>
          </p:nvPr>
        </p:nvPicPr>
        <p:blipFill>
          <a:blip r:embed="rId3"/>
          <a:stretch>
            <a:fillRect/>
          </a:stretch>
        </p:blipFill>
        <p:spPr>
          <a:xfrm>
            <a:off x="5394722" y="1200150"/>
            <a:ext cx="2545556" cy="3394075"/>
          </a:xfrm>
        </p:spPr>
      </p:pic>
    </p:spTree>
    <p:extLst>
      <p:ext uri="{BB962C8B-B14F-4D97-AF65-F5344CB8AC3E}">
        <p14:creationId xmlns:p14="http://schemas.microsoft.com/office/powerpoint/2010/main" val="675512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5C86-A46C-214C-BB89-2734B57A080A}"/>
              </a:ext>
            </a:extLst>
          </p:cNvPr>
          <p:cNvSpPr>
            <a:spLocks noGrp="1"/>
          </p:cNvSpPr>
          <p:nvPr>
            <p:ph type="title"/>
          </p:nvPr>
        </p:nvSpPr>
        <p:spPr/>
        <p:txBody>
          <a:bodyPr/>
          <a:lstStyle/>
          <a:p>
            <a:r>
              <a:rPr lang="en-US" dirty="0"/>
              <a:t>Tabernacle and Priests</a:t>
            </a:r>
          </a:p>
        </p:txBody>
      </p:sp>
      <p:pic>
        <p:nvPicPr>
          <p:cNvPr id="6" name="Content Placeholder 5">
            <a:extLst>
              <a:ext uri="{FF2B5EF4-FFF2-40B4-BE49-F238E27FC236}">
                <a16:creationId xmlns:a16="http://schemas.microsoft.com/office/drawing/2014/main" id="{BE639742-6532-E041-AE95-E337C0BB2EE8}"/>
              </a:ext>
            </a:extLst>
          </p:cNvPr>
          <p:cNvPicPr>
            <a:picLocks noGrp="1" noChangeAspect="1"/>
          </p:cNvPicPr>
          <p:nvPr>
            <p:ph sz="half" idx="1"/>
          </p:nvPr>
        </p:nvPicPr>
        <p:blipFill>
          <a:blip r:embed="rId2"/>
          <a:stretch>
            <a:fillRect/>
          </a:stretch>
        </p:blipFill>
        <p:spPr>
          <a:xfrm>
            <a:off x="457200" y="1895746"/>
            <a:ext cx="4038600" cy="2651811"/>
          </a:xfrm>
        </p:spPr>
      </p:pic>
      <p:pic>
        <p:nvPicPr>
          <p:cNvPr id="8" name="Content Placeholder 7">
            <a:extLst>
              <a:ext uri="{FF2B5EF4-FFF2-40B4-BE49-F238E27FC236}">
                <a16:creationId xmlns:a16="http://schemas.microsoft.com/office/drawing/2014/main" id="{B2D9CE72-8F69-9F41-9461-16BF1B184B3E}"/>
              </a:ext>
            </a:extLst>
          </p:cNvPr>
          <p:cNvPicPr>
            <a:picLocks noGrp="1" noChangeAspect="1"/>
          </p:cNvPicPr>
          <p:nvPr>
            <p:ph sz="half" idx="2"/>
          </p:nvPr>
        </p:nvPicPr>
        <p:blipFill>
          <a:blip r:embed="rId3"/>
          <a:stretch>
            <a:fillRect/>
          </a:stretch>
        </p:blipFill>
        <p:spPr>
          <a:xfrm>
            <a:off x="5394722" y="1200150"/>
            <a:ext cx="2545556" cy="3394075"/>
          </a:xfrm>
        </p:spPr>
      </p:pic>
      <p:sp>
        <p:nvSpPr>
          <p:cNvPr id="9" name="Rectangle 8">
            <a:extLst>
              <a:ext uri="{FF2B5EF4-FFF2-40B4-BE49-F238E27FC236}">
                <a16:creationId xmlns:a16="http://schemas.microsoft.com/office/drawing/2014/main" id="{FC93E703-4809-684A-AE6F-3B1714FD3474}"/>
              </a:ext>
            </a:extLst>
          </p:cNvPr>
          <p:cNvSpPr/>
          <p:nvPr/>
        </p:nvSpPr>
        <p:spPr>
          <a:xfrm>
            <a:off x="388376" y="1044131"/>
            <a:ext cx="4572000" cy="707886"/>
          </a:xfrm>
          <a:prstGeom prst="rect">
            <a:avLst/>
          </a:prstGeom>
        </p:spPr>
        <p:txBody>
          <a:bodyPr>
            <a:spAutoFit/>
          </a:bodyPr>
          <a:lstStyle/>
          <a:p>
            <a:r>
              <a:rPr lang="en-US" sz="2000" dirty="0">
                <a:solidFill>
                  <a:schemeClr val="bg1"/>
                </a:solidFill>
              </a:rPr>
              <a:t>Why was the tabernacle and priesthood important to God and the Jewish people?</a:t>
            </a:r>
          </a:p>
        </p:txBody>
      </p:sp>
    </p:spTree>
    <p:extLst>
      <p:ext uri="{BB962C8B-B14F-4D97-AF65-F5344CB8AC3E}">
        <p14:creationId xmlns:p14="http://schemas.microsoft.com/office/powerpoint/2010/main" val="4033853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66C58-5C7E-1642-8CC4-8D08035635A3}"/>
              </a:ext>
            </a:extLst>
          </p:cNvPr>
          <p:cNvSpPr>
            <a:spLocks noGrp="1"/>
          </p:cNvSpPr>
          <p:nvPr>
            <p:ph type="title"/>
          </p:nvPr>
        </p:nvSpPr>
        <p:spPr/>
        <p:txBody>
          <a:bodyPr/>
          <a:lstStyle/>
          <a:p>
            <a:r>
              <a:rPr lang="en-US" dirty="0"/>
              <a:t>Tabernacle and Priests</a:t>
            </a:r>
          </a:p>
        </p:txBody>
      </p:sp>
      <p:sp>
        <p:nvSpPr>
          <p:cNvPr id="3" name="Content Placeholder 2">
            <a:extLst>
              <a:ext uri="{FF2B5EF4-FFF2-40B4-BE49-F238E27FC236}">
                <a16:creationId xmlns:a16="http://schemas.microsoft.com/office/drawing/2014/main" id="{BF73F85A-3FDA-CD45-A95F-E58992F0208F}"/>
              </a:ext>
            </a:extLst>
          </p:cNvPr>
          <p:cNvSpPr>
            <a:spLocks noGrp="1"/>
          </p:cNvSpPr>
          <p:nvPr>
            <p:ph idx="1"/>
          </p:nvPr>
        </p:nvSpPr>
        <p:spPr/>
        <p:txBody>
          <a:bodyPr>
            <a:noAutofit/>
          </a:bodyPr>
          <a:lstStyle/>
          <a:p>
            <a:pPr marL="0" indent="0">
              <a:buNone/>
            </a:pPr>
            <a:r>
              <a:rPr lang="en-US" sz="2000" dirty="0"/>
              <a:t>“﻿A constant reminder of God's presence and holiness was needed together with the means of regular atonement for sin. This was provided by the tabernacle and the priesthood. The tabernacle stood in the center of the camp to bring to mind God's glory and holiness, and it served as a center for worship where forgiveness was offered to the people. The inauguration of this priestly ministry in the tabernacle, therefore, constituted a most significant step in the history of the nation.”</a:t>
            </a:r>
          </a:p>
          <a:p>
            <a:pPr marL="0" indent="0" algn="r">
              <a:buNone/>
            </a:pPr>
            <a:r>
              <a:rPr lang="en-US" sz="2000" dirty="0"/>
              <a:t>Gordon J. Wenham. The Book of Leviticus</a:t>
            </a:r>
          </a:p>
          <a:p>
            <a:pPr marL="0" indent="0" algn="r">
              <a:buNone/>
            </a:pPr>
            <a:r>
              <a:rPr lang="en-US" sz="2000" dirty="0"/>
              <a:t>(New International Commentary on the Old Testament)</a:t>
            </a:r>
          </a:p>
        </p:txBody>
      </p:sp>
    </p:spTree>
    <p:extLst>
      <p:ext uri="{BB962C8B-B14F-4D97-AF65-F5344CB8AC3E}">
        <p14:creationId xmlns:p14="http://schemas.microsoft.com/office/powerpoint/2010/main" val="1814023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338A95F-32E6-984C-96EF-D46E88D57A01}"/>
              </a:ext>
            </a:extLst>
          </p:cNvPr>
          <p:cNvSpPr txBox="1">
            <a:spLocks/>
          </p:cNvSpPr>
          <p:nvPr/>
        </p:nvSpPr>
        <p:spPr>
          <a:xfrm>
            <a:off x="457200" y="530623"/>
            <a:ext cx="8229600" cy="4064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p:txBody>
      </p:sp>
      <p:sp>
        <p:nvSpPr>
          <p:cNvPr id="8" name="Right Arrow Callout 7">
            <a:extLst>
              <a:ext uri="{FF2B5EF4-FFF2-40B4-BE49-F238E27FC236}">
                <a16:creationId xmlns:a16="http://schemas.microsoft.com/office/drawing/2014/main" id="{AD203876-5CDB-1B48-92DD-1B6033B6DFF7}"/>
              </a:ext>
            </a:extLst>
          </p:cNvPr>
          <p:cNvSpPr/>
          <p:nvPr/>
        </p:nvSpPr>
        <p:spPr>
          <a:xfrm>
            <a:off x="840656" y="548877"/>
            <a:ext cx="1784555" cy="3964129"/>
          </a:xfrm>
          <a:prstGeom prst="rightArrowCallout">
            <a:avLst/>
          </a:prstGeom>
          <a:solidFill>
            <a:srgbClr val="9452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U</a:t>
            </a:r>
          </a:p>
          <a:p>
            <a:pPr algn="ctr"/>
            <a:r>
              <a:rPr lang="en-US" sz="2000" b="1" dirty="0">
                <a:solidFill>
                  <a:schemeClr val="bg1"/>
                </a:solidFill>
                <a:latin typeface="Century Gothic" panose="020B0502020202020204" pitchFamily="34" charset="0"/>
              </a:rPr>
              <a:t>N</a:t>
            </a:r>
          </a:p>
          <a:p>
            <a:pPr algn="ctr"/>
            <a:r>
              <a:rPr lang="en-US" sz="2000" b="1" dirty="0">
                <a:solidFill>
                  <a:schemeClr val="bg1"/>
                </a:solidFill>
                <a:latin typeface="Century Gothic" panose="020B0502020202020204" pitchFamily="34" charset="0"/>
              </a:rPr>
              <a:t>C</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E</a:t>
            </a:r>
          </a:p>
          <a:p>
            <a:pPr algn="ctr"/>
            <a:r>
              <a:rPr lang="en-US" sz="2000" b="1" dirty="0">
                <a:solidFill>
                  <a:schemeClr val="bg1"/>
                </a:solidFill>
                <a:latin typeface="Century Gothic" panose="020B0502020202020204" pitchFamily="34" charset="0"/>
              </a:rPr>
              <a:t>A</a:t>
            </a:r>
          </a:p>
          <a:p>
            <a:pPr algn="ctr"/>
            <a:r>
              <a:rPr lang="en-US" sz="2000" b="1" dirty="0">
                <a:solidFill>
                  <a:schemeClr val="bg1"/>
                </a:solidFill>
                <a:latin typeface="Century Gothic" panose="020B0502020202020204" pitchFamily="34" charset="0"/>
              </a:rPr>
              <a:t>N</a:t>
            </a:r>
          </a:p>
        </p:txBody>
      </p:sp>
      <p:sp>
        <p:nvSpPr>
          <p:cNvPr id="10" name="Right Arrow Callout 9">
            <a:extLst>
              <a:ext uri="{FF2B5EF4-FFF2-40B4-BE49-F238E27FC236}">
                <a16:creationId xmlns:a16="http://schemas.microsoft.com/office/drawing/2014/main" id="{D9A3AAE8-264A-3646-A0F6-B99ED9E1988C}"/>
              </a:ext>
            </a:extLst>
          </p:cNvPr>
          <p:cNvSpPr/>
          <p:nvPr/>
        </p:nvSpPr>
        <p:spPr>
          <a:xfrm>
            <a:off x="2664543" y="551062"/>
            <a:ext cx="1784555" cy="3964129"/>
          </a:xfrm>
          <a:prstGeom prst="rightArrowCallout">
            <a:avLst/>
          </a:prstGeom>
          <a:solidFill>
            <a:srgbClr val="FF26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C</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E</a:t>
            </a:r>
          </a:p>
          <a:p>
            <a:pPr algn="ctr"/>
            <a:r>
              <a:rPr lang="en-US" sz="2000" b="1" dirty="0">
                <a:solidFill>
                  <a:schemeClr val="bg1"/>
                </a:solidFill>
                <a:latin typeface="Century Gothic" panose="020B0502020202020204" pitchFamily="34" charset="0"/>
              </a:rPr>
              <a:t>A</a:t>
            </a:r>
          </a:p>
          <a:p>
            <a:pPr algn="ctr"/>
            <a:r>
              <a:rPr lang="en-US" sz="2000" b="1" dirty="0">
                <a:solidFill>
                  <a:schemeClr val="bg1"/>
                </a:solidFill>
                <a:latin typeface="Century Gothic" panose="020B0502020202020204" pitchFamily="34" charset="0"/>
              </a:rPr>
              <a:t>N</a:t>
            </a:r>
          </a:p>
        </p:txBody>
      </p:sp>
      <p:sp>
        <p:nvSpPr>
          <p:cNvPr id="11" name="Right Arrow Callout 10">
            <a:extLst>
              <a:ext uri="{FF2B5EF4-FFF2-40B4-BE49-F238E27FC236}">
                <a16:creationId xmlns:a16="http://schemas.microsoft.com/office/drawing/2014/main" id="{56F0D990-0001-7B4D-965D-C0EC96D80744}"/>
              </a:ext>
            </a:extLst>
          </p:cNvPr>
          <p:cNvSpPr/>
          <p:nvPr/>
        </p:nvSpPr>
        <p:spPr>
          <a:xfrm>
            <a:off x="4488431" y="546144"/>
            <a:ext cx="1784555" cy="3964129"/>
          </a:xfrm>
          <a:prstGeom prst="rightArrowCallout">
            <a:avLst/>
          </a:prstGeom>
          <a:solidFill>
            <a:srgbClr val="0096F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H</a:t>
            </a:r>
          </a:p>
          <a:p>
            <a:pPr algn="ctr"/>
            <a:r>
              <a:rPr lang="en-US" sz="2000" b="1" dirty="0">
                <a:solidFill>
                  <a:schemeClr val="bg1"/>
                </a:solidFill>
                <a:latin typeface="Century Gothic" panose="020B0502020202020204" pitchFamily="34" charset="0"/>
              </a:rPr>
              <a:t>O</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Y</a:t>
            </a:r>
          </a:p>
        </p:txBody>
      </p:sp>
      <p:sp>
        <p:nvSpPr>
          <p:cNvPr id="6" name="Content Placeholder 2">
            <a:extLst>
              <a:ext uri="{FF2B5EF4-FFF2-40B4-BE49-F238E27FC236}">
                <a16:creationId xmlns:a16="http://schemas.microsoft.com/office/drawing/2014/main" id="{41D7989F-ADD0-C84F-AEEA-057E12D752D0}"/>
              </a:ext>
            </a:extLst>
          </p:cNvPr>
          <p:cNvSpPr txBox="1">
            <a:spLocks/>
          </p:cNvSpPr>
          <p:nvPr/>
        </p:nvSpPr>
        <p:spPr>
          <a:xfrm>
            <a:off x="6321922" y="546143"/>
            <a:ext cx="2413814" cy="396413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How can we understand holiness?</a:t>
            </a:r>
          </a:p>
          <a:p>
            <a:pPr marL="0" indent="0">
              <a:buNone/>
            </a:pPr>
            <a:endParaRPr lang="en-US" sz="2000" dirty="0"/>
          </a:p>
          <a:p>
            <a:pPr marL="0" indent="0">
              <a:buNone/>
            </a:pPr>
            <a:r>
              <a:rPr lang="en-US" sz="2000" dirty="0"/>
              <a:t>According to Gordon J. Wenham . .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3517194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338A95F-32E6-984C-96EF-D46E88D57A01}"/>
              </a:ext>
            </a:extLst>
          </p:cNvPr>
          <p:cNvSpPr txBox="1">
            <a:spLocks/>
          </p:cNvSpPr>
          <p:nvPr/>
        </p:nvSpPr>
        <p:spPr>
          <a:xfrm>
            <a:off x="457200" y="530623"/>
            <a:ext cx="8229600" cy="4064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p:txBody>
      </p:sp>
      <p:sp>
        <p:nvSpPr>
          <p:cNvPr id="8" name="Right Arrow Callout 7">
            <a:extLst>
              <a:ext uri="{FF2B5EF4-FFF2-40B4-BE49-F238E27FC236}">
                <a16:creationId xmlns:a16="http://schemas.microsoft.com/office/drawing/2014/main" id="{AD203876-5CDB-1B48-92DD-1B6033B6DFF7}"/>
              </a:ext>
            </a:extLst>
          </p:cNvPr>
          <p:cNvSpPr/>
          <p:nvPr/>
        </p:nvSpPr>
        <p:spPr>
          <a:xfrm>
            <a:off x="840656" y="548877"/>
            <a:ext cx="1784555" cy="3964129"/>
          </a:xfrm>
          <a:prstGeom prst="rightArrowCallout">
            <a:avLst/>
          </a:prstGeom>
          <a:solidFill>
            <a:srgbClr val="9452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U</a:t>
            </a:r>
          </a:p>
          <a:p>
            <a:pPr algn="ctr"/>
            <a:r>
              <a:rPr lang="en-US" sz="2000" b="1" dirty="0">
                <a:solidFill>
                  <a:schemeClr val="bg1"/>
                </a:solidFill>
                <a:latin typeface="Century Gothic" panose="020B0502020202020204" pitchFamily="34" charset="0"/>
              </a:rPr>
              <a:t>N</a:t>
            </a:r>
          </a:p>
          <a:p>
            <a:pPr algn="ctr"/>
            <a:r>
              <a:rPr lang="en-US" sz="2000" b="1" dirty="0">
                <a:solidFill>
                  <a:schemeClr val="bg1"/>
                </a:solidFill>
                <a:latin typeface="Century Gothic" panose="020B0502020202020204" pitchFamily="34" charset="0"/>
              </a:rPr>
              <a:t>C</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E</a:t>
            </a:r>
          </a:p>
          <a:p>
            <a:pPr algn="ctr"/>
            <a:r>
              <a:rPr lang="en-US" sz="2000" b="1" dirty="0">
                <a:solidFill>
                  <a:schemeClr val="bg1"/>
                </a:solidFill>
                <a:latin typeface="Century Gothic" panose="020B0502020202020204" pitchFamily="34" charset="0"/>
              </a:rPr>
              <a:t>A</a:t>
            </a:r>
          </a:p>
          <a:p>
            <a:pPr algn="ctr"/>
            <a:r>
              <a:rPr lang="en-US" sz="2000" b="1" dirty="0">
                <a:solidFill>
                  <a:schemeClr val="bg1"/>
                </a:solidFill>
                <a:latin typeface="Century Gothic" panose="020B0502020202020204" pitchFamily="34" charset="0"/>
              </a:rPr>
              <a:t>N</a:t>
            </a:r>
          </a:p>
        </p:txBody>
      </p:sp>
      <p:sp>
        <p:nvSpPr>
          <p:cNvPr id="10" name="Right Arrow Callout 9">
            <a:extLst>
              <a:ext uri="{FF2B5EF4-FFF2-40B4-BE49-F238E27FC236}">
                <a16:creationId xmlns:a16="http://schemas.microsoft.com/office/drawing/2014/main" id="{D9A3AAE8-264A-3646-A0F6-B99ED9E1988C}"/>
              </a:ext>
            </a:extLst>
          </p:cNvPr>
          <p:cNvSpPr/>
          <p:nvPr/>
        </p:nvSpPr>
        <p:spPr>
          <a:xfrm>
            <a:off x="2664543" y="551062"/>
            <a:ext cx="1784555" cy="3964129"/>
          </a:xfrm>
          <a:prstGeom prst="rightArrowCallout">
            <a:avLst/>
          </a:prstGeom>
          <a:solidFill>
            <a:srgbClr val="FF26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C</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E</a:t>
            </a:r>
          </a:p>
          <a:p>
            <a:pPr algn="ctr"/>
            <a:r>
              <a:rPr lang="en-US" sz="2000" b="1" dirty="0">
                <a:solidFill>
                  <a:schemeClr val="bg1"/>
                </a:solidFill>
                <a:latin typeface="Century Gothic" panose="020B0502020202020204" pitchFamily="34" charset="0"/>
              </a:rPr>
              <a:t>A</a:t>
            </a:r>
          </a:p>
          <a:p>
            <a:pPr algn="ctr"/>
            <a:r>
              <a:rPr lang="en-US" sz="2000" b="1" dirty="0">
                <a:solidFill>
                  <a:schemeClr val="bg1"/>
                </a:solidFill>
                <a:latin typeface="Century Gothic" panose="020B0502020202020204" pitchFamily="34" charset="0"/>
              </a:rPr>
              <a:t>N</a:t>
            </a:r>
          </a:p>
        </p:txBody>
      </p:sp>
      <p:sp>
        <p:nvSpPr>
          <p:cNvPr id="11" name="Right Arrow Callout 10">
            <a:extLst>
              <a:ext uri="{FF2B5EF4-FFF2-40B4-BE49-F238E27FC236}">
                <a16:creationId xmlns:a16="http://schemas.microsoft.com/office/drawing/2014/main" id="{56F0D990-0001-7B4D-965D-C0EC96D80744}"/>
              </a:ext>
            </a:extLst>
          </p:cNvPr>
          <p:cNvSpPr/>
          <p:nvPr/>
        </p:nvSpPr>
        <p:spPr>
          <a:xfrm>
            <a:off x="4488431" y="546144"/>
            <a:ext cx="1784555" cy="3964129"/>
          </a:xfrm>
          <a:prstGeom prst="rightArrowCallout">
            <a:avLst/>
          </a:prstGeom>
          <a:solidFill>
            <a:srgbClr val="0096F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H</a:t>
            </a:r>
          </a:p>
          <a:p>
            <a:pPr algn="ctr"/>
            <a:r>
              <a:rPr lang="en-US" sz="2000" b="1" dirty="0">
                <a:solidFill>
                  <a:schemeClr val="bg1"/>
                </a:solidFill>
                <a:latin typeface="Century Gothic" panose="020B0502020202020204" pitchFamily="34" charset="0"/>
              </a:rPr>
              <a:t>O</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Y</a:t>
            </a:r>
          </a:p>
        </p:txBody>
      </p:sp>
      <p:sp>
        <p:nvSpPr>
          <p:cNvPr id="6" name="Content Placeholder 2">
            <a:extLst>
              <a:ext uri="{FF2B5EF4-FFF2-40B4-BE49-F238E27FC236}">
                <a16:creationId xmlns:a16="http://schemas.microsoft.com/office/drawing/2014/main" id="{41D7989F-ADD0-C84F-AEEA-057E12D752D0}"/>
              </a:ext>
            </a:extLst>
          </p:cNvPr>
          <p:cNvSpPr txBox="1">
            <a:spLocks/>
          </p:cNvSpPr>
          <p:nvPr/>
        </p:nvSpPr>
        <p:spPr>
          <a:xfrm>
            <a:off x="6321922" y="546143"/>
            <a:ext cx="2413814" cy="396413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“Cleanness is the normal condition of most things and persons. Sanctification can elevate the clean into the holy while pollution degrades the clean into the unclean.”</a:t>
            </a:r>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376471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338A95F-32E6-984C-96EF-D46E88D57A01}"/>
              </a:ext>
            </a:extLst>
          </p:cNvPr>
          <p:cNvSpPr txBox="1">
            <a:spLocks/>
          </p:cNvSpPr>
          <p:nvPr/>
        </p:nvSpPr>
        <p:spPr>
          <a:xfrm>
            <a:off x="457200" y="530623"/>
            <a:ext cx="8229600" cy="4064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p:txBody>
      </p:sp>
      <p:sp>
        <p:nvSpPr>
          <p:cNvPr id="8" name="Right Arrow Callout 7">
            <a:extLst>
              <a:ext uri="{FF2B5EF4-FFF2-40B4-BE49-F238E27FC236}">
                <a16:creationId xmlns:a16="http://schemas.microsoft.com/office/drawing/2014/main" id="{AD203876-5CDB-1B48-92DD-1B6033B6DFF7}"/>
              </a:ext>
            </a:extLst>
          </p:cNvPr>
          <p:cNvSpPr/>
          <p:nvPr/>
        </p:nvSpPr>
        <p:spPr>
          <a:xfrm>
            <a:off x="840656" y="548877"/>
            <a:ext cx="1784555" cy="3964129"/>
          </a:xfrm>
          <a:prstGeom prst="rightArrowCallout">
            <a:avLst/>
          </a:prstGeom>
          <a:solidFill>
            <a:srgbClr val="9452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U</a:t>
            </a:r>
          </a:p>
          <a:p>
            <a:pPr algn="ctr"/>
            <a:r>
              <a:rPr lang="en-US" sz="2000" b="1" dirty="0">
                <a:solidFill>
                  <a:schemeClr val="bg1"/>
                </a:solidFill>
                <a:latin typeface="Century Gothic" panose="020B0502020202020204" pitchFamily="34" charset="0"/>
              </a:rPr>
              <a:t>N</a:t>
            </a:r>
          </a:p>
          <a:p>
            <a:pPr algn="ctr"/>
            <a:r>
              <a:rPr lang="en-US" sz="2000" b="1" dirty="0">
                <a:solidFill>
                  <a:schemeClr val="bg1"/>
                </a:solidFill>
                <a:latin typeface="Century Gothic" panose="020B0502020202020204" pitchFamily="34" charset="0"/>
              </a:rPr>
              <a:t>C</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E</a:t>
            </a:r>
          </a:p>
          <a:p>
            <a:pPr algn="ctr"/>
            <a:r>
              <a:rPr lang="en-US" sz="2000" b="1" dirty="0">
                <a:solidFill>
                  <a:schemeClr val="bg1"/>
                </a:solidFill>
                <a:latin typeface="Century Gothic" panose="020B0502020202020204" pitchFamily="34" charset="0"/>
              </a:rPr>
              <a:t>A</a:t>
            </a:r>
          </a:p>
          <a:p>
            <a:pPr algn="ctr"/>
            <a:r>
              <a:rPr lang="en-US" sz="2000" b="1" dirty="0">
                <a:solidFill>
                  <a:schemeClr val="bg1"/>
                </a:solidFill>
                <a:latin typeface="Century Gothic" panose="020B0502020202020204" pitchFamily="34" charset="0"/>
              </a:rPr>
              <a:t>N</a:t>
            </a:r>
          </a:p>
        </p:txBody>
      </p:sp>
      <p:sp>
        <p:nvSpPr>
          <p:cNvPr id="10" name="Right Arrow Callout 9">
            <a:extLst>
              <a:ext uri="{FF2B5EF4-FFF2-40B4-BE49-F238E27FC236}">
                <a16:creationId xmlns:a16="http://schemas.microsoft.com/office/drawing/2014/main" id="{D9A3AAE8-264A-3646-A0F6-B99ED9E1988C}"/>
              </a:ext>
            </a:extLst>
          </p:cNvPr>
          <p:cNvSpPr/>
          <p:nvPr/>
        </p:nvSpPr>
        <p:spPr>
          <a:xfrm>
            <a:off x="2664543" y="551062"/>
            <a:ext cx="1784555" cy="3964129"/>
          </a:xfrm>
          <a:prstGeom prst="rightArrowCallout">
            <a:avLst/>
          </a:prstGeom>
          <a:solidFill>
            <a:srgbClr val="FF26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C</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E</a:t>
            </a:r>
          </a:p>
          <a:p>
            <a:pPr algn="ctr"/>
            <a:r>
              <a:rPr lang="en-US" sz="2000" b="1" dirty="0">
                <a:solidFill>
                  <a:schemeClr val="bg1"/>
                </a:solidFill>
                <a:latin typeface="Century Gothic" panose="020B0502020202020204" pitchFamily="34" charset="0"/>
              </a:rPr>
              <a:t>A</a:t>
            </a:r>
          </a:p>
          <a:p>
            <a:pPr algn="ctr"/>
            <a:r>
              <a:rPr lang="en-US" sz="2000" b="1" dirty="0">
                <a:solidFill>
                  <a:schemeClr val="bg1"/>
                </a:solidFill>
                <a:latin typeface="Century Gothic" panose="020B0502020202020204" pitchFamily="34" charset="0"/>
              </a:rPr>
              <a:t>N</a:t>
            </a:r>
          </a:p>
        </p:txBody>
      </p:sp>
      <p:sp>
        <p:nvSpPr>
          <p:cNvPr id="11" name="Right Arrow Callout 10">
            <a:extLst>
              <a:ext uri="{FF2B5EF4-FFF2-40B4-BE49-F238E27FC236}">
                <a16:creationId xmlns:a16="http://schemas.microsoft.com/office/drawing/2014/main" id="{56F0D990-0001-7B4D-965D-C0EC96D80744}"/>
              </a:ext>
            </a:extLst>
          </p:cNvPr>
          <p:cNvSpPr/>
          <p:nvPr/>
        </p:nvSpPr>
        <p:spPr>
          <a:xfrm>
            <a:off x="4488431" y="546144"/>
            <a:ext cx="1784555" cy="3964129"/>
          </a:xfrm>
          <a:prstGeom prst="rightArrowCallout">
            <a:avLst/>
          </a:prstGeom>
          <a:solidFill>
            <a:srgbClr val="0096F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H</a:t>
            </a:r>
          </a:p>
          <a:p>
            <a:pPr algn="ctr"/>
            <a:r>
              <a:rPr lang="en-US" sz="2000" b="1" dirty="0">
                <a:solidFill>
                  <a:schemeClr val="bg1"/>
                </a:solidFill>
                <a:latin typeface="Century Gothic" panose="020B0502020202020204" pitchFamily="34" charset="0"/>
              </a:rPr>
              <a:t>O</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Y</a:t>
            </a:r>
          </a:p>
        </p:txBody>
      </p:sp>
      <p:sp>
        <p:nvSpPr>
          <p:cNvPr id="6" name="Content Placeholder 2">
            <a:extLst>
              <a:ext uri="{FF2B5EF4-FFF2-40B4-BE49-F238E27FC236}">
                <a16:creationId xmlns:a16="http://schemas.microsoft.com/office/drawing/2014/main" id="{41D7989F-ADD0-C84F-AEEA-057E12D752D0}"/>
              </a:ext>
            </a:extLst>
          </p:cNvPr>
          <p:cNvSpPr txBox="1">
            <a:spLocks/>
          </p:cNvSpPr>
          <p:nvPr/>
        </p:nvSpPr>
        <p:spPr>
          <a:xfrm>
            <a:off x="6321922" y="546143"/>
            <a:ext cx="2413814" cy="396413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“The unclean and the holy are two states which must never come in contact with each other.”</a:t>
            </a:r>
          </a:p>
          <a:p>
            <a:pPr marL="0" indent="0">
              <a:buNone/>
            </a:pPr>
            <a:endParaRPr lang="en-US" sz="2000" dirty="0"/>
          </a:p>
          <a:p>
            <a:pPr marL="0" indent="0">
              <a:buNone/>
            </a:pPr>
            <a:r>
              <a:rPr lang="en-US" sz="2000" dirty="0"/>
              <a:t>We can see this in Leviticus.</a:t>
            </a:r>
          </a:p>
        </p:txBody>
      </p:sp>
    </p:spTree>
    <p:extLst>
      <p:ext uri="{BB962C8B-B14F-4D97-AF65-F5344CB8AC3E}">
        <p14:creationId xmlns:p14="http://schemas.microsoft.com/office/powerpoint/2010/main" val="4232767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338A95F-32E6-984C-96EF-D46E88D57A01}"/>
              </a:ext>
            </a:extLst>
          </p:cNvPr>
          <p:cNvSpPr txBox="1">
            <a:spLocks/>
          </p:cNvSpPr>
          <p:nvPr/>
        </p:nvSpPr>
        <p:spPr>
          <a:xfrm>
            <a:off x="457200" y="530623"/>
            <a:ext cx="8229600" cy="4064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p:txBody>
      </p:sp>
      <p:sp>
        <p:nvSpPr>
          <p:cNvPr id="8" name="Right Arrow Callout 7">
            <a:extLst>
              <a:ext uri="{FF2B5EF4-FFF2-40B4-BE49-F238E27FC236}">
                <a16:creationId xmlns:a16="http://schemas.microsoft.com/office/drawing/2014/main" id="{AD203876-5CDB-1B48-92DD-1B6033B6DFF7}"/>
              </a:ext>
            </a:extLst>
          </p:cNvPr>
          <p:cNvSpPr/>
          <p:nvPr/>
        </p:nvSpPr>
        <p:spPr>
          <a:xfrm>
            <a:off x="840656" y="548877"/>
            <a:ext cx="1784555" cy="3964129"/>
          </a:xfrm>
          <a:prstGeom prst="rightArrowCallout">
            <a:avLst/>
          </a:prstGeom>
          <a:solidFill>
            <a:srgbClr val="9452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U</a:t>
            </a:r>
          </a:p>
          <a:p>
            <a:pPr algn="ctr"/>
            <a:r>
              <a:rPr lang="en-US" sz="2000" b="1" dirty="0">
                <a:solidFill>
                  <a:schemeClr val="bg1"/>
                </a:solidFill>
                <a:latin typeface="Century Gothic" panose="020B0502020202020204" pitchFamily="34" charset="0"/>
              </a:rPr>
              <a:t>N</a:t>
            </a:r>
          </a:p>
          <a:p>
            <a:pPr algn="ctr"/>
            <a:r>
              <a:rPr lang="en-US" sz="2000" b="1" dirty="0">
                <a:solidFill>
                  <a:schemeClr val="bg1"/>
                </a:solidFill>
                <a:latin typeface="Century Gothic" panose="020B0502020202020204" pitchFamily="34" charset="0"/>
              </a:rPr>
              <a:t>C</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E</a:t>
            </a:r>
          </a:p>
          <a:p>
            <a:pPr algn="ctr"/>
            <a:r>
              <a:rPr lang="en-US" sz="2000" b="1" dirty="0">
                <a:solidFill>
                  <a:schemeClr val="bg1"/>
                </a:solidFill>
                <a:latin typeface="Century Gothic" panose="020B0502020202020204" pitchFamily="34" charset="0"/>
              </a:rPr>
              <a:t>A</a:t>
            </a:r>
          </a:p>
          <a:p>
            <a:pPr algn="ctr"/>
            <a:r>
              <a:rPr lang="en-US" sz="2000" b="1" dirty="0">
                <a:solidFill>
                  <a:schemeClr val="bg1"/>
                </a:solidFill>
                <a:latin typeface="Century Gothic" panose="020B0502020202020204" pitchFamily="34" charset="0"/>
              </a:rPr>
              <a:t>N</a:t>
            </a:r>
          </a:p>
        </p:txBody>
      </p:sp>
      <p:sp>
        <p:nvSpPr>
          <p:cNvPr id="14" name="Content Placeholder 2">
            <a:extLst>
              <a:ext uri="{FF2B5EF4-FFF2-40B4-BE49-F238E27FC236}">
                <a16:creationId xmlns:a16="http://schemas.microsoft.com/office/drawing/2014/main" id="{E8704430-AE46-A44A-925F-41FC9E3D7B9C}"/>
              </a:ext>
            </a:extLst>
          </p:cNvPr>
          <p:cNvSpPr txBox="1">
            <a:spLocks/>
          </p:cNvSpPr>
          <p:nvPr/>
        </p:nvSpPr>
        <p:spPr>
          <a:xfrm>
            <a:off x="2674370" y="546143"/>
            <a:ext cx="2413814" cy="396413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Some things we considered to be unclean.</a:t>
            </a:r>
          </a:p>
          <a:p>
            <a:pPr marL="0" indent="0">
              <a:buNone/>
            </a:pPr>
            <a:endParaRPr lang="en-US" sz="2000" dirty="0"/>
          </a:p>
          <a:p>
            <a:pPr marL="0" indent="0">
              <a:buNone/>
            </a:pPr>
            <a:r>
              <a:rPr lang="en-US" sz="2000" dirty="0"/>
              <a:t>Lev 5:2, 3</a:t>
            </a:r>
          </a:p>
          <a:p>
            <a:pPr marL="0" indent="0">
              <a:buNone/>
            </a:pPr>
            <a:r>
              <a:rPr lang="en-US" sz="2000" dirty="0"/>
              <a:t>Lev 7:19, 21</a:t>
            </a:r>
          </a:p>
        </p:txBody>
      </p:sp>
    </p:spTree>
    <p:extLst>
      <p:ext uri="{BB962C8B-B14F-4D97-AF65-F5344CB8AC3E}">
        <p14:creationId xmlns:p14="http://schemas.microsoft.com/office/powerpoint/2010/main" val="3712124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66C58-5C7E-1642-8CC4-8D08035635A3}"/>
              </a:ext>
            </a:extLst>
          </p:cNvPr>
          <p:cNvSpPr>
            <a:spLocks noGrp="1"/>
          </p:cNvSpPr>
          <p:nvPr>
            <p:ph type="title"/>
          </p:nvPr>
        </p:nvSpPr>
        <p:spPr/>
        <p:txBody>
          <a:bodyPr/>
          <a:lstStyle/>
          <a:p>
            <a:r>
              <a:rPr lang="en-US" dirty="0"/>
              <a:t>Leviticus 8:14-15</a:t>
            </a:r>
          </a:p>
        </p:txBody>
      </p:sp>
      <p:sp>
        <p:nvSpPr>
          <p:cNvPr id="3" name="Content Placeholder 2">
            <a:extLst>
              <a:ext uri="{FF2B5EF4-FFF2-40B4-BE49-F238E27FC236}">
                <a16:creationId xmlns:a16="http://schemas.microsoft.com/office/drawing/2014/main" id="{BF73F85A-3FDA-CD45-A95F-E58992F0208F}"/>
              </a:ext>
            </a:extLst>
          </p:cNvPr>
          <p:cNvSpPr>
            <a:spLocks noGrp="1"/>
          </p:cNvSpPr>
          <p:nvPr>
            <p:ph idx="1"/>
          </p:nvPr>
        </p:nvSpPr>
        <p:spPr/>
        <p:txBody>
          <a:bodyPr>
            <a:noAutofit/>
          </a:bodyPr>
          <a:lstStyle/>
          <a:p>
            <a:pPr marL="0" indent="0">
              <a:buNone/>
            </a:pPr>
            <a:r>
              <a:rPr lang="en-US" sz="2000" dirty="0"/>
              <a:t>Then, he brought the bull of the sin offering, and Aaron and his sons laid their hands on the head of the bull of the sin offering. Next, Moses slaughtered it and took the blood and with his finger put some of it around on the horns of the altar and </a:t>
            </a:r>
            <a:r>
              <a:rPr lang="en-US" sz="2000" dirty="0">
                <a:solidFill>
                  <a:schemeClr val="accent6"/>
                </a:solidFill>
              </a:rPr>
              <a:t>purified</a:t>
            </a:r>
            <a:r>
              <a:rPr lang="en-US" sz="2000" dirty="0"/>
              <a:t> the altar. Then, he poured out the rest of the blood at the base of the altar and consecrated it, to make </a:t>
            </a:r>
            <a:r>
              <a:rPr lang="en-US" sz="2000" dirty="0">
                <a:solidFill>
                  <a:schemeClr val="accent6"/>
                </a:solidFill>
              </a:rPr>
              <a:t>atonement</a:t>
            </a:r>
            <a:r>
              <a:rPr lang="en-US" sz="2000" dirty="0"/>
              <a:t> for it.</a:t>
            </a:r>
          </a:p>
        </p:txBody>
      </p:sp>
    </p:spTree>
    <p:extLst>
      <p:ext uri="{BB962C8B-B14F-4D97-AF65-F5344CB8AC3E}">
        <p14:creationId xmlns:p14="http://schemas.microsoft.com/office/powerpoint/2010/main" val="2782868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3E19C3F-B8FB-0748-9A62-0FBBE8871388}"/>
              </a:ext>
            </a:extLst>
          </p:cNvPr>
          <p:cNvSpPr txBox="1">
            <a:spLocks/>
          </p:cNvSpPr>
          <p:nvPr/>
        </p:nvSpPr>
        <p:spPr>
          <a:xfrm>
            <a:off x="457200" y="1200151"/>
            <a:ext cx="8229600" cy="339447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349250" indent="-349250">
              <a:buNone/>
            </a:pPr>
            <a:r>
              <a:rPr lang="en-US" sz="2000" b="1" dirty="0"/>
              <a:t>	</a:t>
            </a:r>
            <a:r>
              <a:rPr lang="en-US" sz="2000" b="1" u="sng" dirty="0"/>
              <a:t>Is your heart into being holy?</a:t>
            </a:r>
          </a:p>
        </p:txBody>
      </p:sp>
    </p:spTree>
    <p:extLst>
      <p:ext uri="{BB962C8B-B14F-4D97-AF65-F5344CB8AC3E}">
        <p14:creationId xmlns:p14="http://schemas.microsoft.com/office/powerpoint/2010/main" val="3825728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338A95F-32E6-984C-96EF-D46E88D57A01}"/>
              </a:ext>
            </a:extLst>
          </p:cNvPr>
          <p:cNvSpPr txBox="1">
            <a:spLocks/>
          </p:cNvSpPr>
          <p:nvPr/>
        </p:nvSpPr>
        <p:spPr>
          <a:xfrm>
            <a:off x="457200" y="530623"/>
            <a:ext cx="8229600" cy="4064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p:txBody>
      </p:sp>
      <p:sp>
        <p:nvSpPr>
          <p:cNvPr id="8" name="Right Arrow Callout 7">
            <a:extLst>
              <a:ext uri="{FF2B5EF4-FFF2-40B4-BE49-F238E27FC236}">
                <a16:creationId xmlns:a16="http://schemas.microsoft.com/office/drawing/2014/main" id="{AD203876-5CDB-1B48-92DD-1B6033B6DFF7}"/>
              </a:ext>
            </a:extLst>
          </p:cNvPr>
          <p:cNvSpPr/>
          <p:nvPr/>
        </p:nvSpPr>
        <p:spPr>
          <a:xfrm>
            <a:off x="840656" y="548877"/>
            <a:ext cx="1784555" cy="3964129"/>
          </a:xfrm>
          <a:prstGeom prst="rightArrowCallout">
            <a:avLst/>
          </a:prstGeom>
          <a:solidFill>
            <a:srgbClr val="9452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U</a:t>
            </a:r>
          </a:p>
          <a:p>
            <a:pPr algn="ctr"/>
            <a:r>
              <a:rPr lang="en-US" sz="2000" b="1" dirty="0">
                <a:solidFill>
                  <a:schemeClr val="bg1"/>
                </a:solidFill>
                <a:latin typeface="Century Gothic" panose="020B0502020202020204" pitchFamily="34" charset="0"/>
              </a:rPr>
              <a:t>N</a:t>
            </a:r>
          </a:p>
          <a:p>
            <a:pPr algn="ctr"/>
            <a:r>
              <a:rPr lang="en-US" sz="2000" b="1" dirty="0">
                <a:solidFill>
                  <a:schemeClr val="bg1"/>
                </a:solidFill>
                <a:latin typeface="Century Gothic" panose="020B0502020202020204" pitchFamily="34" charset="0"/>
              </a:rPr>
              <a:t>C</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E</a:t>
            </a:r>
          </a:p>
          <a:p>
            <a:pPr algn="ctr"/>
            <a:r>
              <a:rPr lang="en-US" sz="2000" b="1" dirty="0">
                <a:solidFill>
                  <a:schemeClr val="bg1"/>
                </a:solidFill>
                <a:latin typeface="Century Gothic" panose="020B0502020202020204" pitchFamily="34" charset="0"/>
              </a:rPr>
              <a:t>A</a:t>
            </a:r>
          </a:p>
          <a:p>
            <a:pPr algn="ctr"/>
            <a:r>
              <a:rPr lang="en-US" sz="2000" b="1" dirty="0">
                <a:solidFill>
                  <a:schemeClr val="bg1"/>
                </a:solidFill>
                <a:latin typeface="Century Gothic" panose="020B0502020202020204" pitchFamily="34" charset="0"/>
              </a:rPr>
              <a:t>N</a:t>
            </a:r>
          </a:p>
        </p:txBody>
      </p:sp>
      <p:sp>
        <p:nvSpPr>
          <p:cNvPr id="10" name="Right Arrow Callout 9">
            <a:extLst>
              <a:ext uri="{FF2B5EF4-FFF2-40B4-BE49-F238E27FC236}">
                <a16:creationId xmlns:a16="http://schemas.microsoft.com/office/drawing/2014/main" id="{D9A3AAE8-264A-3646-A0F6-B99ED9E1988C}"/>
              </a:ext>
            </a:extLst>
          </p:cNvPr>
          <p:cNvSpPr/>
          <p:nvPr/>
        </p:nvSpPr>
        <p:spPr>
          <a:xfrm>
            <a:off x="2664543" y="551062"/>
            <a:ext cx="1784555" cy="3964129"/>
          </a:xfrm>
          <a:prstGeom prst="rightArrowCallout">
            <a:avLst/>
          </a:prstGeom>
          <a:solidFill>
            <a:srgbClr val="FF26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C</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E</a:t>
            </a:r>
          </a:p>
          <a:p>
            <a:pPr algn="ctr"/>
            <a:r>
              <a:rPr lang="en-US" sz="2000" b="1" dirty="0">
                <a:solidFill>
                  <a:schemeClr val="bg1"/>
                </a:solidFill>
                <a:latin typeface="Century Gothic" panose="020B0502020202020204" pitchFamily="34" charset="0"/>
              </a:rPr>
              <a:t>A</a:t>
            </a:r>
          </a:p>
          <a:p>
            <a:pPr algn="ctr"/>
            <a:r>
              <a:rPr lang="en-US" sz="2000" b="1" dirty="0">
                <a:solidFill>
                  <a:schemeClr val="bg1"/>
                </a:solidFill>
                <a:latin typeface="Century Gothic" panose="020B0502020202020204" pitchFamily="34" charset="0"/>
              </a:rPr>
              <a:t>N</a:t>
            </a:r>
          </a:p>
        </p:txBody>
      </p:sp>
      <p:sp>
        <p:nvSpPr>
          <p:cNvPr id="6" name="Content Placeholder 2">
            <a:extLst>
              <a:ext uri="{FF2B5EF4-FFF2-40B4-BE49-F238E27FC236}">
                <a16:creationId xmlns:a16="http://schemas.microsoft.com/office/drawing/2014/main" id="{F2C5B855-158A-E347-AB58-6C8077DBCB0F}"/>
              </a:ext>
            </a:extLst>
          </p:cNvPr>
          <p:cNvSpPr txBox="1">
            <a:spLocks/>
          </p:cNvSpPr>
          <p:nvPr/>
        </p:nvSpPr>
        <p:spPr>
          <a:xfrm>
            <a:off x="4503179" y="546143"/>
            <a:ext cx="2413814" cy="396413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A sin offering was made to clean what is unclean (atonement by blood).</a:t>
            </a:r>
          </a:p>
          <a:p>
            <a:pPr marL="0" indent="0">
              <a:buNone/>
            </a:pPr>
            <a:endParaRPr lang="en-US" sz="2000" dirty="0"/>
          </a:p>
          <a:p>
            <a:pPr marL="0" indent="0">
              <a:buNone/>
            </a:pPr>
            <a:r>
              <a:rPr lang="en-US" sz="2000" dirty="0"/>
              <a:t>Lev 8:14-15</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870970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66C58-5C7E-1642-8CC4-8D08035635A3}"/>
              </a:ext>
            </a:extLst>
          </p:cNvPr>
          <p:cNvSpPr>
            <a:spLocks noGrp="1"/>
          </p:cNvSpPr>
          <p:nvPr>
            <p:ph type="title"/>
          </p:nvPr>
        </p:nvSpPr>
        <p:spPr/>
        <p:txBody>
          <a:bodyPr/>
          <a:lstStyle/>
          <a:p>
            <a:r>
              <a:rPr lang="en-US" dirty="0"/>
              <a:t>Leviticus 8:10-12</a:t>
            </a:r>
          </a:p>
        </p:txBody>
      </p:sp>
      <p:sp>
        <p:nvSpPr>
          <p:cNvPr id="3" name="Content Placeholder 2">
            <a:extLst>
              <a:ext uri="{FF2B5EF4-FFF2-40B4-BE49-F238E27FC236}">
                <a16:creationId xmlns:a16="http://schemas.microsoft.com/office/drawing/2014/main" id="{BF73F85A-3FDA-CD45-A95F-E58992F0208F}"/>
              </a:ext>
            </a:extLst>
          </p:cNvPr>
          <p:cNvSpPr>
            <a:spLocks noGrp="1"/>
          </p:cNvSpPr>
          <p:nvPr>
            <p:ph idx="1"/>
          </p:nvPr>
        </p:nvSpPr>
        <p:spPr/>
        <p:txBody>
          <a:bodyPr>
            <a:noAutofit/>
          </a:bodyPr>
          <a:lstStyle/>
          <a:p>
            <a:pPr marL="0" indent="0">
              <a:buNone/>
            </a:pPr>
            <a:r>
              <a:rPr lang="en-US" sz="2000" dirty="0"/>
              <a:t>Moses then took the anointing oil and anointed the tabernacle and all that was in it and </a:t>
            </a:r>
            <a:r>
              <a:rPr lang="en-US" sz="2000" dirty="0">
                <a:solidFill>
                  <a:schemeClr val="accent6"/>
                </a:solidFill>
              </a:rPr>
              <a:t>consecrated</a:t>
            </a:r>
            <a:r>
              <a:rPr lang="en-US" sz="2000" dirty="0"/>
              <a:t> them. He sprinkled some of it on the altar seven times and anointed the altar and all its utensils and the basin and its stand, to </a:t>
            </a:r>
            <a:r>
              <a:rPr lang="en-US" sz="2000" dirty="0">
                <a:solidFill>
                  <a:schemeClr val="accent6"/>
                </a:solidFill>
              </a:rPr>
              <a:t>consecrate</a:t>
            </a:r>
            <a:r>
              <a:rPr lang="en-US" sz="2000" dirty="0"/>
              <a:t> them. Then, he poured some of the anointing oil on Aaron's head and anointed him, to </a:t>
            </a:r>
            <a:r>
              <a:rPr lang="en-US" sz="2000" dirty="0">
                <a:solidFill>
                  <a:schemeClr val="accent6"/>
                </a:solidFill>
              </a:rPr>
              <a:t>consecrate</a:t>
            </a:r>
            <a:r>
              <a:rPr lang="en-US" sz="2000" dirty="0"/>
              <a:t> him.</a:t>
            </a:r>
          </a:p>
        </p:txBody>
      </p:sp>
    </p:spTree>
    <p:extLst>
      <p:ext uri="{BB962C8B-B14F-4D97-AF65-F5344CB8AC3E}">
        <p14:creationId xmlns:p14="http://schemas.microsoft.com/office/powerpoint/2010/main" val="4061071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338A95F-32E6-984C-96EF-D46E88D57A01}"/>
              </a:ext>
            </a:extLst>
          </p:cNvPr>
          <p:cNvSpPr txBox="1">
            <a:spLocks/>
          </p:cNvSpPr>
          <p:nvPr/>
        </p:nvSpPr>
        <p:spPr>
          <a:xfrm>
            <a:off x="457200" y="530623"/>
            <a:ext cx="8229600" cy="4064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p:txBody>
      </p:sp>
      <p:sp>
        <p:nvSpPr>
          <p:cNvPr id="8" name="Right Arrow Callout 7">
            <a:extLst>
              <a:ext uri="{FF2B5EF4-FFF2-40B4-BE49-F238E27FC236}">
                <a16:creationId xmlns:a16="http://schemas.microsoft.com/office/drawing/2014/main" id="{AD203876-5CDB-1B48-92DD-1B6033B6DFF7}"/>
              </a:ext>
            </a:extLst>
          </p:cNvPr>
          <p:cNvSpPr/>
          <p:nvPr/>
        </p:nvSpPr>
        <p:spPr>
          <a:xfrm>
            <a:off x="840656" y="548877"/>
            <a:ext cx="1784555" cy="3964129"/>
          </a:xfrm>
          <a:prstGeom prst="rightArrowCallout">
            <a:avLst/>
          </a:prstGeom>
          <a:solidFill>
            <a:srgbClr val="9452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U</a:t>
            </a:r>
          </a:p>
          <a:p>
            <a:pPr algn="ctr"/>
            <a:r>
              <a:rPr lang="en-US" sz="2000" b="1" dirty="0">
                <a:solidFill>
                  <a:schemeClr val="bg1"/>
                </a:solidFill>
                <a:latin typeface="Century Gothic" panose="020B0502020202020204" pitchFamily="34" charset="0"/>
              </a:rPr>
              <a:t>N</a:t>
            </a:r>
          </a:p>
          <a:p>
            <a:pPr algn="ctr"/>
            <a:r>
              <a:rPr lang="en-US" sz="2000" b="1" dirty="0">
                <a:solidFill>
                  <a:schemeClr val="bg1"/>
                </a:solidFill>
                <a:latin typeface="Century Gothic" panose="020B0502020202020204" pitchFamily="34" charset="0"/>
              </a:rPr>
              <a:t>C</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E</a:t>
            </a:r>
          </a:p>
          <a:p>
            <a:pPr algn="ctr"/>
            <a:r>
              <a:rPr lang="en-US" sz="2000" b="1" dirty="0">
                <a:solidFill>
                  <a:schemeClr val="bg1"/>
                </a:solidFill>
                <a:latin typeface="Century Gothic" panose="020B0502020202020204" pitchFamily="34" charset="0"/>
              </a:rPr>
              <a:t>A</a:t>
            </a:r>
          </a:p>
          <a:p>
            <a:pPr algn="ctr"/>
            <a:r>
              <a:rPr lang="en-US" sz="2000" b="1" dirty="0">
                <a:solidFill>
                  <a:schemeClr val="bg1"/>
                </a:solidFill>
                <a:latin typeface="Century Gothic" panose="020B0502020202020204" pitchFamily="34" charset="0"/>
              </a:rPr>
              <a:t>N</a:t>
            </a:r>
          </a:p>
        </p:txBody>
      </p:sp>
      <p:sp>
        <p:nvSpPr>
          <p:cNvPr id="10" name="Right Arrow Callout 9">
            <a:extLst>
              <a:ext uri="{FF2B5EF4-FFF2-40B4-BE49-F238E27FC236}">
                <a16:creationId xmlns:a16="http://schemas.microsoft.com/office/drawing/2014/main" id="{D9A3AAE8-264A-3646-A0F6-B99ED9E1988C}"/>
              </a:ext>
            </a:extLst>
          </p:cNvPr>
          <p:cNvSpPr/>
          <p:nvPr/>
        </p:nvSpPr>
        <p:spPr>
          <a:xfrm>
            <a:off x="2664543" y="551062"/>
            <a:ext cx="1784555" cy="3964129"/>
          </a:xfrm>
          <a:prstGeom prst="rightArrowCallout">
            <a:avLst/>
          </a:prstGeom>
          <a:solidFill>
            <a:srgbClr val="FF26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C</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E</a:t>
            </a:r>
          </a:p>
          <a:p>
            <a:pPr algn="ctr"/>
            <a:r>
              <a:rPr lang="en-US" sz="2000" b="1" dirty="0">
                <a:solidFill>
                  <a:schemeClr val="bg1"/>
                </a:solidFill>
                <a:latin typeface="Century Gothic" panose="020B0502020202020204" pitchFamily="34" charset="0"/>
              </a:rPr>
              <a:t>A</a:t>
            </a:r>
          </a:p>
          <a:p>
            <a:pPr algn="ctr"/>
            <a:r>
              <a:rPr lang="en-US" sz="2000" b="1" dirty="0">
                <a:solidFill>
                  <a:schemeClr val="bg1"/>
                </a:solidFill>
                <a:latin typeface="Century Gothic" panose="020B0502020202020204" pitchFamily="34" charset="0"/>
              </a:rPr>
              <a:t>N</a:t>
            </a:r>
          </a:p>
        </p:txBody>
      </p:sp>
      <p:sp>
        <p:nvSpPr>
          <p:cNvPr id="11" name="Right Arrow Callout 10">
            <a:extLst>
              <a:ext uri="{FF2B5EF4-FFF2-40B4-BE49-F238E27FC236}">
                <a16:creationId xmlns:a16="http://schemas.microsoft.com/office/drawing/2014/main" id="{56F0D990-0001-7B4D-965D-C0EC96D80744}"/>
              </a:ext>
            </a:extLst>
          </p:cNvPr>
          <p:cNvSpPr/>
          <p:nvPr/>
        </p:nvSpPr>
        <p:spPr>
          <a:xfrm>
            <a:off x="4488431" y="546144"/>
            <a:ext cx="1784555" cy="3964129"/>
          </a:xfrm>
          <a:prstGeom prst="rightArrowCallout">
            <a:avLst/>
          </a:prstGeom>
          <a:solidFill>
            <a:srgbClr val="0096F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H</a:t>
            </a:r>
          </a:p>
          <a:p>
            <a:pPr algn="ctr"/>
            <a:r>
              <a:rPr lang="en-US" sz="2000" b="1" dirty="0">
                <a:solidFill>
                  <a:schemeClr val="bg1"/>
                </a:solidFill>
                <a:latin typeface="Century Gothic" panose="020B0502020202020204" pitchFamily="34" charset="0"/>
              </a:rPr>
              <a:t>O</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Y</a:t>
            </a:r>
          </a:p>
        </p:txBody>
      </p:sp>
      <p:sp>
        <p:nvSpPr>
          <p:cNvPr id="7" name="Content Placeholder 2">
            <a:extLst>
              <a:ext uri="{FF2B5EF4-FFF2-40B4-BE49-F238E27FC236}">
                <a16:creationId xmlns:a16="http://schemas.microsoft.com/office/drawing/2014/main" id="{724C9960-C09E-774C-A13A-B6D0F69FC0FC}"/>
              </a:ext>
            </a:extLst>
          </p:cNvPr>
          <p:cNvSpPr txBox="1">
            <a:spLocks/>
          </p:cNvSpPr>
          <p:nvPr/>
        </p:nvSpPr>
        <p:spPr>
          <a:xfrm>
            <a:off x="6321922" y="546143"/>
            <a:ext cx="2413814" cy="396413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Oil was used to anoint everything, the tabernacle, alter and basin, and even Aaron, to consecrate them or to make holy.</a:t>
            </a:r>
          </a:p>
          <a:p>
            <a:pPr marL="0" indent="0">
              <a:buNone/>
            </a:pPr>
            <a:endParaRPr lang="en-US" sz="2000" dirty="0"/>
          </a:p>
          <a:p>
            <a:pPr marL="0" indent="0">
              <a:buNone/>
            </a:pPr>
            <a:r>
              <a:rPr lang="en-US" sz="2000" dirty="0"/>
              <a:t>Lev 8:10-12</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205012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66C58-5C7E-1642-8CC4-8D08035635A3}"/>
              </a:ext>
            </a:extLst>
          </p:cNvPr>
          <p:cNvSpPr>
            <a:spLocks noGrp="1"/>
          </p:cNvSpPr>
          <p:nvPr>
            <p:ph type="title"/>
          </p:nvPr>
        </p:nvSpPr>
        <p:spPr/>
        <p:txBody>
          <a:bodyPr/>
          <a:lstStyle/>
          <a:p>
            <a:r>
              <a:rPr lang="en-US" dirty="0"/>
              <a:t>Leviticus 8:18-36</a:t>
            </a:r>
          </a:p>
        </p:txBody>
      </p:sp>
      <p:sp>
        <p:nvSpPr>
          <p:cNvPr id="4" name="Content Placeholder 3">
            <a:extLst>
              <a:ext uri="{FF2B5EF4-FFF2-40B4-BE49-F238E27FC236}">
                <a16:creationId xmlns:a16="http://schemas.microsoft.com/office/drawing/2014/main" id="{12359A3E-1236-B048-9E98-65E36951F3F1}"/>
              </a:ext>
            </a:extLst>
          </p:cNvPr>
          <p:cNvSpPr>
            <a:spLocks noGrp="1"/>
          </p:cNvSpPr>
          <p:nvPr>
            <p:ph sz="half" idx="1"/>
          </p:nvPr>
        </p:nvSpPr>
        <p:spPr/>
        <p:txBody>
          <a:bodyPr>
            <a:normAutofit/>
          </a:bodyPr>
          <a:lstStyle/>
          <a:p>
            <a:r>
              <a:rPr lang="en-US" sz="2000" dirty="0"/>
              <a:t>8:18-21 – Burnt offering for Aaron and sons (</a:t>
            </a:r>
            <a:r>
              <a:rPr lang="en-US" sz="2000" dirty="0">
                <a:solidFill>
                  <a:schemeClr val="accent6"/>
                </a:solidFill>
              </a:rPr>
              <a:t>clean</a:t>
            </a:r>
            <a:r>
              <a:rPr lang="en-US" sz="2000" dirty="0"/>
              <a:t>)</a:t>
            </a:r>
          </a:p>
          <a:p>
            <a:endParaRPr lang="en-US" sz="2000" dirty="0"/>
          </a:p>
          <a:p>
            <a:r>
              <a:rPr lang="en-US" sz="2000" dirty="0"/>
              <a:t>8:22-29 – Ordination offering for Aaron and sons (</a:t>
            </a:r>
            <a:r>
              <a:rPr lang="en-US" sz="2000" dirty="0">
                <a:solidFill>
                  <a:schemeClr val="accent6"/>
                </a:solidFill>
              </a:rPr>
              <a:t>clean</a:t>
            </a:r>
            <a:r>
              <a:rPr lang="en-US" sz="2000" dirty="0"/>
              <a:t>)</a:t>
            </a:r>
          </a:p>
          <a:p>
            <a:endParaRPr lang="en-US" sz="2000" dirty="0"/>
          </a:p>
          <a:p>
            <a:r>
              <a:rPr lang="en-US" sz="2000" dirty="0"/>
              <a:t>8:30-36 – Anointing oil for Aaron and sons (</a:t>
            </a:r>
            <a:r>
              <a:rPr lang="en-US" sz="2000" dirty="0">
                <a:solidFill>
                  <a:schemeClr val="accent6"/>
                </a:solidFill>
              </a:rPr>
              <a:t>holy</a:t>
            </a:r>
            <a:r>
              <a:rPr lang="en-US" sz="2000" dirty="0"/>
              <a:t>)</a:t>
            </a:r>
          </a:p>
        </p:txBody>
      </p:sp>
      <p:sp>
        <p:nvSpPr>
          <p:cNvPr id="10" name="Content Placeholder 9">
            <a:extLst>
              <a:ext uri="{FF2B5EF4-FFF2-40B4-BE49-F238E27FC236}">
                <a16:creationId xmlns:a16="http://schemas.microsoft.com/office/drawing/2014/main" id="{EE1D7487-3752-EE4C-AD32-BE8B2573FD28}"/>
              </a:ext>
            </a:extLst>
          </p:cNvPr>
          <p:cNvSpPr>
            <a:spLocks noGrp="1"/>
          </p:cNvSpPr>
          <p:nvPr>
            <p:ph sz="half" idx="2"/>
          </p:nvPr>
        </p:nvSpPr>
        <p:spPr/>
        <p:txBody>
          <a:bodyPr>
            <a:normAutofit/>
          </a:bodyPr>
          <a:lstStyle/>
          <a:p>
            <a:r>
              <a:rPr lang="en-US" sz="2000" dirty="0"/>
              <a:t>The </a:t>
            </a:r>
            <a:r>
              <a:rPr lang="en-US" sz="2000" dirty="0" err="1"/>
              <a:t>taberbnacle</a:t>
            </a:r>
            <a:r>
              <a:rPr lang="en-US" sz="2000" dirty="0"/>
              <a:t> was clean, set aside, and ready for use.</a:t>
            </a:r>
          </a:p>
          <a:p>
            <a:endParaRPr lang="en-US" sz="2000" dirty="0"/>
          </a:p>
          <a:p>
            <a:r>
              <a:rPr lang="en-US" sz="2000" dirty="0"/>
              <a:t>The priesthood was clean, set aside, and ready for use.</a:t>
            </a:r>
          </a:p>
          <a:p>
            <a:endParaRPr lang="en-US" sz="2000" dirty="0"/>
          </a:p>
          <a:p>
            <a:r>
              <a:rPr lang="en-US" sz="2000" dirty="0"/>
              <a:t>These were made holy </a:t>
            </a:r>
            <a:r>
              <a:rPr lang="en-US" sz="2000"/>
              <a:t>in front of everyone as an example.</a:t>
            </a:r>
            <a:endParaRPr lang="en-US" sz="2000" dirty="0"/>
          </a:p>
        </p:txBody>
      </p:sp>
    </p:spTree>
    <p:extLst>
      <p:ext uri="{BB962C8B-B14F-4D97-AF65-F5344CB8AC3E}">
        <p14:creationId xmlns:p14="http://schemas.microsoft.com/office/powerpoint/2010/main" val="3979236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338A95F-32E6-984C-96EF-D46E88D57A01}"/>
              </a:ext>
            </a:extLst>
          </p:cNvPr>
          <p:cNvSpPr txBox="1">
            <a:spLocks/>
          </p:cNvSpPr>
          <p:nvPr/>
        </p:nvSpPr>
        <p:spPr>
          <a:xfrm>
            <a:off x="457200" y="530623"/>
            <a:ext cx="8229600" cy="4064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p:txBody>
      </p:sp>
      <p:sp>
        <p:nvSpPr>
          <p:cNvPr id="8" name="Right Arrow Callout 7">
            <a:extLst>
              <a:ext uri="{FF2B5EF4-FFF2-40B4-BE49-F238E27FC236}">
                <a16:creationId xmlns:a16="http://schemas.microsoft.com/office/drawing/2014/main" id="{AD203876-5CDB-1B48-92DD-1B6033B6DFF7}"/>
              </a:ext>
            </a:extLst>
          </p:cNvPr>
          <p:cNvSpPr/>
          <p:nvPr/>
        </p:nvSpPr>
        <p:spPr>
          <a:xfrm>
            <a:off x="840656" y="548877"/>
            <a:ext cx="1784555" cy="3964129"/>
          </a:xfrm>
          <a:prstGeom prst="rightArrowCallout">
            <a:avLst/>
          </a:prstGeom>
          <a:solidFill>
            <a:srgbClr val="9452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U</a:t>
            </a:r>
          </a:p>
          <a:p>
            <a:pPr algn="ctr"/>
            <a:r>
              <a:rPr lang="en-US" sz="2000" b="1" dirty="0">
                <a:solidFill>
                  <a:schemeClr val="bg1"/>
                </a:solidFill>
                <a:latin typeface="Century Gothic" panose="020B0502020202020204" pitchFamily="34" charset="0"/>
              </a:rPr>
              <a:t>N</a:t>
            </a:r>
          </a:p>
          <a:p>
            <a:pPr algn="ctr"/>
            <a:r>
              <a:rPr lang="en-US" sz="2000" b="1" dirty="0">
                <a:solidFill>
                  <a:schemeClr val="bg1"/>
                </a:solidFill>
                <a:latin typeface="Century Gothic" panose="020B0502020202020204" pitchFamily="34" charset="0"/>
              </a:rPr>
              <a:t>C</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E</a:t>
            </a:r>
          </a:p>
          <a:p>
            <a:pPr algn="ctr"/>
            <a:r>
              <a:rPr lang="en-US" sz="2000" b="1" dirty="0">
                <a:solidFill>
                  <a:schemeClr val="bg1"/>
                </a:solidFill>
                <a:latin typeface="Century Gothic" panose="020B0502020202020204" pitchFamily="34" charset="0"/>
              </a:rPr>
              <a:t>A</a:t>
            </a:r>
          </a:p>
          <a:p>
            <a:pPr algn="ctr"/>
            <a:r>
              <a:rPr lang="en-US" sz="2000" b="1" dirty="0">
                <a:solidFill>
                  <a:schemeClr val="bg1"/>
                </a:solidFill>
                <a:latin typeface="Century Gothic" panose="020B0502020202020204" pitchFamily="34" charset="0"/>
              </a:rPr>
              <a:t>N</a:t>
            </a:r>
          </a:p>
        </p:txBody>
      </p:sp>
      <p:sp>
        <p:nvSpPr>
          <p:cNvPr id="10" name="Right Arrow Callout 9">
            <a:extLst>
              <a:ext uri="{FF2B5EF4-FFF2-40B4-BE49-F238E27FC236}">
                <a16:creationId xmlns:a16="http://schemas.microsoft.com/office/drawing/2014/main" id="{D9A3AAE8-264A-3646-A0F6-B99ED9E1988C}"/>
              </a:ext>
            </a:extLst>
          </p:cNvPr>
          <p:cNvSpPr/>
          <p:nvPr/>
        </p:nvSpPr>
        <p:spPr>
          <a:xfrm>
            <a:off x="2664543" y="551062"/>
            <a:ext cx="1784555" cy="3964129"/>
          </a:xfrm>
          <a:prstGeom prst="rightArrowCallout">
            <a:avLst/>
          </a:prstGeom>
          <a:solidFill>
            <a:srgbClr val="FF26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C</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E</a:t>
            </a:r>
          </a:p>
          <a:p>
            <a:pPr algn="ctr"/>
            <a:r>
              <a:rPr lang="en-US" sz="2000" b="1" dirty="0">
                <a:solidFill>
                  <a:schemeClr val="bg1"/>
                </a:solidFill>
                <a:latin typeface="Century Gothic" panose="020B0502020202020204" pitchFamily="34" charset="0"/>
              </a:rPr>
              <a:t>A</a:t>
            </a:r>
          </a:p>
          <a:p>
            <a:pPr algn="ctr"/>
            <a:r>
              <a:rPr lang="en-US" sz="2000" b="1" dirty="0">
                <a:solidFill>
                  <a:schemeClr val="bg1"/>
                </a:solidFill>
                <a:latin typeface="Century Gothic" panose="020B0502020202020204" pitchFamily="34" charset="0"/>
              </a:rPr>
              <a:t>N</a:t>
            </a:r>
          </a:p>
        </p:txBody>
      </p:sp>
      <p:sp>
        <p:nvSpPr>
          <p:cNvPr id="11" name="Right Arrow Callout 10">
            <a:extLst>
              <a:ext uri="{FF2B5EF4-FFF2-40B4-BE49-F238E27FC236}">
                <a16:creationId xmlns:a16="http://schemas.microsoft.com/office/drawing/2014/main" id="{56F0D990-0001-7B4D-965D-C0EC96D80744}"/>
              </a:ext>
            </a:extLst>
          </p:cNvPr>
          <p:cNvSpPr/>
          <p:nvPr/>
        </p:nvSpPr>
        <p:spPr>
          <a:xfrm>
            <a:off x="4488431" y="546144"/>
            <a:ext cx="1784555" cy="3964129"/>
          </a:xfrm>
          <a:prstGeom prst="rightArrowCallout">
            <a:avLst/>
          </a:prstGeom>
          <a:solidFill>
            <a:srgbClr val="0096F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H</a:t>
            </a:r>
          </a:p>
          <a:p>
            <a:pPr algn="ctr"/>
            <a:r>
              <a:rPr lang="en-US" sz="2000" b="1" dirty="0">
                <a:solidFill>
                  <a:schemeClr val="bg1"/>
                </a:solidFill>
                <a:latin typeface="Century Gothic" panose="020B0502020202020204" pitchFamily="34" charset="0"/>
              </a:rPr>
              <a:t>O</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Y</a:t>
            </a:r>
          </a:p>
        </p:txBody>
      </p:sp>
      <p:sp>
        <p:nvSpPr>
          <p:cNvPr id="7" name="Content Placeholder 2">
            <a:extLst>
              <a:ext uri="{FF2B5EF4-FFF2-40B4-BE49-F238E27FC236}">
                <a16:creationId xmlns:a16="http://schemas.microsoft.com/office/drawing/2014/main" id="{724C9960-C09E-774C-A13A-B6D0F69FC0FC}"/>
              </a:ext>
            </a:extLst>
          </p:cNvPr>
          <p:cNvSpPr txBox="1">
            <a:spLocks/>
          </p:cNvSpPr>
          <p:nvPr/>
        </p:nvSpPr>
        <p:spPr>
          <a:xfrm>
            <a:off x="6321922" y="546143"/>
            <a:ext cx="2413814" cy="396413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Unclean</a:t>
            </a:r>
          </a:p>
          <a:p>
            <a:pPr marL="400050" lvl="1" indent="0">
              <a:buNone/>
            </a:pPr>
            <a:r>
              <a:rPr lang="en-US" sz="1600" dirty="0"/>
              <a:t>dirty, unusable</a:t>
            </a:r>
            <a:endParaRPr lang="en-US" sz="2000" dirty="0"/>
          </a:p>
          <a:p>
            <a:pPr marL="0" indent="0">
              <a:buNone/>
            </a:pPr>
            <a:r>
              <a:rPr lang="en-US" sz="2000" dirty="0"/>
              <a:t>Clean</a:t>
            </a:r>
          </a:p>
          <a:p>
            <a:pPr marL="400050" lvl="1" indent="0">
              <a:buNone/>
            </a:pPr>
            <a:r>
              <a:rPr lang="en-US" sz="1600" dirty="0"/>
              <a:t>not dirty, usable, but not ready</a:t>
            </a:r>
            <a:endParaRPr lang="en-US" sz="2000" dirty="0"/>
          </a:p>
          <a:p>
            <a:pPr marL="0" indent="0">
              <a:buNone/>
            </a:pPr>
            <a:r>
              <a:rPr lang="en-US" sz="2000" dirty="0"/>
              <a:t>Holy</a:t>
            </a:r>
          </a:p>
          <a:p>
            <a:pPr marL="400050" lvl="1" indent="0">
              <a:buNone/>
            </a:pPr>
            <a:r>
              <a:rPr lang="en-US" sz="1600" dirty="0"/>
              <a:t>clean, set aside, ready for use</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889555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66C58-5C7E-1642-8CC4-8D08035635A3}"/>
              </a:ext>
            </a:extLst>
          </p:cNvPr>
          <p:cNvSpPr>
            <a:spLocks noGrp="1"/>
          </p:cNvSpPr>
          <p:nvPr>
            <p:ph type="title"/>
          </p:nvPr>
        </p:nvSpPr>
        <p:spPr/>
        <p:txBody>
          <a:bodyPr/>
          <a:lstStyle/>
          <a:p>
            <a:r>
              <a:rPr lang="en-US" dirty="0"/>
              <a:t>“Be Holy”</a:t>
            </a:r>
          </a:p>
        </p:txBody>
      </p:sp>
      <p:sp>
        <p:nvSpPr>
          <p:cNvPr id="6" name="Content Placeholder 5">
            <a:extLst>
              <a:ext uri="{FF2B5EF4-FFF2-40B4-BE49-F238E27FC236}">
                <a16:creationId xmlns:a16="http://schemas.microsoft.com/office/drawing/2014/main" id="{DAB06955-E6F9-0A4F-8D5A-9A16872454BB}"/>
              </a:ext>
            </a:extLst>
          </p:cNvPr>
          <p:cNvSpPr>
            <a:spLocks noGrp="1"/>
          </p:cNvSpPr>
          <p:nvPr>
            <p:ph idx="1"/>
          </p:nvPr>
        </p:nvSpPr>
        <p:spPr/>
        <p:txBody>
          <a:bodyPr>
            <a:normAutofit/>
          </a:bodyPr>
          <a:lstStyle/>
          <a:p>
            <a:r>
              <a:rPr lang="en-US" sz="2000" dirty="0"/>
              <a:t>“Moses put some of the blood on the lobe of their right </a:t>
            </a:r>
            <a:r>
              <a:rPr lang="en-US" sz="2000" dirty="0">
                <a:solidFill>
                  <a:schemeClr val="accent6"/>
                </a:solidFill>
              </a:rPr>
              <a:t>ear</a:t>
            </a:r>
            <a:r>
              <a:rPr lang="en-US" sz="2000" dirty="0"/>
              <a:t> and on the thumb of their right </a:t>
            </a:r>
            <a:r>
              <a:rPr lang="en-US" sz="2000" dirty="0">
                <a:solidFill>
                  <a:schemeClr val="accent6"/>
                </a:solidFill>
              </a:rPr>
              <a:t>hand</a:t>
            </a:r>
            <a:r>
              <a:rPr lang="en-US" sz="2000" dirty="0"/>
              <a:t> and on the big toe of their right </a:t>
            </a:r>
            <a:r>
              <a:rPr lang="en-US" sz="2000" dirty="0">
                <a:solidFill>
                  <a:schemeClr val="accent6"/>
                </a:solidFill>
              </a:rPr>
              <a:t>foot</a:t>
            </a:r>
            <a:r>
              <a:rPr lang="en-US" sz="2000" dirty="0"/>
              <a:t>.” (Lev 8:24)</a:t>
            </a:r>
          </a:p>
          <a:p>
            <a:endParaRPr lang="en-US" sz="2000" dirty="0"/>
          </a:p>
          <a:p>
            <a:r>
              <a:rPr lang="en-US" sz="2000" dirty="0"/>
              <a:t>“Reminding us that Christ's blood should affect our obedience [</a:t>
            </a:r>
            <a:r>
              <a:rPr lang="en-US" sz="2000" dirty="0">
                <a:solidFill>
                  <a:schemeClr val="accent6"/>
                </a:solidFill>
              </a:rPr>
              <a:t>ear</a:t>
            </a:r>
            <a:r>
              <a:rPr lang="en-US" sz="2000" dirty="0"/>
              <a:t>], service [</a:t>
            </a:r>
            <a:r>
              <a:rPr lang="en-US" sz="2000" dirty="0">
                <a:solidFill>
                  <a:schemeClr val="accent6"/>
                </a:solidFill>
              </a:rPr>
              <a:t>hand</a:t>
            </a:r>
            <a:r>
              <a:rPr lang="en-US" sz="2000" dirty="0"/>
              <a:t>], and walk [</a:t>
            </a:r>
            <a:r>
              <a:rPr lang="en-US" sz="2000" dirty="0">
                <a:solidFill>
                  <a:schemeClr val="accent6"/>
                </a:solidFill>
              </a:rPr>
              <a:t>foot</a:t>
            </a:r>
            <a:r>
              <a:rPr lang="en-US" sz="2000" dirty="0"/>
              <a:t>]” (B. MacDonald)</a:t>
            </a:r>
          </a:p>
        </p:txBody>
      </p:sp>
    </p:spTree>
    <p:extLst>
      <p:ext uri="{BB962C8B-B14F-4D97-AF65-F5344CB8AC3E}">
        <p14:creationId xmlns:p14="http://schemas.microsoft.com/office/powerpoint/2010/main" val="2863269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66C58-5C7E-1642-8CC4-8D08035635A3}"/>
              </a:ext>
            </a:extLst>
          </p:cNvPr>
          <p:cNvSpPr>
            <a:spLocks noGrp="1"/>
          </p:cNvSpPr>
          <p:nvPr>
            <p:ph type="title"/>
          </p:nvPr>
        </p:nvSpPr>
        <p:spPr/>
        <p:txBody>
          <a:bodyPr/>
          <a:lstStyle/>
          <a:p>
            <a:r>
              <a:rPr lang="en-US" dirty="0"/>
              <a:t>“Be Holy”</a:t>
            </a:r>
          </a:p>
        </p:txBody>
      </p:sp>
      <p:sp>
        <p:nvSpPr>
          <p:cNvPr id="6" name="Content Placeholder 5">
            <a:extLst>
              <a:ext uri="{FF2B5EF4-FFF2-40B4-BE49-F238E27FC236}">
                <a16:creationId xmlns:a16="http://schemas.microsoft.com/office/drawing/2014/main" id="{DAB06955-E6F9-0A4F-8D5A-9A16872454BB}"/>
              </a:ext>
            </a:extLst>
          </p:cNvPr>
          <p:cNvSpPr>
            <a:spLocks noGrp="1"/>
          </p:cNvSpPr>
          <p:nvPr>
            <p:ph idx="1"/>
          </p:nvPr>
        </p:nvSpPr>
        <p:spPr/>
        <p:txBody>
          <a:bodyPr>
            <a:noAutofit/>
          </a:bodyPr>
          <a:lstStyle/>
          <a:p>
            <a:r>
              <a:rPr lang="en-US" sz="2000" dirty="0"/>
              <a:t>“You shall not go outside the doorway of the tent of meeting for seven days until the day that the period of your ordination is fulfilled.” (Lev 8:33)</a:t>
            </a:r>
          </a:p>
          <a:p>
            <a:endParaRPr lang="en-US" sz="2000" dirty="0"/>
          </a:p>
          <a:p>
            <a:r>
              <a:rPr lang="en-US" sz="2000" dirty="0"/>
              <a:t>Something that is unclean takes time to clean, set aside, and make ready for use.</a:t>
            </a:r>
          </a:p>
          <a:p>
            <a:pPr lvl="1"/>
            <a:r>
              <a:rPr lang="en-US" sz="1600" dirty="0">
                <a:solidFill>
                  <a:schemeClr val="accent6"/>
                </a:solidFill>
              </a:rPr>
              <a:t>Planning</a:t>
            </a:r>
            <a:r>
              <a:rPr lang="en-US" sz="1600" dirty="0"/>
              <a:t>, </a:t>
            </a:r>
            <a:r>
              <a:rPr lang="en-US" sz="1600" dirty="0">
                <a:solidFill>
                  <a:schemeClr val="accent6"/>
                </a:solidFill>
              </a:rPr>
              <a:t>Decorations</a:t>
            </a:r>
            <a:r>
              <a:rPr lang="en-US" sz="1600" dirty="0"/>
              <a:t>, </a:t>
            </a:r>
            <a:r>
              <a:rPr lang="en-US" sz="1600" dirty="0">
                <a:solidFill>
                  <a:schemeClr val="accent6"/>
                </a:solidFill>
              </a:rPr>
              <a:t>VBS</a:t>
            </a:r>
          </a:p>
        </p:txBody>
      </p:sp>
    </p:spTree>
    <p:extLst>
      <p:ext uri="{BB962C8B-B14F-4D97-AF65-F5344CB8AC3E}">
        <p14:creationId xmlns:p14="http://schemas.microsoft.com/office/powerpoint/2010/main" val="2342356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5C86-A46C-214C-BB89-2734B57A080A}"/>
              </a:ext>
            </a:extLst>
          </p:cNvPr>
          <p:cNvSpPr>
            <a:spLocks noGrp="1"/>
          </p:cNvSpPr>
          <p:nvPr>
            <p:ph type="title"/>
          </p:nvPr>
        </p:nvSpPr>
        <p:spPr/>
        <p:txBody>
          <a:bodyPr/>
          <a:lstStyle/>
          <a:p>
            <a:r>
              <a:rPr lang="en-US" dirty="0"/>
              <a:t>Tabernacle and Priests</a:t>
            </a:r>
          </a:p>
        </p:txBody>
      </p:sp>
      <p:pic>
        <p:nvPicPr>
          <p:cNvPr id="6" name="Content Placeholder 5">
            <a:extLst>
              <a:ext uri="{FF2B5EF4-FFF2-40B4-BE49-F238E27FC236}">
                <a16:creationId xmlns:a16="http://schemas.microsoft.com/office/drawing/2014/main" id="{BE639742-6532-E041-AE95-E337C0BB2EE8}"/>
              </a:ext>
            </a:extLst>
          </p:cNvPr>
          <p:cNvPicPr>
            <a:picLocks noGrp="1" noChangeAspect="1"/>
          </p:cNvPicPr>
          <p:nvPr>
            <p:ph sz="half" idx="1"/>
          </p:nvPr>
        </p:nvPicPr>
        <p:blipFill>
          <a:blip r:embed="rId2"/>
          <a:stretch>
            <a:fillRect/>
          </a:stretch>
        </p:blipFill>
        <p:spPr>
          <a:xfrm>
            <a:off x="457200" y="1895746"/>
            <a:ext cx="4038600" cy="2651811"/>
          </a:xfrm>
        </p:spPr>
      </p:pic>
      <p:pic>
        <p:nvPicPr>
          <p:cNvPr id="8" name="Content Placeholder 7">
            <a:extLst>
              <a:ext uri="{FF2B5EF4-FFF2-40B4-BE49-F238E27FC236}">
                <a16:creationId xmlns:a16="http://schemas.microsoft.com/office/drawing/2014/main" id="{B2D9CE72-8F69-9F41-9461-16BF1B184B3E}"/>
              </a:ext>
            </a:extLst>
          </p:cNvPr>
          <p:cNvPicPr>
            <a:picLocks noGrp="1" noChangeAspect="1"/>
          </p:cNvPicPr>
          <p:nvPr>
            <p:ph sz="half" idx="2"/>
          </p:nvPr>
        </p:nvPicPr>
        <p:blipFill>
          <a:blip r:embed="rId3"/>
          <a:stretch>
            <a:fillRect/>
          </a:stretch>
        </p:blipFill>
        <p:spPr>
          <a:xfrm>
            <a:off x="5394722" y="1200150"/>
            <a:ext cx="2545556" cy="3394075"/>
          </a:xfrm>
        </p:spPr>
      </p:pic>
    </p:spTree>
    <p:extLst>
      <p:ext uri="{BB962C8B-B14F-4D97-AF65-F5344CB8AC3E}">
        <p14:creationId xmlns:p14="http://schemas.microsoft.com/office/powerpoint/2010/main" val="160628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5C86-A46C-214C-BB89-2734B57A080A}"/>
              </a:ext>
            </a:extLst>
          </p:cNvPr>
          <p:cNvSpPr>
            <a:spLocks noGrp="1"/>
          </p:cNvSpPr>
          <p:nvPr>
            <p:ph type="title"/>
          </p:nvPr>
        </p:nvSpPr>
        <p:spPr/>
        <p:txBody>
          <a:bodyPr/>
          <a:lstStyle/>
          <a:p>
            <a:r>
              <a:rPr lang="en-US" dirty="0"/>
              <a:t>Church and Believers</a:t>
            </a:r>
          </a:p>
        </p:txBody>
      </p:sp>
      <p:pic>
        <p:nvPicPr>
          <p:cNvPr id="6" name="Content Placeholder 5">
            <a:extLst>
              <a:ext uri="{FF2B5EF4-FFF2-40B4-BE49-F238E27FC236}">
                <a16:creationId xmlns:a16="http://schemas.microsoft.com/office/drawing/2014/main" id="{BE639742-6532-E041-AE95-E337C0BB2EE8}"/>
              </a:ext>
            </a:extLst>
          </p:cNvPr>
          <p:cNvPicPr>
            <a:picLocks noGrp="1" noChangeAspect="1"/>
          </p:cNvPicPr>
          <p:nvPr>
            <p:ph sz="half" idx="1"/>
          </p:nvPr>
        </p:nvPicPr>
        <p:blipFill>
          <a:blip r:embed="rId2"/>
          <a:stretch>
            <a:fillRect/>
          </a:stretch>
        </p:blipFill>
        <p:spPr>
          <a:xfrm>
            <a:off x="457200" y="1895746"/>
            <a:ext cx="4038600" cy="2651811"/>
          </a:xfrm>
        </p:spPr>
      </p:pic>
      <p:pic>
        <p:nvPicPr>
          <p:cNvPr id="8" name="Content Placeholder 7">
            <a:extLst>
              <a:ext uri="{FF2B5EF4-FFF2-40B4-BE49-F238E27FC236}">
                <a16:creationId xmlns:a16="http://schemas.microsoft.com/office/drawing/2014/main" id="{B2D9CE72-8F69-9F41-9461-16BF1B184B3E}"/>
              </a:ext>
            </a:extLst>
          </p:cNvPr>
          <p:cNvPicPr>
            <a:picLocks noGrp="1" noChangeAspect="1"/>
          </p:cNvPicPr>
          <p:nvPr>
            <p:ph sz="half" idx="2"/>
          </p:nvPr>
        </p:nvPicPr>
        <p:blipFill>
          <a:blip r:embed="rId3"/>
          <a:stretch>
            <a:fillRect/>
          </a:stretch>
        </p:blipFill>
        <p:spPr>
          <a:xfrm>
            <a:off x="5394722" y="1200150"/>
            <a:ext cx="2545556" cy="3394075"/>
          </a:xfrm>
        </p:spPr>
      </p:pic>
      <p:sp>
        <p:nvSpPr>
          <p:cNvPr id="9" name="Rectangle 8">
            <a:extLst>
              <a:ext uri="{FF2B5EF4-FFF2-40B4-BE49-F238E27FC236}">
                <a16:creationId xmlns:a16="http://schemas.microsoft.com/office/drawing/2014/main" id="{FC93E703-4809-684A-AE6F-3B1714FD3474}"/>
              </a:ext>
            </a:extLst>
          </p:cNvPr>
          <p:cNvSpPr/>
          <p:nvPr/>
        </p:nvSpPr>
        <p:spPr>
          <a:xfrm>
            <a:off x="388376" y="1044131"/>
            <a:ext cx="4572000" cy="707886"/>
          </a:xfrm>
          <a:prstGeom prst="rect">
            <a:avLst/>
          </a:prstGeom>
        </p:spPr>
        <p:txBody>
          <a:bodyPr>
            <a:spAutoFit/>
          </a:bodyPr>
          <a:lstStyle/>
          <a:p>
            <a:r>
              <a:rPr lang="en-US" sz="2000" dirty="0">
                <a:solidFill>
                  <a:schemeClr val="bg1"/>
                </a:solidFill>
              </a:rPr>
              <a:t>This is also a picture of what Jesus is doing in the local church and believers. </a:t>
            </a:r>
          </a:p>
        </p:txBody>
      </p:sp>
    </p:spTree>
    <p:extLst>
      <p:ext uri="{BB962C8B-B14F-4D97-AF65-F5344CB8AC3E}">
        <p14:creationId xmlns:p14="http://schemas.microsoft.com/office/powerpoint/2010/main" val="3270606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5C86-A46C-214C-BB89-2734B57A080A}"/>
              </a:ext>
            </a:extLst>
          </p:cNvPr>
          <p:cNvSpPr>
            <a:spLocks noGrp="1"/>
          </p:cNvSpPr>
          <p:nvPr>
            <p:ph type="title"/>
          </p:nvPr>
        </p:nvSpPr>
        <p:spPr/>
        <p:txBody>
          <a:bodyPr/>
          <a:lstStyle/>
          <a:p>
            <a:r>
              <a:rPr lang="en-US" dirty="0"/>
              <a:t>Church and Believers</a:t>
            </a:r>
          </a:p>
        </p:txBody>
      </p:sp>
      <p:sp>
        <p:nvSpPr>
          <p:cNvPr id="10" name="Content Placeholder 9">
            <a:extLst>
              <a:ext uri="{FF2B5EF4-FFF2-40B4-BE49-F238E27FC236}">
                <a16:creationId xmlns:a16="http://schemas.microsoft.com/office/drawing/2014/main" id="{1AF179C1-D2DB-D94A-AD73-DE10FBD71A9A}"/>
              </a:ext>
            </a:extLst>
          </p:cNvPr>
          <p:cNvSpPr>
            <a:spLocks noGrp="1"/>
          </p:cNvSpPr>
          <p:nvPr>
            <p:ph idx="1"/>
          </p:nvPr>
        </p:nvSpPr>
        <p:spPr/>
        <p:txBody>
          <a:bodyPr>
            <a:normAutofit/>
          </a:bodyPr>
          <a:lstStyle/>
          <a:p>
            <a:r>
              <a:rPr lang="en-US" sz="2000" dirty="0"/>
              <a:t>Just as </a:t>
            </a:r>
            <a:r>
              <a:rPr lang="en-US" sz="2000" dirty="0">
                <a:solidFill>
                  <a:schemeClr val="accent6"/>
                </a:solidFill>
              </a:rPr>
              <a:t>God</a:t>
            </a:r>
            <a:r>
              <a:rPr lang="en-US" sz="2000" dirty="0"/>
              <a:t> chose the Jewish nation, He also wants all to come to Him for salvation.</a:t>
            </a:r>
          </a:p>
          <a:p>
            <a:endParaRPr lang="en-US" sz="2000" dirty="0"/>
          </a:p>
          <a:p>
            <a:r>
              <a:rPr lang="en-US" sz="2000" dirty="0"/>
              <a:t>Just as He used the tabernacle to minister to the Jewish nation, He’s using the local </a:t>
            </a:r>
            <a:r>
              <a:rPr lang="en-US" sz="2000" dirty="0">
                <a:solidFill>
                  <a:schemeClr val="accent6"/>
                </a:solidFill>
              </a:rPr>
              <a:t>church</a:t>
            </a:r>
            <a:r>
              <a:rPr lang="en-US" sz="2000" dirty="0"/>
              <a:t> to minister to the world.</a:t>
            </a:r>
          </a:p>
          <a:p>
            <a:endParaRPr lang="en-US" sz="2000" dirty="0"/>
          </a:p>
          <a:p>
            <a:r>
              <a:rPr lang="en-US" sz="2000" dirty="0"/>
              <a:t>Just as He used the priesthood to minister to the Jewish nation, He uses </a:t>
            </a:r>
            <a:r>
              <a:rPr lang="en-US" sz="2000" dirty="0">
                <a:solidFill>
                  <a:schemeClr val="accent6"/>
                </a:solidFill>
              </a:rPr>
              <a:t>believers</a:t>
            </a:r>
            <a:r>
              <a:rPr lang="en-US" sz="2000" dirty="0"/>
              <a:t> in the local church to minister to the world.</a:t>
            </a:r>
          </a:p>
          <a:p>
            <a:endParaRPr lang="en-US" sz="2000" dirty="0"/>
          </a:p>
        </p:txBody>
      </p:sp>
    </p:spTree>
    <p:extLst>
      <p:ext uri="{BB962C8B-B14F-4D97-AF65-F5344CB8AC3E}">
        <p14:creationId xmlns:p14="http://schemas.microsoft.com/office/powerpoint/2010/main" val="56726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261196-5139-0440-9D1A-023C36D816D6}"/>
              </a:ext>
            </a:extLst>
          </p:cNvPr>
          <p:cNvPicPr>
            <a:picLocks/>
          </p:cNvPicPr>
          <p:nvPr/>
        </p:nvPicPr>
        <p:blipFill>
          <a:blip r:embed="rId2"/>
          <a:stretch>
            <a:fillRect/>
          </a:stretch>
        </p:blipFill>
        <p:spPr>
          <a:xfrm>
            <a:off x="685800" y="87086"/>
            <a:ext cx="7772400" cy="4572000"/>
          </a:xfrm>
          <a:prstGeom prst="rect">
            <a:avLst/>
          </a:prstGeom>
        </p:spPr>
      </p:pic>
    </p:spTree>
    <p:extLst>
      <p:ext uri="{BB962C8B-B14F-4D97-AF65-F5344CB8AC3E}">
        <p14:creationId xmlns:p14="http://schemas.microsoft.com/office/powerpoint/2010/main" val="3513620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5C86-A46C-214C-BB89-2734B57A080A}"/>
              </a:ext>
            </a:extLst>
          </p:cNvPr>
          <p:cNvSpPr>
            <a:spLocks noGrp="1"/>
          </p:cNvSpPr>
          <p:nvPr>
            <p:ph type="title"/>
          </p:nvPr>
        </p:nvSpPr>
        <p:spPr/>
        <p:txBody>
          <a:bodyPr/>
          <a:lstStyle/>
          <a:p>
            <a:r>
              <a:rPr lang="en-US" dirty="0"/>
              <a:t>Church and Believers</a:t>
            </a:r>
          </a:p>
        </p:txBody>
      </p:sp>
      <p:sp>
        <p:nvSpPr>
          <p:cNvPr id="10" name="Content Placeholder 9">
            <a:extLst>
              <a:ext uri="{FF2B5EF4-FFF2-40B4-BE49-F238E27FC236}">
                <a16:creationId xmlns:a16="http://schemas.microsoft.com/office/drawing/2014/main" id="{1AF179C1-D2DB-D94A-AD73-DE10FBD71A9A}"/>
              </a:ext>
            </a:extLst>
          </p:cNvPr>
          <p:cNvSpPr>
            <a:spLocks noGrp="1"/>
          </p:cNvSpPr>
          <p:nvPr>
            <p:ph idx="1"/>
          </p:nvPr>
        </p:nvSpPr>
        <p:spPr/>
        <p:txBody>
          <a:bodyPr>
            <a:normAutofit/>
          </a:bodyPr>
          <a:lstStyle/>
          <a:p>
            <a:r>
              <a:rPr lang="en-US" sz="2000" dirty="0"/>
              <a:t>This </a:t>
            </a:r>
            <a:r>
              <a:rPr lang="en-US" sz="2000" dirty="0">
                <a:solidFill>
                  <a:schemeClr val="accent6"/>
                </a:solidFill>
              </a:rPr>
              <a:t>God</a:t>
            </a:r>
            <a:r>
              <a:rPr lang="en-US" sz="2000" dirty="0"/>
              <a:t> . . . is Jesus.</a:t>
            </a:r>
          </a:p>
          <a:p>
            <a:endParaRPr lang="en-US" sz="2000" dirty="0"/>
          </a:p>
          <a:p>
            <a:r>
              <a:rPr lang="en-US" sz="2000" dirty="0"/>
              <a:t>This </a:t>
            </a:r>
            <a:r>
              <a:rPr lang="en-US" sz="2000" dirty="0">
                <a:solidFill>
                  <a:schemeClr val="accent6"/>
                </a:solidFill>
              </a:rPr>
              <a:t>church</a:t>
            </a:r>
            <a:r>
              <a:rPr lang="en-US" sz="2000" dirty="0"/>
              <a:t> . . . is us.</a:t>
            </a:r>
          </a:p>
          <a:p>
            <a:endParaRPr lang="en-US" sz="2000" dirty="0"/>
          </a:p>
          <a:p>
            <a:r>
              <a:rPr lang="en-US" sz="2000" dirty="0"/>
              <a:t>This </a:t>
            </a:r>
            <a:r>
              <a:rPr lang="en-US" sz="2000" dirty="0">
                <a:solidFill>
                  <a:schemeClr val="accent6"/>
                </a:solidFill>
              </a:rPr>
              <a:t>believer</a:t>
            </a:r>
            <a:r>
              <a:rPr lang="en-US" sz="2000" dirty="0"/>
              <a:t> . . . is you.</a:t>
            </a:r>
          </a:p>
        </p:txBody>
      </p:sp>
    </p:spTree>
    <p:extLst>
      <p:ext uri="{BB962C8B-B14F-4D97-AF65-F5344CB8AC3E}">
        <p14:creationId xmlns:p14="http://schemas.microsoft.com/office/powerpoint/2010/main" val="570982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338A95F-32E6-984C-96EF-D46E88D57A01}"/>
              </a:ext>
            </a:extLst>
          </p:cNvPr>
          <p:cNvSpPr txBox="1">
            <a:spLocks/>
          </p:cNvSpPr>
          <p:nvPr/>
        </p:nvSpPr>
        <p:spPr>
          <a:xfrm>
            <a:off x="457200" y="530623"/>
            <a:ext cx="8229600" cy="4064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p:txBody>
      </p:sp>
      <p:sp>
        <p:nvSpPr>
          <p:cNvPr id="8" name="Right Arrow Callout 7">
            <a:extLst>
              <a:ext uri="{FF2B5EF4-FFF2-40B4-BE49-F238E27FC236}">
                <a16:creationId xmlns:a16="http://schemas.microsoft.com/office/drawing/2014/main" id="{AD203876-5CDB-1B48-92DD-1B6033B6DFF7}"/>
              </a:ext>
            </a:extLst>
          </p:cNvPr>
          <p:cNvSpPr/>
          <p:nvPr/>
        </p:nvSpPr>
        <p:spPr>
          <a:xfrm>
            <a:off x="840656" y="548877"/>
            <a:ext cx="1784555" cy="3964129"/>
          </a:xfrm>
          <a:prstGeom prst="rightArrowCallout">
            <a:avLst/>
          </a:prstGeom>
          <a:solidFill>
            <a:srgbClr val="9452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U</a:t>
            </a:r>
          </a:p>
          <a:p>
            <a:pPr algn="ctr"/>
            <a:r>
              <a:rPr lang="en-US" sz="2000" b="1" dirty="0">
                <a:solidFill>
                  <a:schemeClr val="bg1"/>
                </a:solidFill>
                <a:latin typeface="Century Gothic" panose="020B0502020202020204" pitchFamily="34" charset="0"/>
              </a:rPr>
              <a:t>N</a:t>
            </a:r>
          </a:p>
          <a:p>
            <a:pPr algn="ctr"/>
            <a:r>
              <a:rPr lang="en-US" sz="2000" b="1" dirty="0">
                <a:solidFill>
                  <a:schemeClr val="bg1"/>
                </a:solidFill>
                <a:latin typeface="Century Gothic" panose="020B0502020202020204" pitchFamily="34" charset="0"/>
              </a:rPr>
              <a:t>C</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E</a:t>
            </a:r>
          </a:p>
          <a:p>
            <a:pPr algn="ctr"/>
            <a:r>
              <a:rPr lang="en-US" sz="2000" b="1" dirty="0">
                <a:solidFill>
                  <a:schemeClr val="bg1"/>
                </a:solidFill>
                <a:latin typeface="Century Gothic" panose="020B0502020202020204" pitchFamily="34" charset="0"/>
              </a:rPr>
              <a:t>A</a:t>
            </a:r>
          </a:p>
          <a:p>
            <a:pPr algn="ctr"/>
            <a:r>
              <a:rPr lang="en-US" sz="2000" b="1" dirty="0">
                <a:solidFill>
                  <a:schemeClr val="bg1"/>
                </a:solidFill>
                <a:latin typeface="Century Gothic" panose="020B0502020202020204" pitchFamily="34" charset="0"/>
              </a:rPr>
              <a:t>N</a:t>
            </a:r>
          </a:p>
        </p:txBody>
      </p:sp>
      <p:sp>
        <p:nvSpPr>
          <p:cNvPr id="7" name="Content Placeholder 2">
            <a:extLst>
              <a:ext uri="{FF2B5EF4-FFF2-40B4-BE49-F238E27FC236}">
                <a16:creationId xmlns:a16="http://schemas.microsoft.com/office/drawing/2014/main" id="{04F167C7-F716-454B-A969-1A9FACDB159A}"/>
              </a:ext>
            </a:extLst>
          </p:cNvPr>
          <p:cNvSpPr txBox="1">
            <a:spLocks/>
          </p:cNvSpPr>
          <p:nvPr/>
        </p:nvSpPr>
        <p:spPr>
          <a:xfrm>
            <a:off x="2674370" y="546143"/>
            <a:ext cx="2413814" cy="396413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“Come to me all who are” unclean</a:t>
            </a:r>
          </a:p>
          <a:p>
            <a:pPr marL="0" indent="0" algn="r">
              <a:buNone/>
            </a:pPr>
            <a:r>
              <a:rPr lang="en-US" sz="2000" dirty="0"/>
              <a:t>- Mat 11:28</a:t>
            </a:r>
          </a:p>
        </p:txBody>
      </p:sp>
    </p:spTree>
    <p:extLst>
      <p:ext uri="{BB962C8B-B14F-4D97-AF65-F5344CB8AC3E}">
        <p14:creationId xmlns:p14="http://schemas.microsoft.com/office/powerpoint/2010/main" val="1133391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338A95F-32E6-984C-96EF-D46E88D57A01}"/>
              </a:ext>
            </a:extLst>
          </p:cNvPr>
          <p:cNvSpPr txBox="1">
            <a:spLocks/>
          </p:cNvSpPr>
          <p:nvPr/>
        </p:nvSpPr>
        <p:spPr>
          <a:xfrm>
            <a:off x="457200" y="530623"/>
            <a:ext cx="8229600" cy="4064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p:txBody>
      </p:sp>
      <p:sp>
        <p:nvSpPr>
          <p:cNvPr id="8" name="Right Arrow Callout 7">
            <a:extLst>
              <a:ext uri="{FF2B5EF4-FFF2-40B4-BE49-F238E27FC236}">
                <a16:creationId xmlns:a16="http://schemas.microsoft.com/office/drawing/2014/main" id="{AD203876-5CDB-1B48-92DD-1B6033B6DFF7}"/>
              </a:ext>
            </a:extLst>
          </p:cNvPr>
          <p:cNvSpPr/>
          <p:nvPr/>
        </p:nvSpPr>
        <p:spPr>
          <a:xfrm>
            <a:off x="840656" y="548877"/>
            <a:ext cx="1784555" cy="3964129"/>
          </a:xfrm>
          <a:prstGeom prst="rightArrowCallout">
            <a:avLst/>
          </a:prstGeom>
          <a:solidFill>
            <a:srgbClr val="9452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U</a:t>
            </a:r>
          </a:p>
          <a:p>
            <a:pPr algn="ctr"/>
            <a:r>
              <a:rPr lang="en-US" sz="2000" b="1" dirty="0">
                <a:solidFill>
                  <a:schemeClr val="bg1"/>
                </a:solidFill>
                <a:latin typeface="Century Gothic" panose="020B0502020202020204" pitchFamily="34" charset="0"/>
              </a:rPr>
              <a:t>N</a:t>
            </a:r>
          </a:p>
          <a:p>
            <a:pPr algn="ctr"/>
            <a:r>
              <a:rPr lang="en-US" sz="2000" b="1" dirty="0">
                <a:solidFill>
                  <a:schemeClr val="bg1"/>
                </a:solidFill>
                <a:latin typeface="Century Gothic" panose="020B0502020202020204" pitchFamily="34" charset="0"/>
              </a:rPr>
              <a:t>C</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E</a:t>
            </a:r>
          </a:p>
          <a:p>
            <a:pPr algn="ctr"/>
            <a:r>
              <a:rPr lang="en-US" sz="2000" b="1" dirty="0">
                <a:solidFill>
                  <a:schemeClr val="bg1"/>
                </a:solidFill>
                <a:latin typeface="Century Gothic" panose="020B0502020202020204" pitchFamily="34" charset="0"/>
              </a:rPr>
              <a:t>A</a:t>
            </a:r>
          </a:p>
          <a:p>
            <a:pPr algn="ctr"/>
            <a:r>
              <a:rPr lang="en-US" sz="2000" b="1" dirty="0">
                <a:solidFill>
                  <a:schemeClr val="bg1"/>
                </a:solidFill>
                <a:latin typeface="Century Gothic" panose="020B0502020202020204" pitchFamily="34" charset="0"/>
              </a:rPr>
              <a:t>N</a:t>
            </a:r>
          </a:p>
        </p:txBody>
      </p:sp>
      <p:sp>
        <p:nvSpPr>
          <p:cNvPr id="10" name="Right Arrow Callout 9">
            <a:extLst>
              <a:ext uri="{FF2B5EF4-FFF2-40B4-BE49-F238E27FC236}">
                <a16:creationId xmlns:a16="http://schemas.microsoft.com/office/drawing/2014/main" id="{D9A3AAE8-264A-3646-A0F6-B99ED9E1988C}"/>
              </a:ext>
            </a:extLst>
          </p:cNvPr>
          <p:cNvSpPr/>
          <p:nvPr/>
        </p:nvSpPr>
        <p:spPr>
          <a:xfrm>
            <a:off x="2664543" y="551062"/>
            <a:ext cx="1784555" cy="3964129"/>
          </a:xfrm>
          <a:prstGeom prst="rightArrowCallout">
            <a:avLst/>
          </a:prstGeom>
          <a:solidFill>
            <a:srgbClr val="FF26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C</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E</a:t>
            </a:r>
          </a:p>
          <a:p>
            <a:pPr algn="ctr"/>
            <a:r>
              <a:rPr lang="en-US" sz="2000" b="1" dirty="0">
                <a:solidFill>
                  <a:schemeClr val="bg1"/>
                </a:solidFill>
                <a:latin typeface="Century Gothic" panose="020B0502020202020204" pitchFamily="34" charset="0"/>
              </a:rPr>
              <a:t>A</a:t>
            </a:r>
          </a:p>
          <a:p>
            <a:pPr algn="ctr"/>
            <a:r>
              <a:rPr lang="en-US" sz="2000" b="1" dirty="0">
                <a:solidFill>
                  <a:schemeClr val="bg1"/>
                </a:solidFill>
                <a:latin typeface="Century Gothic" panose="020B0502020202020204" pitchFamily="34" charset="0"/>
              </a:rPr>
              <a:t>N</a:t>
            </a:r>
          </a:p>
        </p:txBody>
      </p:sp>
      <p:sp>
        <p:nvSpPr>
          <p:cNvPr id="7" name="Content Placeholder 2">
            <a:extLst>
              <a:ext uri="{FF2B5EF4-FFF2-40B4-BE49-F238E27FC236}">
                <a16:creationId xmlns:a16="http://schemas.microsoft.com/office/drawing/2014/main" id="{9074B2A8-3F95-AF43-857C-DC44A83A3525}"/>
              </a:ext>
            </a:extLst>
          </p:cNvPr>
          <p:cNvSpPr txBox="1">
            <a:spLocks/>
          </p:cNvSpPr>
          <p:nvPr/>
        </p:nvSpPr>
        <p:spPr>
          <a:xfrm>
            <a:off x="4503179" y="546143"/>
            <a:ext cx="2413814" cy="396413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“﻿The </a:t>
            </a:r>
            <a:r>
              <a:rPr lang="en-US" sz="2000" u="sng" dirty="0"/>
              <a:t>blood</a:t>
            </a:r>
            <a:r>
              <a:rPr lang="en-US" sz="2000" dirty="0"/>
              <a:t> of Jesus His Son cleanses us from all sin.”</a:t>
            </a:r>
          </a:p>
          <a:p>
            <a:pPr marL="0" indent="0" algn="r">
              <a:buNone/>
            </a:pPr>
            <a:r>
              <a:rPr lang="en-US" sz="2000" dirty="0"/>
              <a:t>- 1Jo 1:7</a:t>
            </a:r>
          </a:p>
        </p:txBody>
      </p:sp>
    </p:spTree>
    <p:extLst>
      <p:ext uri="{BB962C8B-B14F-4D97-AF65-F5344CB8AC3E}">
        <p14:creationId xmlns:p14="http://schemas.microsoft.com/office/powerpoint/2010/main" val="4210860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338A95F-32E6-984C-96EF-D46E88D57A01}"/>
              </a:ext>
            </a:extLst>
          </p:cNvPr>
          <p:cNvSpPr txBox="1">
            <a:spLocks/>
          </p:cNvSpPr>
          <p:nvPr/>
        </p:nvSpPr>
        <p:spPr>
          <a:xfrm>
            <a:off x="457200" y="530623"/>
            <a:ext cx="8229600" cy="4064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p:txBody>
      </p:sp>
      <p:sp>
        <p:nvSpPr>
          <p:cNvPr id="8" name="Right Arrow Callout 7">
            <a:extLst>
              <a:ext uri="{FF2B5EF4-FFF2-40B4-BE49-F238E27FC236}">
                <a16:creationId xmlns:a16="http://schemas.microsoft.com/office/drawing/2014/main" id="{AD203876-5CDB-1B48-92DD-1B6033B6DFF7}"/>
              </a:ext>
            </a:extLst>
          </p:cNvPr>
          <p:cNvSpPr/>
          <p:nvPr/>
        </p:nvSpPr>
        <p:spPr>
          <a:xfrm>
            <a:off x="840656" y="548877"/>
            <a:ext cx="1784555" cy="3964129"/>
          </a:xfrm>
          <a:prstGeom prst="rightArrowCallout">
            <a:avLst/>
          </a:prstGeom>
          <a:solidFill>
            <a:srgbClr val="9452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U</a:t>
            </a:r>
          </a:p>
          <a:p>
            <a:pPr algn="ctr"/>
            <a:r>
              <a:rPr lang="en-US" sz="2000" b="1" dirty="0">
                <a:solidFill>
                  <a:schemeClr val="bg1"/>
                </a:solidFill>
                <a:latin typeface="Century Gothic" panose="020B0502020202020204" pitchFamily="34" charset="0"/>
              </a:rPr>
              <a:t>N</a:t>
            </a:r>
          </a:p>
          <a:p>
            <a:pPr algn="ctr"/>
            <a:r>
              <a:rPr lang="en-US" sz="2000" b="1" dirty="0">
                <a:solidFill>
                  <a:schemeClr val="bg1"/>
                </a:solidFill>
                <a:latin typeface="Century Gothic" panose="020B0502020202020204" pitchFamily="34" charset="0"/>
              </a:rPr>
              <a:t>C</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E</a:t>
            </a:r>
          </a:p>
          <a:p>
            <a:pPr algn="ctr"/>
            <a:r>
              <a:rPr lang="en-US" sz="2000" b="1" dirty="0">
                <a:solidFill>
                  <a:schemeClr val="bg1"/>
                </a:solidFill>
                <a:latin typeface="Century Gothic" panose="020B0502020202020204" pitchFamily="34" charset="0"/>
              </a:rPr>
              <a:t>A</a:t>
            </a:r>
          </a:p>
          <a:p>
            <a:pPr algn="ctr"/>
            <a:r>
              <a:rPr lang="en-US" sz="2000" b="1" dirty="0">
                <a:solidFill>
                  <a:schemeClr val="bg1"/>
                </a:solidFill>
                <a:latin typeface="Century Gothic" panose="020B0502020202020204" pitchFamily="34" charset="0"/>
              </a:rPr>
              <a:t>N</a:t>
            </a:r>
          </a:p>
        </p:txBody>
      </p:sp>
      <p:sp>
        <p:nvSpPr>
          <p:cNvPr id="10" name="Right Arrow Callout 9">
            <a:extLst>
              <a:ext uri="{FF2B5EF4-FFF2-40B4-BE49-F238E27FC236}">
                <a16:creationId xmlns:a16="http://schemas.microsoft.com/office/drawing/2014/main" id="{D9A3AAE8-264A-3646-A0F6-B99ED9E1988C}"/>
              </a:ext>
            </a:extLst>
          </p:cNvPr>
          <p:cNvSpPr/>
          <p:nvPr/>
        </p:nvSpPr>
        <p:spPr>
          <a:xfrm>
            <a:off x="2664543" y="551062"/>
            <a:ext cx="1784555" cy="3964129"/>
          </a:xfrm>
          <a:prstGeom prst="rightArrowCallout">
            <a:avLst/>
          </a:prstGeom>
          <a:solidFill>
            <a:srgbClr val="FF26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C</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E</a:t>
            </a:r>
          </a:p>
          <a:p>
            <a:pPr algn="ctr"/>
            <a:r>
              <a:rPr lang="en-US" sz="2000" b="1" dirty="0">
                <a:solidFill>
                  <a:schemeClr val="bg1"/>
                </a:solidFill>
                <a:latin typeface="Century Gothic" panose="020B0502020202020204" pitchFamily="34" charset="0"/>
              </a:rPr>
              <a:t>A</a:t>
            </a:r>
          </a:p>
          <a:p>
            <a:pPr algn="ctr"/>
            <a:r>
              <a:rPr lang="en-US" sz="2000" b="1" dirty="0">
                <a:solidFill>
                  <a:schemeClr val="bg1"/>
                </a:solidFill>
                <a:latin typeface="Century Gothic" panose="020B0502020202020204" pitchFamily="34" charset="0"/>
              </a:rPr>
              <a:t>N</a:t>
            </a:r>
          </a:p>
        </p:txBody>
      </p:sp>
      <p:sp>
        <p:nvSpPr>
          <p:cNvPr id="11" name="Right Arrow Callout 10">
            <a:extLst>
              <a:ext uri="{FF2B5EF4-FFF2-40B4-BE49-F238E27FC236}">
                <a16:creationId xmlns:a16="http://schemas.microsoft.com/office/drawing/2014/main" id="{56F0D990-0001-7B4D-965D-C0EC96D80744}"/>
              </a:ext>
            </a:extLst>
          </p:cNvPr>
          <p:cNvSpPr/>
          <p:nvPr/>
        </p:nvSpPr>
        <p:spPr>
          <a:xfrm>
            <a:off x="4488431" y="546144"/>
            <a:ext cx="1784555" cy="3964129"/>
          </a:xfrm>
          <a:prstGeom prst="rightArrowCallout">
            <a:avLst/>
          </a:prstGeom>
          <a:solidFill>
            <a:srgbClr val="0096F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H</a:t>
            </a:r>
          </a:p>
          <a:p>
            <a:pPr algn="ctr"/>
            <a:r>
              <a:rPr lang="en-US" sz="2000" b="1" dirty="0">
                <a:solidFill>
                  <a:schemeClr val="bg1"/>
                </a:solidFill>
                <a:latin typeface="Century Gothic" panose="020B0502020202020204" pitchFamily="34" charset="0"/>
              </a:rPr>
              <a:t>O</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Y</a:t>
            </a:r>
          </a:p>
        </p:txBody>
      </p:sp>
      <p:sp>
        <p:nvSpPr>
          <p:cNvPr id="7" name="Content Placeholder 2">
            <a:extLst>
              <a:ext uri="{FF2B5EF4-FFF2-40B4-BE49-F238E27FC236}">
                <a16:creationId xmlns:a16="http://schemas.microsoft.com/office/drawing/2014/main" id="{A964E0EA-D6C1-7244-B392-8BFAD584EC85}"/>
              </a:ext>
            </a:extLst>
          </p:cNvPr>
          <p:cNvSpPr txBox="1">
            <a:spLocks/>
          </p:cNvSpPr>
          <p:nvPr/>
        </p:nvSpPr>
        <p:spPr>
          <a:xfrm>
            <a:off x="6321922" y="546143"/>
            <a:ext cx="2413814" cy="396413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“Like the Holy One who called you, be holy yourselves also in all your behavior.”</a:t>
            </a:r>
          </a:p>
          <a:p>
            <a:pPr marL="0" indent="0" algn="r">
              <a:buNone/>
            </a:pPr>
            <a:r>
              <a:rPr lang="en-US" sz="2000" dirty="0"/>
              <a:t>- 1Pe 1:15</a:t>
            </a:r>
          </a:p>
          <a:p>
            <a:pPr marL="0" indent="0">
              <a:buNone/>
            </a:pPr>
            <a:endParaRPr lang="en-US" sz="2000" dirty="0"/>
          </a:p>
          <a:p>
            <a:pPr marL="0" indent="0">
              <a:buNone/>
            </a:pPr>
            <a:r>
              <a:rPr lang="en-US" sz="2000" dirty="0"/>
              <a:t>by His word and Spirit (</a:t>
            </a:r>
            <a:r>
              <a:rPr lang="en-US" sz="2000" u="sng" dirty="0"/>
              <a:t>oil</a:t>
            </a:r>
            <a:r>
              <a:rPr lang="en-US" sz="2000" dirty="0"/>
              <a:t>)</a:t>
            </a:r>
          </a:p>
        </p:txBody>
      </p:sp>
    </p:spTree>
    <p:extLst>
      <p:ext uri="{BB962C8B-B14F-4D97-AF65-F5344CB8AC3E}">
        <p14:creationId xmlns:p14="http://schemas.microsoft.com/office/powerpoint/2010/main" val="4112053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338A95F-32E6-984C-96EF-D46E88D57A01}"/>
              </a:ext>
            </a:extLst>
          </p:cNvPr>
          <p:cNvSpPr txBox="1">
            <a:spLocks/>
          </p:cNvSpPr>
          <p:nvPr/>
        </p:nvSpPr>
        <p:spPr>
          <a:xfrm>
            <a:off x="457200" y="530623"/>
            <a:ext cx="8229600" cy="4064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p:txBody>
      </p:sp>
      <p:sp>
        <p:nvSpPr>
          <p:cNvPr id="8" name="Right Arrow Callout 7">
            <a:extLst>
              <a:ext uri="{FF2B5EF4-FFF2-40B4-BE49-F238E27FC236}">
                <a16:creationId xmlns:a16="http://schemas.microsoft.com/office/drawing/2014/main" id="{AD203876-5CDB-1B48-92DD-1B6033B6DFF7}"/>
              </a:ext>
            </a:extLst>
          </p:cNvPr>
          <p:cNvSpPr/>
          <p:nvPr/>
        </p:nvSpPr>
        <p:spPr>
          <a:xfrm>
            <a:off x="840656" y="548877"/>
            <a:ext cx="1784555" cy="3964129"/>
          </a:xfrm>
          <a:prstGeom prst="rightArrowCallout">
            <a:avLst/>
          </a:prstGeom>
          <a:solidFill>
            <a:srgbClr val="9452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U</a:t>
            </a:r>
          </a:p>
          <a:p>
            <a:pPr algn="ctr"/>
            <a:r>
              <a:rPr lang="en-US" sz="2000" b="1" dirty="0">
                <a:solidFill>
                  <a:schemeClr val="bg1"/>
                </a:solidFill>
                <a:latin typeface="Century Gothic" panose="020B0502020202020204" pitchFamily="34" charset="0"/>
              </a:rPr>
              <a:t>N</a:t>
            </a:r>
          </a:p>
          <a:p>
            <a:pPr algn="ctr"/>
            <a:r>
              <a:rPr lang="en-US" sz="2000" b="1" dirty="0">
                <a:solidFill>
                  <a:schemeClr val="bg1"/>
                </a:solidFill>
                <a:latin typeface="Century Gothic" panose="020B0502020202020204" pitchFamily="34" charset="0"/>
              </a:rPr>
              <a:t>C</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E</a:t>
            </a:r>
          </a:p>
          <a:p>
            <a:pPr algn="ctr"/>
            <a:r>
              <a:rPr lang="en-US" sz="2000" b="1" dirty="0">
                <a:solidFill>
                  <a:schemeClr val="bg1"/>
                </a:solidFill>
                <a:latin typeface="Century Gothic" panose="020B0502020202020204" pitchFamily="34" charset="0"/>
              </a:rPr>
              <a:t>A</a:t>
            </a:r>
          </a:p>
          <a:p>
            <a:pPr algn="ctr"/>
            <a:r>
              <a:rPr lang="en-US" sz="2000" b="1" dirty="0">
                <a:solidFill>
                  <a:schemeClr val="bg1"/>
                </a:solidFill>
                <a:latin typeface="Century Gothic" panose="020B0502020202020204" pitchFamily="34" charset="0"/>
              </a:rPr>
              <a:t>N</a:t>
            </a:r>
          </a:p>
        </p:txBody>
      </p:sp>
      <p:sp>
        <p:nvSpPr>
          <p:cNvPr id="10" name="Right Arrow Callout 9">
            <a:extLst>
              <a:ext uri="{FF2B5EF4-FFF2-40B4-BE49-F238E27FC236}">
                <a16:creationId xmlns:a16="http://schemas.microsoft.com/office/drawing/2014/main" id="{D9A3AAE8-264A-3646-A0F6-B99ED9E1988C}"/>
              </a:ext>
            </a:extLst>
          </p:cNvPr>
          <p:cNvSpPr/>
          <p:nvPr/>
        </p:nvSpPr>
        <p:spPr>
          <a:xfrm>
            <a:off x="2664543" y="551062"/>
            <a:ext cx="1784555" cy="3964129"/>
          </a:xfrm>
          <a:prstGeom prst="rightArrowCallout">
            <a:avLst/>
          </a:prstGeom>
          <a:solidFill>
            <a:srgbClr val="FF26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C</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E</a:t>
            </a:r>
          </a:p>
          <a:p>
            <a:pPr algn="ctr"/>
            <a:r>
              <a:rPr lang="en-US" sz="2000" b="1" dirty="0">
                <a:solidFill>
                  <a:schemeClr val="bg1"/>
                </a:solidFill>
                <a:latin typeface="Century Gothic" panose="020B0502020202020204" pitchFamily="34" charset="0"/>
              </a:rPr>
              <a:t>A</a:t>
            </a:r>
          </a:p>
          <a:p>
            <a:pPr algn="ctr"/>
            <a:r>
              <a:rPr lang="en-US" sz="2000" b="1" dirty="0">
                <a:solidFill>
                  <a:schemeClr val="bg1"/>
                </a:solidFill>
                <a:latin typeface="Century Gothic" panose="020B0502020202020204" pitchFamily="34" charset="0"/>
              </a:rPr>
              <a:t>N</a:t>
            </a:r>
          </a:p>
        </p:txBody>
      </p:sp>
      <p:sp>
        <p:nvSpPr>
          <p:cNvPr id="11" name="Right Arrow Callout 10">
            <a:extLst>
              <a:ext uri="{FF2B5EF4-FFF2-40B4-BE49-F238E27FC236}">
                <a16:creationId xmlns:a16="http://schemas.microsoft.com/office/drawing/2014/main" id="{56F0D990-0001-7B4D-965D-C0EC96D80744}"/>
              </a:ext>
            </a:extLst>
          </p:cNvPr>
          <p:cNvSpPr/>
          <p:nvPr/>
        </p:nvSpPr>
        <p:spPr>
          <a:xfrm>
            <a:off x="4488431" y="546144"/>
            <a:ext cx="1784555" cy="3964129"/>
          </a:xfrm>
          <a:prstGeom prst="rightArrowCallout">
            <a:avLst/>
          </a:prstGeom>
          <a:solidFill>
            <a:srgbClr val="0096F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H</a:t>
            </a:r>
          </a:p>
          <a:p>
            <a:pPr algn="ctr"/>
            <a:r>
              <a:rPr lang="en-US" sz="2000" b="1" dirty="0">
                <a:solidFill>
                  <a:schemeClr val="bg1"/>
                </a:solidFill>
                <a:latin typeface="Century Gothic" panose="020B0502020202020204" pitchFamily="34" charset="0"/>
              </a:rPr>
              <a:t>O</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Y</a:t>
            </a:r>
          </a:p>
        </p:txBody>
      </p:sp>
      <p:sp>
        <p:nvSpPr>
          <p:cNvPr id="12" name="Right Arrow Callout 11">
            <a:extLst>
              <a:ext uri="{FF2B5EF4-FFF2-40B4-BE49-F238E27FC236}">
                <a16:creationId xmlns:a16="http://schemas.microsoft.com/office/drawing/2014/main" id="{B12ECB0D-C71C-9040-8984-3ABA5609C8FA}"/>
              </a:ext>
            </a:extLst>
          </p:cNvPr>
          <p:cNvSpPr/>
          <p:nvPr/>
        </p:nvSpPr>
        <p:spPr>
          <a:xfrm>
            <a:off x="6312316" y="551063"/>
            <a:ext cx="1784555" cy="3964129"/>
          </a:xfrm>
          <a:prstGeom prst="rightArrowCallout">
            <a:avLst/>
          </a:prstGeom>
          <a:solidFill>
            <a:srgbClr val="FFD579"/>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G</a:t>
            </a:r>
          </a:p>
          <a:p>
            <a:pPr algn="ctr"/>
            <a:r>
              <a:rPr lang="en-US" sz="2000" b="1" dirty="0">
                <a:solidFill>
                  <a:schemeClr val="tx1"/>
                </a:solidFill>
                <a:latin typeface="Century Gothic" panose="020B0502020202020204" pitchFamily="34" charset="0"/>
              </a:rPr>
              <a:t>O</a:t>
            </a:r>
          </a:p>
          <a:p>
            <a:pPr algn="ctr"/>
            <a:r>
              <a:rPr lang="en-US" sz="2000" b="1" dirty="0">
                <a:solidFill>
                  <a:schemeClr val="tx1"/>
                </a:solidFill>
                <a:latin typeface="Century Gothic" panose="020B0502020202020204" pitchFamily="34" charset="0"/>
              </a:rPr>
              <a:t>D</a:t>
            </a:r>
          </a:p>
          <a:p>
            <a:pPr algn="ctr"/>
            <a:r>
              <a:rPr lang="en-US" sz="2000" b="1" dirty="0">
                <a:solidFill>
                  <a:schemeClr val="tx1"/>
                </a:solidFill>
                <a:latin typeface="Century Gothic" panose="020B0502020202020204" pitchFamily="34" charset="0"/>
              </a:rPr>
              <a:t>L</a:t>
            </a:r>
          </a:p>
          <a:p>
            <a:pPr algn="ctr"/>
            <a:r>
              <a:rPr lang="en-US" sz="2000" b="1" dirty="0">
                <a:solidFill>
                  <a:schemeClr val="tx1"/>
                </a:solidFill>
                <a:latin typeface="Century Gothic" panose="020B0502020202020204" pitchFamily="34" charset="0"/>
              </a:rPr>
              <a:t>Y</a:t>
            </a:r>
          </a:p>
        </p:txBody>
      </p:sp>
    </p:spTree>
    <p:extLst>
      <p:ext uri="{BB962C8B-B14F-4D97-AF65-F5344CB8AC3E}">
        <p14:creationId xmlns:p14="http://schemas.microsoft.com/office/powerpoint/2010/main" val="1813128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338A95F-32E6-984C-96EF-D46E88D57A01}"/>
              </a:ext>
            </a:extLst>
          </p:cNvPr>
          <p:cNvSpPr txBox="1">
            <a:spLocks/>
          </p:cNvSpPr>
          <p:nvPr/>
        </p:nvSpPr>
        <p:spPr>
          <a:xfrm>
            <a:off x="457200" y="530623"/>
            <a:ext cx="8229600" cy="4064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p:txBody>
      </p:sp>
      <p:sp>
        <p:nvSpPr>
          <p:cNvPr id="11" name="Right Arrow Callout 10">
            <a:extLst>
              <a:ext uri="{FF2B5EF4-FFF2-40B4-BE49-F238E27FC236}">
                <a16:creationId xmlns:a16="http://schemas.microsoft.com/office/drawing/2014/main" id="{56F0D990-0001-7B4D-965D-C0EC96D80744}"/>
              </a:ext>
            </a:extLst>
          </p:cNvPr>
          <p:cNvSpPr/>
          <p:nvPr/>
        </p:nvSpPr>
        <p:spPr>
          <a:xfrm>
            <a:off x="4488431" y="546144"/>
            <a:ext cx="1784555" cy="3964129"/>
          </a:xfrm>
          <a:prstGeom prst="rightArrowCallout">
            <a:avLst/>
          </a:prstGeom>
          <a:solidFill>
            <a:srgbClr val="0096F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H</a:t>
            </a:r>
          </a:p>
          <a:p>
            <a:pPr algn="ctr"/>
            <a:r>
              <a:rPr lang="en-US" sz="2000" b="1" dirty="0">
                <a:solidFill>
                  <a:schemeClr val="bg1"/>
                </a:solidFill>
                <a:latin typeface="Century Gothic" panose="020B0502020202020204" pitchFamily="34" charset="0"/>
              </a:rPr>
              <a:t>O</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Y</a:t>
            </a:r>
          </a:p>
        </p:txBody>
      </p:sp>
      <p:sp>
        <p:nvSpPr>
          <p:cNvPr id="12" name="Right Arrow Callout 11">
            <a:extLst>
              <a:ext uri="{FF2B5EF4-FFF2-40B4-BE49-F238E27FC236}">
                <a16:creationId xmlns:a16="http://schemas.microsoft.com/office/drawing/2014/main" id="{B12ECB0D-C71C-9040-8984-3ABA5609C8FA}"/>
              </a:ext>
            </a:extLst>
          </p:cNvPr>
          <p:cNvSpPr/>
          <p:nvPr/>
        </p:nvSpPr>
        <p:spPr>
          <a:xfrm>
            <a:off x="6312316" y="551063"/>
            <a:ext cx="1784555" cy="3964129"/>
          </a:xfrm>
          <a:prstGeom prst="rightArrowCallout">
            <a:avLst/>
          </a:prstGeom>
          <a:solidFill>
            <a:srgbClr val="FFD579"/>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G</a:t>
            </a:r>
          </a:p>
          <a:p>
            <a:pPr algn="ctr"/>
            <a:r>
              <a:rPr lang="en-US" sz="2000" b="1" dirty="0">
                <a:solidFill>
                  <a:schemeClr val="tx1"/>
                </a:solidFill>
                <a:latin typeface="Century Gothic" panose="020B0502020202020204" pitchFamily="34" charset="0"/>
              </a:rPr>
              <a:t>O</a:t>
            </a:r>
          </a:p>
          <a:p>
            <a:pPr algn="ctr"/>
            <a:r>
              <a:rPr lang="en-US" sz="2000" b="1" dirty="0">
                <a:solidFill>
                  <a:schemeClr val="tx1"/>
                </a:solidFill>
                <a:latin typeface="Century Gothic" panose="020B0502020202020204" pitchFamily="34" charset="0"/>
              </a:rPr>
              <a:t>D</a:t>
            </a:r>
          </a:p>
          <a:p>
            <a:pPr algn="ctr"/>
            <a:r>
              <a:rPr lang="en-US" sz="2000" b="1" dirty="0">
                <a:solidFill>
                  <a:schemeClr val="tx1"/>
                </a:solidFill>
                <a:latin typeface="Century Gothic" panose="020B0502020202020204" pitchFamily="34" charset="0"/>
              </a:rPr>
              <a:t>L</a:t>
            </a:r>
          </a:p>
          <a:p>
            <a:pPr algn="ctr"/>
            <a:r>
              <a:rPr lang="en-US" sz="2000" b="1" dirty="0">
                <a:solidFill>
                  <a:schemeClr val="tx1"/>
                </a:solidFill>
                <a:latin typeface="Century Gothic" panose="020B0502020202020204" pitchFamily="34" charset="0"/>
              </a:rPr>
              <a:t>Y</a:t>
            </a:r>
          </a:p>
        </p:txBody>
      </p:sp>
      <p:sp>
        <p:nvSpPr>
          <p:cNvPr id="7" name="Content Placeholder 2">
            <a:extLst>
              <a:ext uri="{FF2B5EF4-FFF2-40B4-BE49-F238E27FC236}">
                <a16:creationId xmlns:a16="http://schemas.microsoft.com/office/drawing/2014/main" id="{B0A0672B-BCA7-0B42-8C61-9BE2B195ED49}"/>
              </a:ext>
            </a:extLst>
          </p:cNvPr>
          <p:cNvSpPr txBox="1">
            <a:spLocks/>
          </p:cNvSpPr>
          <p:nvPr/>
        </p:nvSpPr>
        <p:spPr>
          <a:xfrm>
            <a:off x="845578" y="548877"/>
            <a:ext cx="3404883" cy="396631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“His divine power has granted to us everything pertaining to life and godliness.”</a:t>
            </a:r>
          </a:p>
          <a:p>
            <a:pPr marL="0" indent="0" algn="r">
              <a:buNone/>
            </a:pPr>
            <a:r>
              <a:rPr lang="en-US" sz="2000" dirty="0"/>
              <a:t>- 2Pe 1:3</a:t>
            </a:r>
          </a:p>
          <a:p>
            <a:pPr marL="0" indent="0">
              <a:buNone/>
            </a:pPr>
            <a:r>
              <a:rPr lang="en-US" sz="2000" dirty="0"/>
              <a:t>“Consecrate yourselves, therefore, and be holy; for I am holy.”</a:t>
            </a:r>
          </a:p>
          <a:p>
            <a:pPr marL="0" indent="0" algn="r">
              <a:buNone/>
            </a:pPr>
            <a:r>
              <a:rPr lang="en-US" sz="2000" dirty="0"/>
              <a:t>- Lev 11:44</a:t>
            </a:r>
          </a:p>
        </p:txBody>
      </p:sp>
    </p:spTree>
    <p:extLst>
      <p:ext uri="{BB962C8B-B14F-4D97-AF65-F5344CB8AC3E}">
        <p14:creationId xmlns:p14="http://schemas.microsoft.com/office/powerpoint/2010/main" val="940105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338A95F-32E6-984C-96EF-D46E88D57A01}"/>
              </a:ext>
            </a:extLst>
          </p:cNvPr>
          <p:cNvSpPr txBox="1">
            <a:spLocks/>
          </p:cNvSpPr>
          <p:nvPr/>
        </p:nvSpPr>
        <p:spPr>
          <a:xfrm>
            <a:off x="457200" y="530623"/>
            <a:ext cx="8229600" cy="4064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p:txBody>
      </p:sp>
      <p:sp>
        <p:nvSpPr>
          <p:cNvPr id="12" name="Right Arrow Callout 11">
            <a:extLst>
              <a:ext uri="{FF2B5EF4-FFF2-40B4-BE49-F238E27FC236}">
                <a16:creationId xmlns:a16="http://schemas.microsoft.com/office/drawing/2014/main" id="{B12ECB0D-C71C-9040-8984-3ABA5609C8FA}"/>
              </a:ext>
            </a:extLst>
          </p:cNvPr>
          <p:cNvSpPr/>
          <p:nvPr/>
        </p:nvSpPr>
        <p:spPr>
          <a:xfrm>
            <a:off x="6312316" y="551063"/>
            <a:ext cx="1784555" cy="3964129"/>
          </a:xfrm>
          <a:prstGeom prst="rightArrowCallout">
            <a:avLst/>
          </a:prstGeom>
          <a:solidFill>
            <a:srgbClr val="FFD579"/>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G</a:t>
            </a:r>
          </a:p>
          <a:p>
            <a:pPr algn="ctr"/>
            <a:r>
              <a:rPr lang="en-US" sz="2000" b="1" dirty="0">
                <a:solidFill>
                  <a:schemeClr val="tx1"/>
                </a:solidFill>
                <a:latin typeface="Century Gothic" panose="020B0502020202020204" pitchFamily="34" charset="0"/>
              </a:rPr>
              <a:t>O</a:t>
            </a:r>
          </a:p>
          <a:p>
            <a:pPr algn="ctr"/>
            <a:r>
              <a:rPr lang="en-US" sz="2000" b="1" dirty="0">
                <a:solidFill>
                  <a:schemeClr val="tx1"/>
                </a:solidFill>
                <a:latin typeface="Century Gothic" panose="020B0502020202020204" pitchFamily="34" charset="0"/>
              </a:rPr>
              <a:t>D</a:t>
            </a:r>
          </a:p>
          <a:p>
            <a:pPr algn="ctr"/>
            <a:r>
              <a:rPr lang="en-US" sz="2000" b="1" dirty="0">
                <a:solidFill>
                  <a:schemeClr val="tx1"/>
                </a:solidFill>
                <a:latin typeface="Century Gothic" panose="020B0502020202020204" pitchFamily="34" charset="0"/>
              </a:rPr>
              <a:t>L</a:t>
            </a:r>
          </a:p>
          <a:p>
            <a:pPr algn="ctr"/>
            <a:r>
              <a:rPr lang="en-US" sz="2000" b="1" dirty="0">
                <a:solidFill>
                  <a:schemeClr val="tx1"/>
                </a:solidFill>
                <a:latin typeface="Century Gothic" panose="020B0502020202020204" pitchFamily="34" charset="0"/>
              </a:rPr>
              <a:t>Y</a:t>
            </a:r>
          </a:p>
        </p:txBody>
      </p:sp>
      <p:sp>
        <p:nvSpPr>
          <p:cNvPr id="3" name="Content Placeholder 2">
            <a:extLst>
              <a:ext uri="{FF2B5EF4-FFF2-40B4-BE49-F238E27FC236}">
                <a16:creationId xmlns:a16="http://schemas.microsoft.com/office/drawing/2014/main" id="{6B980938-C84A-7A4C-9DCD-C2650A42C18A}"/>
              </a:ext>
            </a:extLst>
          </p:cNvPr>
          <p:cNvSpPr>
            <a:spLocks noGrp="1"/>
          </p:cNvSpPr>
          <p:nvPr>
            <p:ph sz="half" idx="1"/>
          </p:nvPr>
        </p:nvSpPr>
        <p:spPr>
          <a:xfrm>
            <a:off x="2674370" y="548877"/>
            <a:ext cx="3404883" cy="3966315"/>
          </a:xfrm>
        </p:spPr>
        <p:txBody>
          <a:bodyPr>
            <a:noAutofit/>
          </a:bodyPr>
          <a:lstStyle/>
          <a:p>
            <a:pPr marL="0" indent="0">
              <a:buNone/>
            </a:pPr>
            <a:r>
              <a:rPr lang="en-US" sz="2000" dirty="0"/>
              <a:t>“You are the light of the world. A city set on a hill cannot be hidden, nor does anyone light a lamp and put it under a basket but on the lampstand, and it gives light to all who are in the house. Let your light shine before men.”</a:t>
            </a:r>
          </a:p>
          <a:p>
            <a:pPr marL="0" indent="0" algn="r">
              <a:buNone/>
            </a:pPr>
            <a:r>
              <a:rPr lang="en-US" sz="2000" dirty="0"/>
              <a:t>- Mat 5:14-16</a:t>
            </a:r>
          </a:p>
        </p:txBody>
      </p:sp>
      <p:sp>
        <p:nvSpPr>
          <p:cNvPr id="5" name="Right Arrow Callout 4">
            <a:extLst>
              <a:ext uri="{FF2B5EF4-FFF2-40B4-BE49-F238E27FC236}">
                <a16:creationId xmlns:a16="http://schemas.microsoft.com/office/drawing/2014/main" id="{E4B333A3-4E7C-8944-A2E0-DBF8D6382F7D}"/>
              </a:ext>
            </a:extLst>
          </p:cNvPr>
          <p:cNvSpPr/>
          <p:nvPr/>
        </p:nvSpPr>
        <p:spPr>
          <a:xfrm>
            <a:off x="840656" y="548877"/>
            <a:ext cx="1784555" cy="3964129"/>
          </a:xfrm>
          <a:prstGeom prst="rightArrowCallout">
            <a:avLst/>
          </a:prstGeom>
          <a:solidFill>
            <a:srgbClr val="9452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U</a:t>
            </a:r>
          </a:p>
          <a:p>
            <a:pPr algn="ctr"/>
            <a:r>
              <a:rPr lang="en-US" sz="2000" b="1" dirty="0">
                <a:solidFill>
                  <a:schemeClr val="bg1"/>
                </a:solidFill>
                <a:latin typeface="Century Gothic" panose="020B0502020202020204" pitchFamily="34" charset="0"/>
              </a:rPr>
              <a:t>N</a:t>
            </a:r>
          </a:p>
          <a:p>
            <a:pPr algn="ctr"/>
            <a:r>
              <a:rPr lang="en-US" sz="2000" b="1" dirty="0">
                <a:solidFill>
                  <a:schemeClr val="bg1"/>
                </a:solidFill>
                <a:latin typeface="Century Gothic" panose="020B0502020202020204" pitchFamily="34" charset="0"/>
              </a:rPr>
              <a:t>C</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E</a:t>
            </a:r>
          </a:p>
          <a:p>
            <a:pPr algn="ctr"/>
            <a:r>
              <a:rPr lang="en-US" sz="2000" b="1" dirty="0">
                <a:solidFill>
                  <a:schemeClr val="bg1"/>
                </a:solidFill>
                <a:latin typeface="Century Gothic" panose="020B0502020202020204" pitchFamily="34" charset="0"/>
              </a:rPr>
              <a:t>A</a:t>
            </a:r>
          </a:p>
          <a:p>
            <a:pPr algn="ctr"/>
            <a:r>
              <a:rPr lang="en-US" sz="2000" b="1" dirty="0">
                <a:solidFill>
                  <a:schemeClr val="bg1"/>
                </a:solidFill>
                <a:latin typeface="Century Gothic" panose="020B0502020202020204" pitchFamily="34" charset="0"/>
              </a:rPr>
              <a:t>N</a:t>
            </a:r>
          </a:p>
        </p:txBody>
      </p:sp>
    </p:spTree>
    <p:extLst>
      <p:ext uri="{BB962C8B-B14F-4D97-AF65-F5344CB8AC3E}">
        <p14:creationId xmlns:p14="http://schemas.microsoft.com/office/powerpoint/2010/main" val="789434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338A95F-32E6-984C-96EF-D46E88D57A01}"/>
              </a:ext>
            </a:extLst>
          </p:cNvPr>
          <p:cNvSpPr txBox="1">
            <a:spLocks/>
          </p:cNvSpPr>
          <p:nvPr/>
        </p:nvSpPr>
        <p:spPr>
          <a:xfrm>
            <a:off x="457200" y="530623"/>
            <a:ext cx="8229600" cy="4064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p:txBody>
      </p:sp>
      <p:sp>
        <p:nvSpPr>
          <p:cNvPr id="8" name="Right Arrow Callout 7">
            <a:extLst>
              <a:ext uri="{FF2B5EF4-FFF2-40B4-BE49-F238E27FC236}">
                <a16:creationId xmlns:a16="http://schemas.microsoft.com/office/drawing/2014/main" id="{AD203876-5CDB-1B48-92DD-1B6033B6DFF7}"/>
              </a:ext>
            </a:extLst>
          </p:cNvPr>
          <p:cNvSpPr/>
          <p:nvPr/>
        </p:nvSpPr>
        <p:spPr>
          <a:xfrm>
            <a:off x="840656" y="548877"/>
            <a:ext cx="1784555" cy="3964129"/>
          </a:xfrm>
          <a:prstGeom prst="rightArrowCallout">
            <a:avLst/>
          </a:prstGeom>
          <a:solidFill>
            <a:srgbClr val="9452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U</a:t>
            </a:r>
          </a:p>
          <a:p>
            <a:pPr algn="ctr"/>
            <a:r>
              <a:rPr lang="en-US" sz="2000" b="1" dirty="0">
                <a:solidFill>
                  <a:schemeClr val="bg1"/>
                </a:solidFill>
                <a:latin typeface="Century Gothic" panose="020B0502020202020204" pitchFamily="34" charset="0"/>
              </a:rPr>
              <a:t>N</a:t>
            </a:r>
          </a:p>
          <a:p>
            <a:pPr algn="ctr"/>
            <a:r>
              <a:rPr lang="en-US" sz="2000" b="1" dirty="0">
                <a:solidFill>
                  <a:schemeClr val="bg1"/>
                </a:solidFill>
                <a:latin typeface="Century Gothic" panose="020B0502020202020204" pitchFamily="34" charset="0"/>
              </a:rPr>
              <a:t>C</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E</a:t>
            </a:r>
          </a:p>
          <a:p>
            <a:pPr algn="ctr"/>
            <a:r>
              <a:rPr lang="en-US" sz="2000" b="1" dirty="0">
                <a:solidFill>
                  <a:schemeClr val="bg1"/>
                </a:solidFill>
                <a:latin typeface="Century Gothic" panose="020B0502020202020204" pitchFamily="34" charset="0"/>
              </a:rPr>
              <a:t>A</a:t>
            </a:r>
          </a:p>
          <a:p>
            <a:pPr algn="ctr"/>
            <a:r>
              <a:rPr lang="en-US" sz="2000" b="1" dirty="0">
                <a:solidFill>
                  <a:schemeClr val="bg1"/>
                </a:solidFill>
                <a:latin typeface="Century Gothic" panose="020B0502020202020204" pitchFamily="34" charset="0"/>
              </a:rPr>
              <a:t>N</a:t>
            </a:r>
          </a:p>
        </p:txBody>
      </p:sp>
      <p:sp>
        <p:nvSpPr>
          <p:cNvPr id="10" name="Right Arrow Callout 9">
            <a:extLst>
              <a:ext uri="{FF2B5EF4-FFF2-40B4-BE49-F238E27FC236}">
                <a16:creationId xmlns:a16="http://schemas.microsoft.com/office/drawing/2014/main" id="{D9A3AAE8-264A-3646-A0F6-B99ED9E1988C}"/>
              </a:ext>
            </a:extLst>
          </p:cNvPr>
          <p:cNvSpPr/>
          <p:nvPr/>
        </p:nvSpPr>
        <p:spPr>
          <a:xfrm>
            <a:off x="2664543" y="551062"/>
            <a:ext cx="1784555" cy="3964129"/>
          </a:xfrm>
          <a:prstGeom prst="rightArrowCallout">
            <a:avLst/>
          </a:prstGeom>
          <a:solidFill>
            <a:srgbClr val="FF26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C</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E</a:t>
            </a:r>
          </a:p>
          <a:p>
            <a:pPr algn="ctr"/>
            <a:r>
              <a:rPr lang="en-US" sz="2000" b="1" dirty="0">
                <a:solidFill>
                  <a:schemeClr val="bg1"/>
                </a:solidFill>
                <a:latin typeface="Century Gothic" panose="020B0502020202020204" pitchFamily="34" charset="0"/>
              </a:rPr>
              <a:t>A</a:t>
            </a:r>
          </a:p>
          <a:p>
            <a:pPr algn="ctr"/>
            <a:r>
              <a:rPr lang="en-US" sz="2000" b="1" dirty="0">
                <a:solidFill>
                  <a:schemeClr val="bg1"/>
                </a:solidFill>
                <a:latin typeface="Century Gothic" panose="020B0502020202020204" pitchFamily="34" charset="0"/>
              </a:rPr>
              <a:t>N</a:t>
            </a:r>
          </a:p>
        </p:txBody>
      </p:sp>
      <p:sp>
        <p:nvSpPr>
          <p:cNvPr id="11" name="Right Arrow Callout 10">
            <a:extLst>
              <a:ext uri="{FF2B5EF4-FFF2-40B4-BE49-F238E27FC236}">
                <a16:creationId xmlns:a16="http://schemas.microsoft.com/office/drawing/2014/main" id="{56F0D990-0001-7B4D-965D-C0EC96D80744}"/>
              </a:ext>
            </a:extLst>
          </p:cNvPr>
          <p:cNvSpPr/>
          <p:nvPr/>
        </p:nvSpPr>
        <p:spPr>
          <a:xfrm>
            <a:off x="4488431" y="546144"/>
            <a:ext cx="1784555" cy="3964129"/>
          </a:xfrm>
          <a:prstGeom prst="rightArrowCallout">
            <a:avLst/>
          </a:prstGeom>
          <a:solidFill>
            <a:srgbClr val="0096F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bg1"/>
                </a:solidFill>
                <a:latin typeface="Century Gothic" panose="020B0502020202020204" pitchFamily="34" charset="0"/>
              </a:rPr>
              <a:t>H</a:t>
            </a:r>
          </a:p>
          <a:p>
            <a:pPr algn="ctr"/>
            <a:r>
              <a:rPr lang="en-US" sz="2000" b="1" dirty="0">
                <a:solidFill>
                  <a:schemeClr val="bg1"/>
                </a:solidFill>
                <a:latin typeface="Century Gothic" panose="020B0502020202020204" pitchFamily="34" charset="0"/>
              </a:rPr>
              <a:t>O</a:t>
            </a:r>
          </a:p>
          <a:p>
            <a:pPr algn="ctr"/>
            <a:r>
              <a:rPr lang="en-US" sz="2000" b="1" dirty="0">
                <a:solidFill>
                  <a:schemeClr val="bg1"/>
                </a:solidFill>
                <a:latin typeface="Century Gothic" panose="020B0502020202020204" pitchFamily="34" charset="0"/>
              </a:rPr>
              <a:t>L</a:t>
            </a:r>
          </a:p>
          <a:p>
            <a:pPr algn="ctr"/>
            <a:r>
              <a:rPr lang="en-US" sz="2000" b="1" dirty="0">
                <a:solidFill>
                  <a:schemeClr val="bg1"/>
                </a:solidFill>
                <a:latin typeface="Century Gothic" panose="020B0502020202020204" pitchFamily="34" charset="0"/>
              </a:rPr>
              <a:t>Y</a:t>
            </a:r>
          </a:p>
        </p:txBody>
      </p:sp>
      <p:sp>
        <p:nvSpPr>
          <p:cNvPr id="12" name="Right Arrow Callout 11">
            <a:extLst>
              <a:ext uri="{FF2B5EF4-FFF2-40B4-BE49-F238E27FC236}">
                <a16:creationId xmlns:a16="http://schemas.microsoft.com/office/drawing/2014/main" id="{B12ECB0D-C71C-9040-8984-3ABA5609C8FA}"/>
              </a:ext>
            </a:extLst>
          </p:cNvPr>
          <p:cNvSpPr/>
          <p:nvPr/>
        </p:nvSpPr>
        <p:spPr>
          <a:xfrm>
            <a:off x="6312316" y="551063"/>
            <a:ext cx="1784555" cy="3964129"/>
          </a:xfrm>
          <a:prstGeom prst="rightArrowCallout">
            <a:avLst/>
          </a:prstGeom>
          <a:solidFill>
            <a:srgbClr val="FFD579"/>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G</a:t>
            </a:r>
          </a:p>
          <a:p>
            <a:pPr algn="ctr"/>
            <a:r>
              <a:rPr lang="en-US" sz="2000" b="1" dirty="0">
                <a:solidFill>
                  <a:schemeClr val="tx1"/>
                </a:solidFill>
                <a:latin typeface="Century Gothic" panose="020B0502020202020204" pitchFamily="34" charset="0"/>
              </a:rPr>
              <a:t>O</a:t>
            </a:r>
          </a:p>
          <a:p>
            <a:pPr algn="ctr"/>
            <a:r>
              <a:rPr lang="en-US" sz="2000" b="1" dirty="0">
                <a:solidFill>
                  <a:schemeClr val="tx1"/>
                </a:solidFill>
                <a:latin typeface="Century Gothic" panose="020B0502020202020204" pitchFamily="34" charset="0"/>
              </a:rPr>
              <a:t>D</a:t>
            </a:r>
          </a:p>
          <a:p>
            <a:pPr algn="ctr"/>
            <a:r>
              <a:rPr lang="en-US" sz="2000" b="1" dirty="0">
                <a:solidFill>
                  <a:schemeClr val="tx1"/>
                </a:solidFill>
                <a:latin typeface="Century Gothic" panose="020B0502020202020204" pitchFamily="34" charset="0"/>
              </a:rPr>
              <a:t>L</a:t>
            </a:r>
          </a:p>
          <a:p>
            <a:pPr algn="ctr"/>
            <a:r>
              <a:rPr lang="en-US" sz="2000" b="1" dirty="0">
                <a:solidFill>
                  <a:schemeClr val="tx1"/>
                </a:solidFill>
                <a:latin typeface="Century Gothic" panose="020B0502020202020204" pitchFamily="34" charset="0"/>
              </a:rPr>
              <a:t>Y</a:t>
            </a:r>
          </a:p>
        </p:txBody>
      </p:sp>
    </p:spTree>
    <p:extLst>
      <p:ext uri="{BB962C8B-B14F-4D97-AF65-F5344CB8AC3E}">
        <p14:creationId xmlns:p14="http://schemas.microsoft.com/office/powerpoint/2010/main" val="2470191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338A95F-32E6-984C-96EF-D46E88D57A01}"/>
              </a:ext>
            </a:extLst>
          </p:cNvPr>
          <p:cNvSpPr txBox="1">
            <a:spLocks/>
          </p:cNvSpPr>
          <p:nvPr/>
        </p:nvSpPr>
        <p:spPr>
          <a:xfrm>
            <a:off x="457200" y="530623"/>
            <a:ext cx="8229600" cy="4064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p:txBody>
      </p:sp>
      <p:sp>
        <p:nvSpPr>
          <p:cNvPr id="12" name="Right Arrow Callout 11">
            <a:extLst>
              <a:ext uri="{FF2B5EF4-FFF2-40B4-BE49-F238E27FC236}">
                <a16:creationId xmlns:a16="http://schemas.microsoft.com/office/drawing/2014/main" id="{B12ECB0D-C71C-9040-8984-3ABA5609C8FA}"/>
              </a:ext>
            </a:extLst>
          </p:cNvPr>
          <p:cNvSpPr/>
          <p:nvPr/>
        </p:nvSpPr>
        <p:spPr>
          <a:xfrm>
            <a:off x="6312316" y="551063"/>
            <a:ext cx="1784555" cy="3964129"/>
          </a:xfrm>
          <a:prstGeom prst="rightArrowCallout">
            <a:avLst/>
          </a:prstGeom>
          <a:solidFill>
            <a:srgbClr val="FFD579"/>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G</a:t>
            </a:r>
          </a:p>
          <a:p>
            <a:pPr algn="ctr"/>
            <a:r>
              <a:rPr lang="en-US" sz="2000" b="1" dirty="0">
                <a:solidFill>
                  <a:schemeClr val="tx1"/>
                </a:solidFill>
                <a:latin typeface="Century Gothic" panose="020B0502020202020204" pitchFamily="34" charset="0"/>
              </a:rPr>
              <a:t>O</a:t>
            </a:r>
          </a:p>
          <a:p>
            <a:pPr algn="ctr"/>
            <a:r>
              <a:rPr lang="en-US" sz="2000" b="1" dirty="0">
                <a:solidFill>
                  <a:schemeClr val="tx1"/>
                </a:solidFill>
                <a:latin typeface="Century Gothic" panose="020B0502020202020204" pitchFamily="34" charset="0"/>
              </a:rPr>
              <a:t>D</a:t>
            </a:r>
          </a:p>
          <a:p>
            <a:pPr algn="ctr"/>
            <a:r>
              <a:rPr lang="en-US" sz="2000" b="1" dirty="0">
                <a:solidFill>
                  <a:schemeClr val="tx1"/>
                </a:solidFill>
                <a:latin typeface="Century Gothic" panose="020B0502020202020204" pitchFamily="34" charset="0"/>
              </a:rPr>
              <a:t>L</a:t>
            </a:r>
          </a:p>
          <a:p>
            <a:pPr algn="ctr"/>
            <a:r>
              <a:rPr lang="en-US" sz="2000" b="1" dirty="0">
                <a:solidFill>
                  <a:schemeClr val="tx1"/>
                </a:solidFill>
                <a:latin typeface="Century Gothic" panose="020B0502020202020204" pitchFamily="34" charset="0"/>
              </a:rPr>
              <a:t>Y</a:t>
            </a:r>
          </a:p>
        </p:txBody>
      </p:sp>
      <p:sp>
        <p:nvSpPr>
          <p:cNvPr id="3" name="Content Placeholder 2">
            <a:extLst>
              <a:ext uri="{FF2B5EF4-FFF2-40B4-BE49-F238E27FC236}">
                <a16:creationId xmlns:a16="http://schemas.microsoft.com/office/drawing/2014/main" id="{6B980938-C84A-7A4C-9DCD-C2650A42C18A}"/>
              </a:ext>
            </a:extLst>
          </p:cNvPr>
          <p:cNvSpPr>
            <a:spLocks noGrp="1"/>
          </p:cNvSpPr>
          <p:nvPr>
            <p:ph sz="half" idx="1"/>
          </p:nvPr>
        </p:nvSpPr>
        <p:spPr>
          <a:xfrm>
            <a:off x="2674370" y="548877"/>
            <a:ext cx="3404883" cy="3966315"/>
          </a:xfrm>
        </p:spPr>
        <p:txBody>
          <a:bodyPr>
            <a:normAutofit/>
          </a:bodyPr>
          <a:lstStyle/>
          <a:p>
            <a:pPr marL="0" indent="0">
              <a:buNone/>
            </a:pPr>
            <a:r>
              <a:rPr lang="en-US" sz="2000" dirty="0"/>
              <a:t>“For I gave you an example that you also should do as I did to you.”</a:t>
            </a:r>
          </a:p>
          <a:p>
            <a:pPr algn="r">
              <a:buFontTx/>
              <a:buChar char="-"/>
            </a:pPr>
            <a:r>
              <a:rPr lang="en-US" sz="2000" dirty="0"/>
              <a:t>Joh 13:15</a:t>
            </a:r>
          </a:p>
          <a:p>
            <a:pPr marL="0" indent="0">
              <a:buNone/>
            </a:pPr>
            <a:r>
              <a:rPr lang="en-US" sz="2000" dirty="0"/>
              <a:t>“For it was fitting for us to have such a high priest, holy, innocent, undefiled, separated from sinners, and exalted above the heavens.”</a:t>
            </a:r>
          </a:p>
          <a:p>
            <a:pPr marL="0" indent="0" algn="r">
              <a:buNone/>
            </a:pPr>
            <a:r>
              <a:rPr lang="en-US" sz="2000" dirty="0"/>
              <a:t>- Heb 7:26</a:t>
            </a:r>
          </a:p>
        </p:txBody>
      </p:sp>
    </p:spTree>
    <p:extLst>
      <p:ext uri="{BB962C8B-B14F-4D97-AF65-F5344CB8AC3E}">
        <p14:creationId xmlns:p14="http://schemas.microsoft.com/office/powerpoint/2010/main" val="1446516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338A95F-32E6-984C-96EF-D46E88D57A01}"/>
              </a:ext>
            </a:extLst>
          </p:cNvPr>
          <p:cNvSpPr txBox="1">
            <a:spLocks/>
          </p:cNvSpPr>
          <p:nvPr/>
        </p:nvSpPr>
        <p:spPr>
          <a:xfrm>
            <a:off x="457200" y="530623"/>
            <a:ext cx="8229600" cy="4064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p:txBody>
      </p:sp>
      <p:sp>
        <p:nvSpPr>
          <p:cNvPr id="12" name="Right Arrow Callout 11">
            <a:extLst>
              <a:ext uri="{FF2B5EF4-FFF2-40B4-BE49-F238E27FC236}">
                <a16:creationId xmlns:a16="http://schemas.microsoft.com/office/drawing/2014/main" id="{B12ECB0D-C71C-9040-8984-3ABA5609C8FA}"/>
              </a:ext>
            </a:extLst>
          </p:cNvPr>
          <p:cNvSpPr/>
          <p:nvPr/>
        </p:nvSpPr>
        <p:spPr>
          <a:xfrm>
            <a:off x="6312316" y="551063"/>
            <a:ext cx="1784555" cy="3964129"/>
          </a:xfrm>
          <a:prstGeom prst="rightArrowCallout">
            <a:avLst/>
          </a:prstGeom>
          <a:solidFill>
            <a:srgbClr val="FFD579"/>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G</a:t>
            </a:r>
          </a:p>
          <a:p>
            <a:pPr algn="ctr"/>
            <a:r>
              <a:rPr lang="en-US" sz="2000" b="1" dirty="0">
                <a:solidFill>
                  <a:schemeClr val="tx1"/>
                </a:solidFill>
                <a:latin typeface="Century Gothic" panose="020B0502020202020204" pitchFamily="34" charset="0"/>
              </a:rPr>
              <a:t>O</a:t>
            </a:r>
          </a:p>
          <a:p>
            <a:pPr algn="ctr"/>
            <a:r>
              <a:rPr lang="en-US" sz="2000" b="1" dirty="0">
                <a:solidFill>
                  <a:schemeClr val="tx1"/>
                </a:solidFill>
                <a:latin typeface="Century Gothic" panose="020B0502020202020204" pitchFamily="34" charset="0"/>
              </a:rPr>
              <a:t>D</a:t>
            </a:r>
          </a:p>
          <a:p>
            <a:pPr algn="ctr"/>
            <a:r>
              <a:rPr lang="en-US" sz="2000" b="1" dirty="0">
                <a:solidFill>
                  <a:schemeClr val="tx1"/>
                </a:solidFill>
                <a:latin typeface="Century Gothic" panose="020B0502020202020204" pitchFamily="34" charset="0"/>
              </a:rPr>
              <a:t>L</a:t>
            </a:r>
          </a:p>
          <a:p>
            <a:pPr algn="ctr"/>
            <a:r>
              <a:rPr lang="en-US" sz="2000" b="1" dirty="0">
                <a:solidFill>
                  <a:schemeClr val="tx1"/>
                </a:solidFill>
                <a:latin typeface="Century Gothic" panose="020B0502020202020204" pitchFamily="34" charset="0"/>
              </a:rPr>
              <a:t>Y</a:t>
            </a:r>
          </a:p>
        </p:txBody>
      </p:sp>
      <p:sp>
        <p:nvSpPr>
          <p:cNvPr id="3" name="Content Placeholder 2">
            <a:extLst>
              <a:ext uri="{FF2B5EF4-FFF2-40B4-BE49-F238E27FC236}">
                <a16:creationId xmlns:a16="http://schemas.microsoft.com/office/drawing/2014/main" id="{6B980938-C84A-7A4C-9DCD-C2650A42C18A}"/>
              </a:ext>
            </a:extLst>
          </p:cNvPr>
          <p:cNvSpPr>
            <a:spLocks noGrp="1"/>
          </p:cNvSpPr>
          <p:nvPr>
            <p:ph sz="half" idx="1"/>
          </p:nvPr>
        </p:nvSpPr>
        <p:spPr>
          <a:xfrm>
            <a:off x="2674370" y="548877"/>
            <a:ext cx="3404883" cy="3966315"/>
          </a:xfrm>
        </p:spPr>
        <p:txBody>
          <a:bodyPr>
            <a:noAutofit/>
          </a:bodyPr>
          <a:lstStyle/>
          <a:p>
            <a:pPr marL="0" indent="0">
              <a:buNone/>
            </a:pPr>
            <a:r>
              <a:rPr lang="en-US" sz="2000" dirty="0"/>
              <a:t>“Who does not need daily, like those high priests, to offer up sacrifices, first for His own sins and then for the sins of the people because this He did once for all when He offered up Himself.”</a:t>
            </a:r>
          </a:p>
          <a:p>
            <a:pPr marL="0" indent="0" algn="r">
              <a:buNone/>
            </a:pPr>
            <a:r>
              <a:rPr lang="en-US" sz="2000" dirty="0"/>
              <a:t>- Heb 7:27</a:t>
            </a:r>
          </a:p>
        </p:txBody>
      </p:sp>
    </p:spTree>
    <p:extLst>
      <p:ext uri="{BB962C8B-B14F-4D97-AF65-F5344CB8AC3E}">
        <p14:creationId xmlns:p14="http://schemas.microsoft.com/office/powerpoint/2010/main" val="383033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8F9FA1-7407-DB45-984A-B477200FBF1C}"/>
              </a:ext>
            </a:extLst>
          </p:cNvPr>
          <p:cNvPicPr>
            <a:picLocks/>
          </p:cNvPicPr>
          <p:nvPr/>
        </p:nvPicPr>
        <p:blipFill>
          <a:blip r:embed="rId2"/>
          <a:stretch>
            <a:fillRect/>
          </a:stretch>
        </p:blipFill>
        <p:spPr>
          <a:xfrm>
            <a:off x="685800" y="90436"/>
            <a:ext cx="7772400" cy="4572000"/>
          </a:xfrm>
          <a:prstGeom prst="rect">
            <a:avLst/>
          </a:prstGeom>
        </p:spPr>
      </p:pic>
    </p:spTree>
    <p:extLst>
      <p:ext uri="{BB962C8B-B14F-4D97-AF65-F5344CB8AC3E}">
        <p14:creationId xmlns:p14="http://schemas.microsoft.com/office/powerpoint/2010/main" val="462231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338A95F-32E6-984C-96EF-D46E88D57A01}"/>
              </a:ext>
            </a:extLst>
          </p:cNvPr>
          <p:cNvSpPr txBox="1">
            <a:spLocks/>
          </p:cNvSpPr>
          <p:nvPr/>
        </p:nvSpPr>
        <p:spPr>
          <a:xfrm>
            <a:off x="457200" y="530623"/>
            <a:ext cx="8229600" cy="40640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p>
        </p:txBody>
      </p:sp>
      <p:sp>
        <p:nvSpPr>
          <p:cNvPr id="12" name="Right Arrow Callout 11">
            <a:extLst>
              <a:ext uri="{FF2B5EF4-FFF2-40B4-BE49-F238E27FC236}">
                <a16:creationId xmlns:a16="http://schemas.microsoft.com/office/drawing/2014/main" id="{B12ECB0D-C71C-9040-8984-3ABA5609C8FA}"/>
              </a:ext>
            </a:extLst>
          </p:cNvPr>
          <p:cNvSpPr/>
          <p:nvPr/>
        </p:nvSpPr>
        <p:spPr>
          <a:xfrm>
            <a:off x="6312316" y="551063"/>
            <a:ext cx="1784555" cy="3964129"/>
          </a:xfrm>
          <a:prstGeom prst="rightArrowCallout">
            <a:avLst/>
          </a:prstGeom>
          <a:solidFill>
            <a:srgbClr val="FFD579"/>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G</a:t>
            </a:r>
          </a:p>
          <a:p>
            <a:pPr algn="ctr"/>
            <a:r>
              <a:rPr lang="en-US" sz="2000" b="1" dirty="0">
                <a:solidFill>
                  <a:schemeClr val="tx1"/>
                </a:solidFill>
                <a:latin typeface="Century Gothic" panose="020B0502020202020204" pitchFamily="34" charset="0"/>
              </a:rPr>
              <a:t>O</a:t>
            </a:r>
          </a:p>
          <a:p>
            <a:pPr algn="ctr"/>
            <a:r>
              <a:rPr lang="en-US" sz="2000" b="1" dirty="0">
                <a:solidFill>
                  <a:schemeClr val="tx1"/>
                </a:solidFill>
                <a:latin typeface="Century Gothic" panose="020B0502020202020204" pitchFamily="34" charset="0"/>
              </a:rPr>
              <a:t>D</a:t>
            </a:r>
          </a:p>
          <a:p>
            <a:pPr algn="ctr"/>
            <a:r>
              <a:rPr lang="en-US" sz="2000" b="1" dirty="0">
                <a:solidFill>
                  <a:schemeClr val="tx1"/>
                </a:solidFill>
                <a:latin typeface="Century Gothic" panose="020B0502020202020204" pitchFamily="34" charset="0"/>
              </a:rPr>
              <a:t>L</a:t>
            </a:r>
          </a:p>
          <a:p>
            <a:pPr algn="ctr"/>
            <a:r>
              <a:rPr lang="en-US" sz="2000" b="1" dirty="0">
                <a:solidFill>
                  <a:schemeClr val="tx1"/>
                </a:solidFill>
                <a:latin typeface="Century Gothic" panose="020B0502020202020204" pitchFamily="34" charset="0"/>
              </a:rPr>
              <a:t>Y</a:t>
            </a:r>
          </a:p>
        </p:txBody>
      </p:sp>
      <p:sp>
        <p:nvSpPr>
          <p:cNvPr id="3" name="Content Placeholder 2">
            <a:extLst>
              <a:ext uri="{FF2B5EF4-FFF2-40B4-BE49-F238E27FC236}">
                <a16:creationId xmlns:a16="http://schemas.microsoft.com/office/drawing/2014/main" id="{6B980938-C84A-7A4C-9DCD-C2650A42C18A}"/>
              </a:ext>
            </a:extLst>
          </p:cNvPr>
          <p:cNvSpPr>
            <a:spLocks noGrp="1"/>
          </p:cNvSpPr>
          <p:nvPr>
            <p:ph sz="half" idx="1"/>
          </p:nvPr>
        </p:nvSpPr>
        <p:spPr>
          <a:xfrm>
            <a:off x="2674370" y="548877"/>
            <a:ext cx="3404883" cy="3966315"/>
          </a:xfrm>
        </p:spPr>
        <p:txBody>
          <a:bodyPr>
            <a:normAutofit/>
          </a:bodyPr>
          <a:lstStyle/>
          <a:p>
            <a:pPr marL="0" indent="0">
              <a:buNone/>
            </a:pPr>
            <a:r>
              <a:rPr lang="en-US" sz="2000" dirty="0"/>
              <a:t>“Who, for the joy set before Him, endured the cross, despising the shame, and has sat down at the right hand of the throne of God.”</a:t>
            </a:r>
          </a:p>
          <a:p>
            <a:pPr marL="0" indent="0" algn="r">
              <a:buNone/>
            </a:pPr>
            <a:r>
              <a:rPr lang="en-US" sz="2000" dirty="0"/>
              <a:t>- Heb 12:1</a:t>
            </a:r>
          </a:p>
        </p:txBody>
      </p:sp>
    </p:spTree>
    <p:extLst>
      <p:ext uri="{BB962C8B-B14F-4D97-AF65-F5344CB8AC3E}">
        <p14:creationId xmlns:p14="http://schemas.microsoft.com/office/powerpoint/2010/main" val="2378484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3E19C3F-B8FB-0748-9A62-0FBBE8871388}"/>
              </a:ext>
            </a:extLst>
          </p:cNvPr>
          <p:cNvSpPr txBox="1">
            <a:spLocks/>
          </p:cNvSpPr>
          <p:nvPr/>
        </p:nvSpPr>
        <p:spPr>
          <a:xfrm>
            <a:off x="457200" y="1200151"/>
            <a:ext cx="8229600" cy="339447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349250" indent="-349250">
              <a:buNone/>
            </a:pPr>
            <a:r>
              <a:rPr lang="en-US" sz="2000" b="1" dirty="0"/>
              <a:t>	</a:t>
            </a:r>
            <a:r>
              <a:rPr lang="en-US" sz="2000" b="1" u="sng" dirty="0"/>
              <a:t>Is your heart into being holy?</a:t>
            </a:r>
          </a:p>
        </p:txBody>
      </p:sp>
    </p:spTree>
    <p:extLst>
      <p:ext uri="{BB962C8B-B14F-4D97-AF65-F5344CB8AC3E}">
        <p14:creationId xmlns:p14="http://schemas.microsoft.com/office/powerpoint/2010/main" val="393208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DEBC1-414D-3944-BB5A-E914589A0169}"/>
              </a:ext>
            </a:extLst>
          </p:cNvPr>
          <p:cNvSpPr>
            <a:spLocks noGrp="1"/>
          </p:cNvSpPr>
          <p:nvPr>
            <p:ph type="title"/>
          </p:nvPr>
        </p:nvSpPr>
        <p:spPr>
          <a:xfrm>
            <a:off x="457201" y="204787"/>
            <a:ext cx="4697602" cy="871538"/>
          </a:xfrm>
        </p:spPr>
        <p:txBody>
          <a:bodyPr/>
          <a:lstStyle/>
          <a:p>
            <a:r>
              <a:rPr lang="en-US" dirty="0"/>
              <a:t>Father’s Mandate</a:t>
            </a:r>
            <a:br>
              <a:rPr lang="en-US" dirty="0"/>
            </a:br>
            <a:r>
              <a:rPr lang="en-US" dirty="0"/>
              <a:t>A Father must . . .</a:t>
            </a:r>
          </a:p>
        </p:txBody>
      </p:sp>
      <p:pic>
        <p:nvPicPr>
          <p:cNvPr id="6" name="Content Placeholder 5">
            <a:extLst>
              <a:ext uri="{FF2B5EF4-FFF2-40B4-BE49-F238E27FC236}">
                <a16:creationId xmlns:a16="http://schemas.microsoft.com/office/drawing/2014/main" id="{F4C6C194-2728-6C49-BD61-E1FE1BD14AC0}"/>
              </a:ext>
            </a:extLst>
          </p:cNvPr>
          <p:cNvPicPr>
            <a:picLocks noGrp="1" noChangeAspect="1"/>
          </p:cNvPicPr>
          <p:nvPr>
            <p:ph idx="1"/>
          </p:nvPr>
        </p:nvPicPr>
        <p:blipFill>
          <a:blip r:embed="rId2"/>
          <a:stretch>
            <a:fillRect/>
          </a:stretch>
        </p:blipFill>
        <p:spPr>
          <a:xfrm>
            <a:off x="5379504" y="205186"/>
            <a:ext cx="3307295" cy="4389437"/>
          </a:xfrm>
        </p:spPr>
      </p:pic>
      <p:sp>
        <p:nvSpPr>
          <p:cNvPr id="4" name="Text Placeholder 3">
            <a:extLst>
              <a:ext uri="{FF2B5EF4-FFF2-40B4-BE49-F238E27FC236}">
                <a16:creationId xmlns:a16="http://schemas.microsoft.com/office/drawing/2014/main" id="{963A3FD7-BF8F-D74A-B703-FF90834A3005}"/>
              </a:ext>
            </a:extLst>
          </p:cNvPr>
          <p:cNvSpPr>
            <a:spLocks noGrp="1"/>
          </p:cNvSpPr>
          <p:nvPr>
            <p:ph type="body" sz="half" idx="2"/>
          </p:nvPr>
        </p:nvSpPr>
        <p:spPr>
          <a:xfrm>
            <a:off x="457200" y="1076326"/>
            <a:ext cx="4697603" cy="3518297"/>
          </a:xfrm>
        </p:spPr>
        <p:txBody>
          <a:bodyPr>
            <a:noAutofit/>
          </a:bodyPr>
          <a:lstStyle/>
          <a:p>
            <a:pPr marL="285750" indent="-285750">
              <a:buFont typeface="Arial" panose="020B0604020202020204" pitchFamily="34" charset="0"/>
              <a:buChar char="•"/>
            </a:pPr>
            <a:r>
              <a:rPr lang="en-US" sz="1800" dirty="0">
                <a:solidFill>
                  <a:schemeClr val="accent6"/>
                </a:solidFill>
              </a:rPr>
              <a:t>Cultivate a sense of family identity</a:t>
            </a:r>
          </a:p>
          <a:p>
            <a:pPr marL="285750" indent="-285750">
              <a:buFont typeface="Arial" panose="020B0604020202020204" pitchFamily="34" charset="0"/>
              <a:buChar char="•"/>
            </a:pPr>
            <a:r>
              <a:rPr lang="en-US" sz="1800" dirty="0"/>
              <a:t>Regularly show love to his wife</a:t>
            </a:r>
          </a:p>
          <a:p>
            <a:pPr marL="285750" indent="-285750">
              <a:buFont typeface="Arial" panose="020B0604020202020204" pitchFamily="34" charset="0"/>
              <a:buChar char="•"/>
            </a:pPr>
            <a:r>
              <a:rPr lang="en-US" sz="1800" dirty="0"/>
              <a:t>Respect his child’s private world</a:t>
            </a:r>
          </a:p>
          <a:p>
            <a:pPr marL="285750" indent="-285750">
              <a:buFont typeface="Arial" panose="020B0604020202020204" pitchFamily="34" charset="0"/>
              <a:buChar char="•"/>
            </a:pPr>
            <a:r>
              <a:rPr lang="en-US" sz="1800" dirty="0"/>
              <a:t>Give his children the freedom to fail</a:t>
            </a:r>
          </a:p>
          <a:p>
            <a:pPr marL="285750" indent="-285750">
              <a:buFont typeface="Arial" panose="020B0604020202020204" pitchFamily="34" charset="0"/>
              <a:buChar char="•"/>
            </a:pPr>
            <a:r>
              <a:rPr lang="en-US" sz="1800" dirty="0"/>
              <a:t>Be the encourager of the family</a:t>
            </a:r>
          </a:p>
          <a:p>
            <a:pPr marL="285750" indent="-285750">
              <a:buFont typeface="Arial" panose="020B0604020202020204" pitchFamily="34" charset="0"/>
              <a:buChar char="•"/>
            </a:pPr>
            <a:r>
              <a:rPr lang="en-US" sz="1800" dirty="0"/>
              <a:t>Guard his tongue and tone</a:t>
            </a:r>
          </a:p>
          <a:p>
            <a:pPr marL="285750" indent="-285750">
              <a:buFont typeface="Arial" panose="020B0604020202020204" pitchFamily="34" charset="0"/>
              <a:buChar char="•"/>
            </a:pPr>
            <a:r>
              <a:rPr lang="en-US" sz="1800" dirty="0"/>
              <a:t>Routinely embrace his children</a:t>
            </a:r>
          </a:p>
          <a:p>
            <a:pPr marL="285750" indent="-285750">
              <a:buFont typeface="Arial" panose="020B0604020202020204" pitchFamily="34" charset="0"/>
              <a:buChar char="•"/>
            </a:pPr>
            <a:r>
              <a:rPr lang="en-US" sz="1800" dirty="0"/>
              <a:t>Build a relationship of trust with his children built on God’s word and not human knowledge</a:t>
            </a:r>
          </a:p>
        </p:txBody>
      </p:sp>
    </p:spTree>
    <p:extLst>
      <p:ext uri="{BB962C8B-B14F-4D97-AF65-F5344CB8AC3E}">
        <p14:creationId xmlns:p14="http://schemas.microsoft.com/office/powerpoint/2010/main" val="3803581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591D4-9808-E943-A2F3-5D228A89D177}"/>
              </a:ext>
            </a:extLst>
          </p:cNvPr>
          <p:cNvSpPr>
            <a:spLocks noGrp="1"/>
          </p:cNvSpPr>
          <p:nvPr>
            <p:ph type="title"/>
          </p:nvPr>
        </p:nvSpPr>
        <p:spPr/>
        <p:txBody>
          <a:bodyPr/>
          <a:lstStyle/>
          <a:p>
            <a:r>
              <a:rPr lang="en-US" dirty="0"/>
              <a:t>“Be Holy”</a:t>
            </a:r>
          </a:p>
        </p:txBody>
      </p:sp>
      <p:sp>
        <p:nvSpPr>
          <p:cNvPr id="3" name="Content Placeholder 2">
            <a:extLst>
              <a:ext uri="{FF2B5EF4-FFF2-40B4-BE49-F238E27FC236}">
                <a16:creationId xmlns:a16="http://schemas.microsoft.com/office/drawing/2014/main" id="{DF47F0F8-BA97-B348-B0DD-EB5519D0E38B}"/>
              </a:ext>
            </a:extLst>
          </p:cNvPr>
          <p:cNvSpPr>
            <a:spLocks noGrp="1"/>
          </p:cNvSpPr>
          <p:nvPr>
            <p:ph idx="1"/>
          </p:nvPr>
        </p:nvSpPr>
        <p:spPr/>
        <p:txBody>
          <a:bodyPr>
            <a:normAutofit/>
          </a:bodyPr>
          <a:lstStyle/>
          <a:p>
            <a:pPr marL="0" indent="0">
              <a:buNone/>
            </a:pPr>
            <a:r>
              <a:rPr lang="en-US" sz="2000" dirty="0"/>
              <a:t>God the Father’s Mandate</a:t>
            </a:r>
          </a:p>
          <a:p>
            <a:pPr marL="0" indent="0">
              <a:buNone/>
            </a:pPr>
            <a:endParaRPr lang="en-US" sz="2000" dirty="0"/>
          </a:p>
          <a:p>
            <a:r>
              <a:rPr lang="en-US" sz="2000" dirty="0"/>
              <a:t>You shall be holy men to Me. (Exo 22:31, NASB)</a:t>
            </a:r>
          </a:p>
          <a:p>
            <a:pPr marL="0" indent="0">
              <a:buNone/>
            </a:pPr>
            <a:endParaRPr lang="en-US" sz="2000" dirty="0"/>
          </a:p>
          <a:p>
            <a:r>
              <a:rPr lang="en-US" sz="2000" dirty="0"/>
              <a:t>Things were holy. (Exo 29:37; 30:29, 32, 37; 40:9)</a:t>
            </a:r>
          </a:p>
          <a:p>
            <a:pPr marL="0" indent="0">
              <a:buNone/>
            </a:pPr>
            <a:endParaRPr lang="en-US" sz="2000" dirty="0"/>
          </a:p>
          <a:p>
            <a:r>
              <a:rPr lang="en-US" sz="2000" dirty="0"/>
              <a:t>For I am the LORD your God. Consecrate yourselves, therefore, and be holy; for I am holy. (Lev 11:44)</a:t>
            </a:r>
          </a:p>
        </p:txBody>
      </p:sp>
    </p:spTree>
    <p:extLst>
      <p:ext uri="{BB962C8B-B14F-4D97-AF65-F5344CB8AC3E}">
        <p14:creationId xmlns:p14="http://schemas.microsoft.com/office/powerpoint/2010/main" val="168704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46F1-1BF2-514F-B97F-9B2D05544D44}"/>
              </a:ext>
            </a:extLst>
          </p:cNvPr>
          <p:cNvSpPr>
            <a:spLocks noGrp="1"/>
          </p:cNvSpPr>
          <p:nvPr>
            <p:ph type="title"/>
          </p:nvPr>
        </p:nvSpPr>
        <p:spPr/>
        <p:txBody>
          <a:bodyPr/>
          <a:lstStyle/>
          <a:p>
            <a:r>
              <a:rPr lang="en-US" dirty="0"/>
              <a:t>Exodus 29:43-46</a:t>
            </a:r>
          </a:p>
        </p:txBody>
      </p:sp>
      <p:sp>
        <p:nvSpPr>
          <p:cNvPr id="3" name="Content Placeholder 2">
            <a:extLst>
              <a:ext uri="{FF2B5EF4-FFF2-40B4-BE49-F238E27FC236}">
                <a16:creationId xmlns:a16="http://schemas.microsoft.com/office/drawing/2014/main" id="{BB14FBEF-3017-554F-96D7-DA776F06B14A}"/>
              </a:ext>
            </a:extLst>
          </p:cNvPr>
          <p:cNvSpPr>
            <a:spLocks noGrp="1"/>
          </p:cNvSpPr>
          <p:nvPr>
            <p:ph idx="1"/>
          </p:nvPr>
        </p:nvSpPr>
        <p:spPr/>
        <p:txBody>
          <a:bodyPr>
            <a:normAutofit/>
          </a:bodyPr>
          <a:lstStyle/>
          <a:p>
            <a:pPr marL="0" indent="0">
              <a:buNone/>
            </a:pPr>
            <a:r>
              <a:rPr lang="en-US" sz="2000" dirty="0"/>
              <a:t>“I will meet there with the sons of Israel, and it shall be </a:t>
            </a:r>
            <a:r>
              <a:rPr lang="en-US" sz="2000" dirty="0">
                <a:solidFill>
                  <a:schemeClr val="accent6"/>
                </a:solidFill>
              </a:rPr>
              <a:t>consecrated</a:t>
            </a:r>
            <a:r>
              <a:rPr lang="en-US" sz="2000" dirty="0"/>
              <a:t> by My glory. I will </a:t>
            </a:r>
            <a:r>
              <a:rPr lang="en-US" sz="2000" dirty="0">
                <a:solidFill>
                  <a:schemeClr val="accent6"/>
                </a:solidFill>
              </a:rPr>
              <a:t>consecrate</a:t>
            </a:r>
            <a:r>
              <a:rPr lang="en-US" sz="2000" dirty="0"/>
              <a:t> the tent of meeting and the altar; I will also </a:t>
            </a:r>
            <a:r>
              <a:rPr lang="en-US" sz="2000" dirty="0">
                <a:solidFill>
                  <a:schemeClr val="accent6"/>
                </a:solidFill>
              </a:rPr>
              <a:t>consecrate</a:t>
            </a:r>
            <a:r>
              <a:rPr lang="en-US" sz="2000" dirty="0"/>
              <a:t> Aaron and his sons to minister as priests to Me. I will dwell among the sons of Israel and will be their God. They shall know that I am the LORD their God who brought them out of the land of Egypt that I might dwell among them; I am the LORD their God.”</a:t>
            </a:r>
          </a:p>
        </p:txBody>
      </p:sp>
    </p:spTree>
    <p:extLst>
      <p:ext uri="{BB962C8B-B14F-4D97-AF65-F5344CB8AC3E}">
        <p14:creationId xmlns:p14="http://schemas.microsoft.com/office/powerpoint/2010/main" val="137161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46F1-1BF2-514F-B97F-9B2D05544D44}"/>
              </a:ext>
            </a:extLst>
          </p:cNvPr>
          <p:cNvSpPr>
            <a:spLocks noGrp="1"/>
          </p:cNvSpPr>
          <p:nvPr>
            <p:ph type="title"/>
          </p:nvPr>
        </p:nvSpPr>
        <p:spPr/>
        <p:txBody>
          <a:bodyPr/>
          <a:lstStyle/>
          <a:p>
            <a:r>
              <a:rPr lang="en-US" dirty="0"/>
              <a:t>“Be Holy”</a:t>
            </a:r>
          </a:p>
        </p:txBody>
      </p:sp>
      <p:sp>
        <p:nvSpPr>
          <p:cNvPr id="3" name="Content Placeholder 2">
            <a:extLst>
              <a:ext uri="{FF2B5EF4-FFF2-40B4-BE49-F238E27FC236}">
                <a16:creationId xmlns:a16="http://schemas.microsoft.com/office/drawing/2014/main" id="{BB14FBEF-3017-554F-96D7-DA776F06B14A}"/>
              </a:ext>
            </a:extLst>
          </p:cNvPr>
          <p:cNvSpPr>
            <a:spLocks noGrp="1"/>
          </p:cNvSpPr>
          <p:nvPr>
            <p:ph idx="1"/>
          </p:nvPr>
        </p:nvSpPr>
        <p:spPr/>
        <p:txBody>
          <a:bodyPr>
            <a:normAutofit/>
          </a:bodyPr>
          <a:lstStyle/>
          <a:p>
            <a:r>
              <a:rPr lang="en-US" sz="2000" dirty="0"/>
              <a:t>God’s heart was into His people being holy.</a:t>
            </a:r>
          </a:p>
          <a:p>
            <a:pPr marL="0" indent="0">
              <a:buNone/>
            </a:pPr>
            <a:endParaRPr lang="en-US" sz="2000" dirty="0"/>
          </a:p>
          <a:p>
            <a:r>
              <a:rPr lang="en-US" sz="2000" dirty="0"/>
              <a:t>Did Aaron and his sons have their hearts into being holy?</a:t>
            </a:r>
          </a:p>
          <a:p>
            <a:pPr marL="0" indent="0">
              <a:buNone/>
            </a:pPr>
            <a:endParaRPr lang="en-US" sz="2000" dirty="0"/>
          </a:p>
          <a:p>
            <a:pPr marL="349250" indent="-349250">
              <a:buNone/>
            </a:pPr>
            <a:r>
              <a:rPr lang="en-US" sz="2000" b="1" dirty="0"/>
              <a:t>	</a:t>
            </a:r>
            <a:r>
              <a:rPr lang="en-US" sz="2000" b="1" u="sng" dirty="0"/>
              <a:t>Is your heart into being holy?</a:t>
            </a:r>
          </a:p>
        </p:txBody>
      </p:sp>
    </p:spTree>
    <p:extLst>
      <p:ext uri="{BB962C8B-B14F-4D97-AF65-F5344CB8AC3E}">
        <p14:creationId xmlns:p14="http://schemas.microsoft.com/office/powerpoint/2010/main" val="1069815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66C58-5C7E-1642-8CC4-8D08035635A3}"/>
              </a:ext>
            </a:extLst>
          </p:cNvPr>
          <p:cNvSpPr>
            <a:spLocks noGrp="1"/>
          </p:cNvSpPr>
          <p:nvPr>
            <p:ph type="title"/>
          </p:nvPr>
        </p:nvSpPr>
        <p:spPr/>
        <p:txBody>
          <a:bodyPr/>
          <a:lstStyle/>
          <a:p>
            <a:r>
              <a:rPr lang="en-US" dirty="0"/>
              <a:t>Leviticus 8:1-5</a:t>
            </a:r>
          </a:p>
        </p:txBody>
      </p:sp>
      <p:sp>
        <p:nvSpPr>
          <p:cNvPr id="3" name="Content Placeholder 2">
            <a:extLst>
              <a:ext uri="{FF2B5EF4-FFF2-40B4-BE49-F238E27FC236}">
                <a16:creationId xmlns:a16="http://schemas.microsoft.com/office/drawing/2014/main" id="{BF73F85A-3FDA-CD45-A95F-E58992F0208F}"/>
              </a:ext>
            </a:extLst>
          </p:cNvPr>
          <p:cNvSpPr>
            <a:spLocks noGrp="1"/>
          </p:cNvSpPr>
          <p:nvPr>
            <p:ph idx="1"/>
          </p:nvPr>
        </p:nvSpPr>
        <p:spPr/>
        <p:txBody>
          <a:bodyPr>
            <a:noAutofit/>
          </a:bodyPr>
          <a:lstStyle/>
          <a:p>
            <a:pPr marL="0" indent="0">
              <a:buNone/>
            </a:pPr>
            <a:r>
              <a:rPr lang="en-US" sz="2000" dirty="0"/>
              <a:t>Then, the LORD spoke to Moses, saying, “Take Aaron and his sons with him and the garments and the anointing oil and the bull of the sin offering and the two rams and the basket of unleavened bread and assemble all the congregation at the doorway of the tent of meeting.” So Moses did just as the LORD commanded him. When the congregation was assembled at the doorway of the tent of meeting, Moses said to the congregation, “This is the thing which the LORD has commanded to do.”</a:t>
            </a:r>
          </a:p>
        </p:txBody>
      </p:sp>
    </p:spTree>
    <p:extLst>
      <p:ext uri="{BB962C8B-B14F-4D97-AF65-F5344CB8AC3E}">
        <p14:creationId xmlns:p14="http://schemas.microsoft.com/office/powerpoint/2010/main" val="1842658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0988C54CCF5B4D8E38B094EAA09E95" ma:contentTypeVersion="9" ma:contentTypeDescription="Create a new document." ma:contentTypeScope="" ma:versionID="4d14cf340660f03db3d595f7baddecaa">
  <xsd:schema xmlns:xsd="http://www.w3.org/2001/XMLSchema" xmlns:xs="http://www.w3.org/2001/XMLSchema" xmlns:p="http://schemas.microsoft.com/office/2006/metadata/properties" xmlns:ns2="0cb7ff7a-715e-45a1-9aa2-eab3661c3ae8" targetNamespace="http://schemas.microsoft.com/office/2006/metadata/properties" ma:root="true" ma:fieldsID="8079da5e1a91e1bda9f7558489dc1c14" ns2:_="">
    <xsd:import namespace="0cb7ff7a-715e-45a1-9aa2-eab3661c3a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7ff7a-715e-45a1-9aa2-eab3661c3a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53B4B6-22AD-4FA2-BFDB-5AC9D754CE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7ff7a-715e-45a1-9aa2-eab3661c3a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5261</TotalTime>
  <Words>1759</Words>
  <Application>Microsoft Office PowerPoint</Application>
  <PresentationFormat>On-screen Show (16:9)</PresentationFormat>
  <Paragraphs>346</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Father’s Mandate A Father must . . .</vt:lpstr>
      <vt:lpstr>“Be Holy”</vt:lpstr>
      <vt:lpstr>Exodus 29:43-46</vt:lpstr>
      <vt:lpstr>“Be Holy”</vt:lpstr>
      <vt:lpstr>Leviticus 8:1-5</vt:lpstr>
      <vt:lpstr>Tabernacle and Priests</vt:lpstr>
      <vt:lpstr>Leviticus 8:6-9</vt:lpstr>
      <vt:lpstr>Tabernacle and Priests</vt:lpstr>
      <vt:lpstr>Tabernacle and Priests</vt:lpstr>
      <vt:lpstr>Tabernacle and Priests</vt:lpstr>
      <vt:lpstr>PowerPoint Presentation</vt:lpstr>
      <vt:lpstr>PowerPoint Presentation</vt:lpstr>
      <vt:lpstr>PowerPoint Presentation</vt:lpstr>
      <vt:lpstr>PowerPoint Presentation</vt:lpstr>
      <vt:lpstr>Leviticus 8:14-15</vt:lpstr>
      <vt:lpstr>PowerPoint Presentation</vt:lpstr>
      <vt:lpstr>Leviticus 8:10-12</vt:lpstr>
      <vt:lpstr>PowerPoint Presentation</vt:lpstr>
      <vt:lpstr>Leviticus 8:18-36</vt:lpstr>
      <vt:lpstr>PowerPoint Presentation</vt:lpstr>
      <vt:lpstr>“Be Holy”</vt:lpstr>
      <vt:lpstr>“Be Holy”</vt:lpstr>
      <vt:lpstr>Tabernacle and Priests</vt:lpstr>
      <vt:lpstr>Church and Believers</vt:lpstr>
      <vt:lpstr>Church and Believers</vt:lpstr>
      <vt:lpstr>Church and Believers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Scott Koppel</cp:lastModifiedBy>
  <cp:revision>127</cp:revision>
  <dcterms:created xsi:type="dcterms:W3CDTF">2010-04-12T23:12:02Z</dcterms:created>
  <dcterms:modified xsi:type="dcterms:W3CDTF">2020-03-04T01:03:24Z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0x010100200988C54CCF5B4D8E38B094EAA09E95</vt:lpwstr>
  </property>
</Properties>
</file>