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58" r:id="rId4"/>
    <p:sldId id="279" r:id="rId5"/>
    <p:sldId id="261" r:id="rId6"/>
    <p:sldId id="264" r:id="rId7"/>
    <p:sldId id="259" r:id="rId8"/>
    <p:sldId id="263" r:id="rId9"/>
    <p:sldId id="277" r:id="rId10"/>
    <p:sldId id="265" r:id="rId11"/>
    <p:sldId id="267" r:id="rId12"/>
    <p:sldId id="280" r:id="rId13"/>
    <p:sldId id="268" r:id="rId14"/>
    <p:sldId id="266" r:id="rId15"/>
    <p:sldId id="273" r:id="rId16"/>
    <p:sldId id="272" r:id="rId17"/>
    <p:sldId id="262"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474CA-19F9-4183-B340-91C9C1E37288}" v="30" dt="2020-02-17T03:30:22.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0"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1" name="Picture 6" descr="Picture 6"/>
          <p:cNvPicPr>
            <a:picLocks noChangeAspect="1"/>
          </p:cNvPicPr>
          <p:nvPr/>
        </p:nvPicPr>
        <p:blipFill>
          <a:blip r:embed="rId3"/>
          <a:stretch>
            <a:fillRect/>
          </a:stretch>
        </p:blipFill>
        <p:spPr>
          <a:xfrm>
            <a:off x="1805" y="0"/>
            <a:ext cx="12188391" cy="6858000"/>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9"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 name="Title Text"/>
          <p:cNvSpPr txBox="1">
            <a:spLocks noGrp="1"/>
          </p:cNvSpPr>
          <p:nvPr>
            <p:ph type="title"/>
          </p:nvPr>
        </p:nvSpPr>
        <p:spPr>
          <a:xfrm>
            <a:off x="609600" y="274638"/>
            <a:ext cx="10972800" cy="1143001"/>
          </a:xfrm>
          <a:prstGeom prst="rect">
            <a:avLst/>
          </a:prstGeom>
        </p:spPr>
        <p:txBody>
          <a:bodyPr/>
          <a:lstStyle/>
          <a:p>
            <a:r>
              <a:t>Title Text</a:t>
            </a:r>
          </a:p>
        </p:txBody>
      </p:sp>
      <p:sp>
        <p:nvSpPr>
          <p:cNvPr id="31" name="Body Level One…"/>
          <p:cNvSpPr txBox="1">
            <a:spLocks noGrp="1"/>
          </p:cNvSpPr>
          <p:nvPr>
            <p:ph type="body" idx="1"/>
          </p:nvPr>
        </p:nvSpPr>
        <p:spPr>
          <a:xfrm>
            <a:off x="609600" y="1600201"/>
            <a:ext cx="10972800" cy="45259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9"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0" name="Title Text"/>
          <p:cNvSpPr txBox="1">
            <a:spLocks noGrp="1"/>
          </p:cNvSpPr>
          <p:nvPr>
            <p:ph type="title"/>
          </p:nvPr>
        </p:nvSpPr>
        <p:spPr>
          <a:xfrm>
            <a:off x="609600" y="274638"/>
            <a:ext cx="10972800" cy="1143001"/>
          </a:xfrm>
          <a:prstGeom prst="rect">
            <a:avLst/>
          </a:prstGeom>
        </p:spPr>
        <p:txBody>
          <a:bodyPr/>
          <a:lstStyle/>
          <a:p>
            <a:r>
              <a:t>Title Text</a:t>
            </a:r>
          </a:p>
        </p:txBody>
      </p:sp>
      <p:sp>
        <p:nvSpPr>
          <p:cNvPr id="41" name="Body Level One…"/>
          <p:cNvSpPr txBox="1">
            <a:spLocks noGrp="1"/>
          </p:cNvSpPr>
          <p:nvPr>
            <p:ph type="body" sz="half" idx="1"/>
          </p:nvPr>
        </p:nvSpPr>
        <p:spPr>
          <a:xfrm>
            <a:off x="609600" y="1600201"/>
            <a:ext cx="5384800" cy="4525964"/>
          </a:xfrm>
          <a:prstGeom prst="rect">
            <a:avLst/>
          </a:prstGeom>
        </p:spPr>
        <p:txBody>
          <a:bodyPr/>
          <a:lstStyle>
            <a:lvl1pPr>
              <a:spcBef>
                <a:spcPts val="800"/>
              </a:spcBef>
              <a:defRPr sz="3700"/>
            </a:lvl1pPr>
            <a:lvl2pPr marL="1054074" indent="-444489">
              <a:spcBef>
                <a:spcPts val="800"/>
              </a:spcBef>
              <a:defRPr sz="3700"/>
            </a:lvl2pPr>
            <a:lvl3pPr marL="1645878" indent="-426708">
              <a:spcBef>
                <a:spcPts val="800"/>
              </a:spcBef>
              <a:defRPr sz="3700"/>
            </a:lvl3pPr>
            <a:lvl4pPr marL="2302876" indent="-474121">
              <a:spcBef>
                <a:spcPts val="800"/>
              </a:spcBef>
              <a:defRPr sz="3700"/>
            </a:lvl4pPr>
            <a:lvl5pPr marL="2912461" indent="-474121">
              <a:spcBef>
                <a:spcPts val="800"/>
              </a:spcBef>
              <a:defRPr sz="37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49"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0" name="Title Text"/>
          <p:cNvSpPr txBox="1">
            <a:spLocks noGrp="1"/>
          </p:cNvSpPr>
          <p:nvPr>
            <p:ph type="title"/>
          </p:nvPr>
        </p:nvSpPr>
        <p:spPr>
          <a:xfrm>
            <a:off x="609600" y="274638"/>
            <a:ext cx="10972800" cy="1143001"/>
          </a:xfrm>
          <a:prstGeom prst="rect">
            <a:avLst/>
          </a:prstGeom>
        </p:spPr>
        <p:txBody>
          <a:bodyPr/>
          <a:lstStyle/>
          <a:p>
            <a:r>
              <a:t>Title Text</a:t>
            </a:r>
          </a:p>
        </p:txBody>
      </p:sp>
      <p:sp>
        <p:nvSpPr>
          <p:cNvPr id="51" name="Body Level One…"/>
          <p:cNvSpPr txBox="1">
            <a:spLocks noGrp="1"/>
          </p:cNvSpPr>
          <p:nvPr>
            <p:ph type="body" sz="quarter" idx="1"/>
          </p:nvPr>
        </p:nvSpPr>
        <p:spPr>
          <a:xfrm>
            <a:off x="609600" y="1535113"/>
            <a:ext cx="5386917" cy="639764"/>
          </a:xfrm>
          <a:prstGeom prst="rect">
            <a:avLst/>
          </a:prstGeom>
        </p:spPr>
        <p:txBody>
          <a:bodyPr anchor="b"/>
          <a:lstStyle>
            <a:lvl1pPr marL="0" indent="0">
              <a:spcBef>
                <a:spcPts val="533"/>
              </a:spcBef>
              <a:buSzTx/>
              <a:buFontTx/>
              <a:buNone/>
              <a:defRPr sz="2700" b="1"/>
            </a:lvl1pPr>
            <a:lvl2pPr marL="0" indent="609585">
              <a:spcBef>
                <a:spcPts val="533"/>
              </a:spcBef>
              <a:buSzTx/>
              <a:buFontTx/>
              <a:buNone/>
              <a:defRPr sz="2700" b="1"/>
            </a:lvl2pPr>
            <a:lvl3pPr marL="0" indent="1219170">
              <a:spcBef>
                <a:spcPts val="533"/>
              </a:spcBef>
              <a:buSzTx/>
              <a:buFontTx/>
              <a:buNone/>
              <a:defRPr sz="2700" b="1"/>
            </a:lvl3pPr>
            <a:lvl4pPr marL="0" indent="1828754">
              <a:spcBef>
                <a:spcPts val="533"/>
              </a:spcBef>
              <a:buSzTx/>
              <a:buFontTx/>
              <a:buNone/>
              <a:defRPr sz="2700" b="1"/>
            </a:lvl4pPr>
            <a:lvl5pPr marL="0" indent="2438339">
              <a:spcBef>
                <a:spcPts val="533"/>
              </a:spcBef>
              <a:buSzTx/>
              <a:buFontTx/>
              <a:buNone/>
              <a:defRPr sz="27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193368" y="1535113"/>
            <a:ext cx="5389035" cy="639764"/>
          </a:xfrm>
          <a:prstGeom prst="rect">
            <a:avLst/>
          </a:prstGeom>
        </p:spPr>
        <p:txBody>
          <a:bodyPr anchor="b"/>
          <a:lstStyle/>
          <a:p>
            <a:pPr marL="0" indent="0">
              <a:spcBef>
                <a:spcPts val="533"/>
              </a:spcBef>
              <a:buSzTx/>
              <a:buFontTx/>
              <a:buNone/>
              <a:defRPr sz="2000"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0"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1" name="Title Text"/>
          <p:cNvSpPr txBox="1">
            <a:spLocks noGrp="1"/>
          </p:cNvSpPr>
          <p:nvPr>
            <p:ph type="title"/>
          </p:nvPr>
        </p:nvSpPr>
        <p:spPr>
          <a:xfrm>
            <a:off x="609600" y="274638"/>
            <a:ext cx="10972800" cy="1143001"/>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9"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77"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8" name="Title Text"/>
          <p:cNvSpPr txBox="1">
            <a:spLocks noGrp="1"/>
          </p:cNvSpPr>
          <p:nvPr>
            <p:ph type="title"/>
          </p:nvPr>
        </p:nvSpPr>
        <p:spPr>
          <a:xfrm>
            <a:off x="609602" y="273049"/>
            <a:ext cx="4011085" cy="1162052"/>
          </a:xfrm>
          <a:prstGeom prst="rect">
            <a:avLst/>
          </a:prstGeom>
        </p:spPr>
        <p:txBody>
          <a:bodyPr anchor="b"/>
          <a:lstStyle>
            <a:lvl1pPr algn="l">
              <a:defRPr sz="2700" b="1"/>
            </a:lvl1pPr>
          </a:lstStyle>
          <a:p>
            <a:r>
              <a:t>Title Text</a:t>
            </a:r>
          </a:p>
        </p:txBody>
      </p:sp>
      <p:sp>
        <p:nvSpPr>
          <p:cNvPr id="79" name="Body Level One…"/>
          <p:cNvSpPr txBox="1">
            <a:spLocks noGrp="1"/>
          </p:cNvSpPr>
          <p:nvPr>
            <p:ph type="body" idx="1"/>
          </p:nvPr>
        </p:nvSpPr>
        <p:spPr>
          <a:xfrm>
            <a:off x="4766733" y="273051"/>
            <a:ext cx="6815667" cy="58531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609601" y="1435102"/>
            <a:ext cx="4011087" cy="4691063"/>
          </a:xfrm>
          <a:prstGeom prst="rect">
            <a:avLst/>
          </a:prstGeom>
        </p:spPr>
        <p:txBody>
          <a:bodyPr/>
          <a:lstStyle/>
          <a:p>
            <a:pPr marL="0" indent="0">
              <a:spcBef>
                <a:spcPts val="400"/>
              </a:spcBef>
              <a:buSzTx/>
              <a:buFontTx/>
              <a:buNone/>
              <a:defRPr sz="1400"/>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88"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89" name="Title Text"/>
          <p:cNvSpPr txBox="1">
            <a:spLocks noGrp="1"/>
          </p:cNvSpPr>
          <p:nvPr>
            <p:ph type="title"/>
          </p:nvPr>
        </p:nvSpPr>
        <p:spPr>
          <a:xfrm>
            <a:off x="2389718" y="4800600"/>
            <a:ext cx="7315201" cy="566739"/>
          </a:xfrm>
          <a:prstGeom prst="rect">
            <a:avLst/>
          </a:prstGeom>
        </p:spPr>
        <p:txBody>
          <a:bodyPr anchor="b"/>
          <a:lstStyle>
            <a:lvl1pPr algn="l">
              <a:defRPr sz="2700" b="1"/>
            </a:lvl1pPr>
          </a:lstStyle>
          <a:p>
            <a:r>
              <a:t>Title Text</a:t>
            </a:r>
          </a:p>
        </p:txBody>
      </p:sp>
      <p:sp>
        <p:nvSpPr>
          <p:cNvPr id="90" name="Picture Placeholder 2"/>
          <p:cNvSpPr>
            <a:spLocks noGrp="1"/>
          </p:cNvSpPr>
          <p:nvPr>
            <p:ph type="pic" sz="half" idx="13"/>
          </p:nvPr>
        </p:nvSpPr>
        <p:spPr>
          <a:xfrm>
            <a:off x="2389718" y="612776"/>
            <a:ext cx="7315201" cy="4114801"/>
          </a:xfrm>
          <a:prstGeom prst="rect">
            <a:avLst/>
          </a:prstGeom>
        </p:spPr>
        <p:txBody>
          <a:bodyPr lIns="91439" rIns="91439">
            <a:noAutofit/>
          </a:bodyPr>
          <a:lstStyle/>
          <a:p>
            <a:endParaRPr/>
          </a:p>
        </p:txBody>
      </p:sp>
      <p:sp>
        <p:nvSpPr>
          <p:cNvPr id="91" name="Body Level One…"/>
          <p:cNvSpPr txBox="1">
            <a:spLocks noGrp="1"/>
          </p:cNvSpPr>
          <p:nvPr>
            <p:ph type="body" sz="quarter" idx="1"/>
          </p:nvPr>
        </p:nvSpPr>
        <p:spPr>
          <a:xfrm>
            <a:off x="2389718" y="5367337"/>
            <a:ext cx="7315201" cy="804864"/>
          </a:xfrm>
          <a:prstGeom prst="rect">
            <a:avLst/>
          </a:prstGeom>
        </p:spPr>
        <p:txBody>
          <a:bodyPr/>
          <a:lstStyle>
            <a:lvl1pPr marL="0" indent="0">
              <a:spcBef>
                <a:spcPts val="400"/>
              </a:spcBef>
              <a:buSzTx/>
              <a:buFontTx/>
              <a:buNone/>
              <a:defRPr sz="1900"/>
            </a:lvl1pPr>
            <a:lvl2pPr marL="0" indent="609585">
              <a:spcBef>
                <a:spcPts val="400"/>
              </a:spcBef>
              <a:buSzTx/>
              <a:buFontTx/>
              <a:buNone/>
              <a:defRPr sz="1900"/>
            </a:lvl2pPr>
            <a:lvl3pPr marL="0" indent="1219170">
              <a:spcBef>
                <a:spcPts val="400"/>
              </a:spcBef>
              <a:buSzTx/>
              <a:buFontTx/>
              <a:buNone/>
              <a:defRPr sz="1900"/>
            </a:lvl3pPr>
            <a:lvl4pPr marL="0" indent="1828754">
              <a:spcBef>
                <a:spcPts val="400"/>
              </a:spcBef>
              <a:buSzTx/>
              <a:buFontTx/>
              <a:buNone/>
              <a:defRPr sz="1900"/>
            </a:lvl4pPr>
            <a:lvl5pPr marL="0" indent="2438339">
              <a:spcBef>
                <a:spcPts val="400"/>
              </a:spcBef>
              <a:buSzTx/>
              <a:buFontTx/>
              <a:buNone/>
              <a:defRPr sz="1900"/>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4" descr="Picture 4"/>
          <p:cNvPicPr>
            <a:picLocks noChangeAspect="1"/>
          </p:cNvPicPr>
          <p:nvPr/>
        </p:nvPicPr>
        <p:blipFill>
          <a:blip r:embed="rId11"/>
          <a:stretch>
            <a:fillRect/>
          </a:stretch>
        </p:blipFill>
        <p:spPr>
          <a:xfrm>
            <a:off x="0" y="0"/>
            <a:ext cx="12192000" cy="6858000"/>
          </a:xfrm>
          <a:prstGeom prst="rect">
            <a:avLst/>
          </a:prstGeom>
          <a:ln w="12700">
            <a:miter lim="400000"/>
          </a:ln>
        </p:spPr>
      </p:pic>
      <p:pic>
        <p:nvPicPr>
          <p:cNvPr id="3" name="Picture 6" descr="Picture 6"/>
          <p:cNvPicPr>
            <a:picLocks noChangeAspect="1"/>
          </p:cNvPicPr>
          <p:nvPr/>
        </p:nvPicPr>
        <p:blipFill>
          <a:blip r:embed="rId12"/>
          <a:stretch>
            <a:fillRect/>
          </a:stretch>
        </p:blipFill>
        <p:spPr>
          <a:xfrm>
            <a:off x="1805" y="0"/>
            <a:ext cx="12188391" cy="6858000"/>
          </a:xfrm>
          <a:prstGeom prst="rect">
            <a:avLst/>
          </a:prstGeom>
          <a:ln w="12700">
            <a:miter lim="400000"/>
          </a:ln>
        </p:spPr>
      </p:pic>
      <p:sp>
        <p:nvSpPr>
          <p:cNvPr id="4" name="Title Text"/>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404819" y="6187073"/>
            <a:ext cx="332781"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1pPr>
      <a:lvl2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2pPr>
      <a:lvl3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3pPr>
      <a:lvl4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4pPr>
      <a:lvl5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5pPr>
      <a:lvl6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6pPr>
      <a:lvl7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7pPr>
      <a:lvl8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8pPr>
      <a:lvl9pPr marL="0" marR="0" indent="0" algn="ctr" defTabSz="609585" rtl="0" latinLnBrk="0">
        <a:lnSpc>
          <a:spcPct val="100000"/>
        </a:lnSpc>
        <a:spcBef>
          <a:spcPts val="0"/>
        </a:spcBef>
        <a:spcAft>
          <a:spcPts val="0"/>
        </a:spcAft>
        <a:buClrTx/>
        <a:buSzTx/>
        <a:buFontTx/>
        <a:buNone/>
        <a:tabLst/>
        <a:defRPr sz="5900" b="0" i="0" u="none" strike="noStrike" cap="none" spc="0" baseline="0">
          <a:solidFill>
            <a:srgbClr val="F2F2F2"/>
          </a:solidFill>
          <a:uFillTx/>
          <a:latin typeface="Century Gothic"/>
          <a:ea typeface="Century Gothic"/>
          <a:cs typeface="Century Gothic"/>
          <a:sym typeface="Century Gothic"/>
        </a:defRPr>
      </a:lvl9pPr>
    </p:titleStyle>
    <p:bodyStyle>
      <a:lvl1pPr marL="457189" marR="0" indent="-457189"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1pPr>
      <a:lvl2pPr marL="1045002" marR="0" indent="-435417"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2pPr>
      <a:lvl3pPr marL="1625559" marR="0" indent="-406390"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3pPr>
      <a:lvl4pPr marL="2316422" marR="0" indent="-487668"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4pPr>
      <a:lvl5pPr marL="2926007" marR="0" indent="-487668"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5pPr>
      <a:lvl6pPr marL="3535592" marR="0" indent="-487668"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6pPr>
      <a:lvl7pPr marL="4145176" marR="0" indent="-487668"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7pPr>
      <a:lvl8pPr marL="4754760" marR="0" indent="-487666"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8pPr>
      <a:lvl9pPr marL="5364345" marR="0" indent="-487666" algn="l" defTabSz="609585" rtl="0" latinLnBrk="0">
        <a:lnSpc>
          <a:spcPct val="100000"/>
        </a:lnSpc>
        <a:spcBef>
          <a:spcPts val="933"/>
        </a:spcBef>
        <a:spcAft>
          <a:spcPts val="0"/>
        </a:spcAft>
        <a:buClrTx/>
        <a:buSzPct val="100000"/>
        <a:buFont typeface="Arial"/>
        <a:buChar char="•"/>
        <a:tabLst/>
        <a:defRPr sz="4300" b="0" i="0" u="none" strike="noStrike" cap="none" spc="0" baseline="0">
          <a:solidFill>
            <a:srgbClr val="F2F2F2"/>
          </a:solidFill>
          <a:uFillTx/>
          <a:latin typeface="Century Gothic"/>
          <a:ea typeface="Century Gothic"/>
          <a:cs typeface="Century Gothic"/>
          <a:sym typeface="Century Gothic"/>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4680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1435"/>
          </a:xfrm>
        </p:spPr>
        <p:txBody>
          <a:bodyPr>
            <a:normAutofit/>
          </a:bodyPr>
          <a:lstStyle/>
          <a:p>
            <a:pPr algn="l"/>
            <a:r>
              <a:rPr lang="en-US" sz="4000" dirty="0"/>
              <a:t>II. New Testament Priesthood</a:t>
            </a:r>
          </a:p>
        </p:txBody>
      </p:sp>
      <p:sp>
        <p:nvSpPr>
          <p:cNvPr id="3" name="Text Placeholder 2"/>
          <p:cNvSpPr>
            <a:spLocks noGrp="1"/>
          </p:cNvSpPr>
          <p:nvPr>
            <p:ph type="body" idx="1"/>
          </p:nvPr>
        </p:nvSpPr>
        <p:spPr>
          <a:xfrm>
            <a:off x="1233268" y="1136073"/>
            <a:ext cx="10349132" cy="1255435"/>
          </a:xfrm>
        </p:spPr>
        <p:txBody>
          <a:bodyPr>
            <a:noAutofit/>
          </a:bodyPr>
          <a:lstStyle/>
          <a:p>
            <a:pPr marL="514350" indent="-514350">
              <a:buAutoNum type="alphaUcPeriod"/>
            </a:pPr>
            <a:r>
              <a:rPr lang="en-US" sz="3200" dirty="0"/>
              <a:t>The Aaronic priesthood was fulfilled &amp; eclipsed</a:t>
            </a:r>
          </a:p>
          <a:p>
            <a:pPr marL="0" indent="0">
              <a:buNone/>
            </a:pPr>
            <a:r>
              <a:rPr lang="en-US" sz="3200" dirty="0"/>
              <a:t>     by Christ as our great High Priest. Heb. 7:22-8:1</a:t>
            </a:r>
          </a:p>
        </p:txBody>
      </p:sp>
    </p:spTree>
    <p:extLst>
      <p:ext uri="{BB962C8B-B14F-4D97-AF65-F5344CB8AC3E}">
        <p14:creationId xmlns:p14="http://schemas.microsoft.com/office/powerpoint/2010/main" val="1330953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1435"/>
          </a:xfrm>
        </p:spPr>
        <p:txBody>
          <a:bodyPr>
            <a:normAutofit/>
          </a:bodyPr>
          <a:lstStyle/>
          <a:p>
            <a:pPr algn="l"/>
            <a:r>
              <a:rPr lang="en-US" sz="4000" dirty="0"/>
              <a:t>II. New Testament Priesthood</a:t>
            </a:r>
          </a:p>
        </p:txBody>
      </p:sp>
      <p:sp>
        <p:nvSpPr>
          <p:cNvPr id="3" name="Text Placeholder 2"/>
          <p:cNvSpPr>
            <a:spLocks noGrp="1"/>
          </p:cNvSpPr>
          <p:nvPr>
            <p:ph type="body" idx="1"/>
          </p:nvPr>
        </p:nvSpPr>
        <p:spPr>
          <a:xfrm>
            <a:off x="1097279" y="1160798"/>
            <a:ext cx="10639866" cy="1058487"/>
          </a:xfrm>
        </p:spPr>
        <p:txBody>
          <a:bodyPr>
            <a:noAutofit/>
          </a:bodyPr>
          <a:lstStyle/>
          <a:p>
            <a:pPr marL="0" indent="0">
              <a:spcBef>
                <a:spcPts val="0"/>
              </a:spcBef>
              <a:buNone/>
            </a:pPr>
            <a:r>
              <a:rPr lang="en-US" sz="3200" dirty="0"/>
              <a:t>B. Now all believers in Christ are priests. Heb. 10:19-22,</a:t>
            </a:r>
          </a:p>
          <a:p>
            <a:pPr marL="0" indent="0">
              <a:spcBef>
                <a:spcPts val="0"/>
              </a:spcBef>
              <a:buNone/>
            </a:pPr>
            <a:r>
              <a:rPr lang="en-US" sz="3200" dirty="0"/>
              <a:t>    Rev. 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295" y="2219285"/>
            <a:ext cx="4133410" cy="4133410"/>
          </a:xfrm>
          <a:prstGeom prst="rect">
            <a:avLst/>
          </a:prstGeom>
        </p:spPr>
      </p:pic>
    </p:spTree>
    <p:extLst>
      <p:ext uri="{BB962C8B-B14F-4D97-AF65-F5344CB8AC3E}">
        <p14:creationId xmlns:p14="http://schemas.microsoft.com/office/powerpoint/2010/main" val="3150708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1435"/>
          </a:xfrm>
        </p:spPr>
        <p:txBody>
          <a:bodyPr>
            <a:normAutofit/>
          </a:bodyPr>
          <a:lstStyle/>
          <a:p>
            <a:pPr algn="l"/>
            <a:r>
              <a:rPr lang="en-US" sz="4000" dirty="0"/>
              <a:t>II. New Testament Priesthood</a:t>
            </a:r>
          </a:p>
        </p:txBody>
      </p:sp>
      <p:sp>
        <p:nvSpPr>
          <p:cNvPr id="3" name="Text Placeholder 2"/>
          <p:cNvSpPr>
            <a:spLocks noGrp="1"/>
          </p:cNvSpPr>
          <p:nvPr>
            <p:ph type="body" idx="1"/>
          </p:nvPr>
        </p:nvSpPr>
        <p:spPr>
          <a:xfrm>
            <a:off x="1080654" y="1136073"/>
            <a:ext cx="10501745" cy="4990092"/>
          </a:xfrm>
        </p:spPr>
        <p:txBody>
          <a:bodyPr>
            <a:normAutofit fontScale="92500"/>
          </a:bodyPr>
          <a:lstStyle/>
          <a:p>
            <a:pPr marL="0" indent="0">
              <a:buNone/>
            </a:pPr>
            <a:r>
              <a:rPr lang="en-US" sz="3200" dirty="0"/>
              <a:t>Randy Amos: “There should be a visible expression of the truth of the priesthood of believers. A clergy laity system in which only the clergy can pray, teach, serve and lead in worship is not giving full expression to the gospel. Christ’s blood gives equal access to every true believer. It is not the concept of clergy which the NT has a problem, but laity.  In many churches the laity does only three things:  ‘pay, pray and obey’. </a:t>
            </a:r>
          </a:p>
          <a:p>
            <a:pPr marL="0" indent="0">
              <a:buNone/>
            </a:pPr>
            <a:r>
              <a:rPr lang="en-US" sz="3200" dirty="0"/>
              <a:t>All believers are clergy, priests, not by seminary training, or ordination but by Christ’s blood.”</a:t>
            </a:r>
          </a:p>
          <a:p>
            <a:pPr marL="0" indent="0">
              <a:buNone/>
            </a:pPr>
            <a:endParaRPr lang="en-US" sz="3200" dirty="0"/>
          </a:p>
          <a:p>
            <a:endParaRPr lang="en-US" sz="3200" dirty="0"/>
          </a:p>
        </p:txBody>
      </p:sp>
    </p:spTree>
    <p:extLst>
      <p:ext uri="{BB962C8B-B14F-4D97-AF65-F5344CB8AC3E}">
        <p14:creationId xmlns:p14="http://schemas.microsoft.com/office/powerpoint/2010/main" val="1623689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748145"/>
            <a:ext cx="10972800" cy="5378020"/>
          </a:xfrm>
        </p:spPr>
        <p:txBody>
          <a:bodyPr>
            <a:normAutofit/>
          </a:bodyPr>
          <a:lstStyle/>
          <a:p>
            <a:pPr marL="514350" indent="-514350">
              <a:buAutoNum type="alphaUcPeriod" startAt="3"/>
            </a:pPr>
            <a:r>
              <a:rPr lang="en-US" sz="3400" dirty="0"/>
              <a:t> How do NT believers fulfill our role as priests?</a:t>
            </a:r>
          </a:p>
          <a:p>
            <a:pPr marL="0" indent="0">
              <a:buNone/>
            </a:pPr>
            <a:r>
              <a:rPr lang="en-US" sz="3200" dirty="0"/>
              <a:t>    1Pet 2:5  “You also, as living stones, are being built up as a spiritual house for a </a:t>
            </a:r>
            <a:r>
              <a:rPr lang="en-US" sz="3200" dirty="0">
                <a:solidFill>
                  <a:schemeClr val="accent1">
                    <a:lumMod val="60000"/>
                    <a:lumOff val="40000"/>
                  </a:schemeClr>
                </a:solidFill>
              </a:rPr>
              <a:t>holy priesthood, to offer up spiritual sacrifices</a:t>
            </a:r>
            <a:r>
              <a:rPr lang="en-US" sz="3200" dirty="0"/>
              <a:t> acceptable to God through Jesus Christ.”</a:t>
            </a:r>
          </a:p>
          <a:p>
            <a:pPr marL="0" indent="0">
              <a:buNone/>
            </a:pPr>
            <a:r>
              <a:rPr lang="en-US" sz="3200" dirty="0"/>
              <a:t>    1Pet. 2:9 But you are a chosen race, </a:t>
            </a:r>
            <a:r>
              <a:rPr lang="en-US" sz="3200" dirty="0">
                <a:solidFill>
                  <a:schemeClr val="accent1">
                    <a:lumMod val="60000"/>
                    <a:lumOff val="40000"/>
                  </a:schemeClr>
                </a:solidFill>
              </a:rPr>
              <a:t>a royal priesthood</a:t>
            </a:r>
            <a:r>
              <a:rPr lang="en-US" sz="3200" dirty="0"/>
              <a:t>, a holy nation, a people for God's own possession, </a:t>
            </a:r>
            <a:r>
              <a:rPr lang="en-US" sz="3200" dirty="0">
                <a:solidFill>
                  <a:schemeClr val="accent1">
                    <a:lumMod val="60000"/>
                    <a:lumOff val="40000"/>
                  </a:schemeClr>
                </a:solidFill>
              </a:rPr>
              <a:t>that you may proclaim the </a:t>
            </a:r>
            <a:r>
              <a:rPr lang="en-US" sz="3200" dirty="0" err="1">
                <a:solidFill>
                  <a:schemeClr val="accent1">
                    <a:lumMod val="60000"/>
                    <a:lumOff val="40000"/>
                  </a:schemeClr>
                </a:solidFill>
              </a:rPr>
              <a:t>excellencies</a:t>
            </a:r>
            <a:r>
              <a:rPr lang="en-US" sz="3200" dirty="0">
                <a:solidFill>
                  <a:schemeClr val="accent1">
                    <a:lumMod val="60000"/>
                    <a:lumOff val="40000"/>
                  </a:schemeClr>
                </a:solidFill>
              </a:rPr>
              <a:t> of Him</a:t>
            </a:r>
            <a:r>
              <a:rPr lang="en-US" sz="3200" dirty="0"/>
              <a:t> who has called you out of darkness into His marvelous light; </a:t>
            </a:r>
          </a:p>
          <a:p>
            <a:pPr marL="0" indent="0">
              <a:buNone/>
            </a:pPr>
            <a:endParaRPr lang="en-US" sz="3200" dirty="0"/>
          </a:p>
          <a:p>
            <a:endParaRPr lang="en-US" sz="3200" dirty="0"/>
          </a:p>
        </p:txBody>
      </p:sp>
    </p:spTree>
    <p:extLst>
      <p:ext uri="{BB962C8B-B14F-4D97-AF65-F5344CB8AC3E}">
        <p14:creationId xmlns:p14="http://schemas.microsoft.com/office/powerpoint/2010/main" val="3760780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25505" y="879678"/>
            <a:ext cx="7432033" cy="5443630"/>
          </a:xfrm>
          <a:noFill/>
        </p:spPr>
        <p:txBody>
          <a:bodyPr>
            <a:noAutofit/>
          </a:bodyPr>
          <a:lstStyle/>
          <a:p>
            <a:pPr marL="0" indent="0">
              <a:spcBef>
                <a:spcPts val="600"/>
              </a:spcBef>
              <a:buNone/>
            </a:pPr>
            <a:r>
              <a:rPr lang="en-US" sz="2800" dirty="0"/>
              <a:t>Romans 12:1 “...present your bodies a living &amp; holy sacrifice...” </a:t>
            </a:r>
          </a:p>
          <a:p>
            <a:pPr marL="0" indent="0">
              <a:spcBef>
                <a:spcPts val="600"/>
              </a:spcBef>
              <a:buNone/>
            </a:pPr>
            <a:r>
              <a:rPr lang="en-US" sz="2800" dirty="0"/>
              <a:t>- my mind 2Cor. 10:5</a:t>
            </a:r>
          </a:p>
          <a:p>
            <a:pPr marL="0" indent="0">
              <a:spcBef>
                <a:spcPts val="600"/>
              </a:spcBef>
              <a:buNone/>
            </a:pPr>
            <a:r>
              <a:rPr lang="en-US" sz="2800" dirty="0"/>
              <a:t>- my eyes Job 31:1, Mat. 5:27,28, Heb. 12:2</a:t>
            </a:r>
          </a:p>
          <a:p>
            <a:pPr marL="0" indent="0">
              <a:spcBef>
                <a:spcPts val="600"/>
              </a:spcBef>
              <a:buNone/>
            </a:pPr>
            <a:r>
              <a:rPr lang="en-US" sz="2800" dirty="0"/>
              <a:t>- my ears Lev. 8:23</a:t>
            </a:r>
          </a:p>
          <a:p>
            <a:pPr marL="0" indent="0">
              <a:spcBef>
                <a:spcPts val="600"/>
              </a:spcBef>
              <a:buNone/>
            </a:pPr>
            <a:r>
              <a:rPr lang="en-US" sz="2800" dirty="0"/>
              <a:t>- my mouth Heb. 13:15, Psa. 19:14</a:t>
            </a:r>
          </a:p>
          <a:p>
            <a:pPr marL="0" indent="0">
              <a:spcBef>
                <a:spcPts val="600"/>
              </a:spcBef>
              <a:buNone/>
            </a:pPr>
            <a:r>
              <a:rPr lang="en-US" sz="2800" dirty="0"/>
              <a:t>- my heart Mat. 22:37</a:t>
            </a:r>
          </a:p>
          <a:p>
            <a:pPr marL="0" indent="0">
              <a:spcBef>
                <a:spcPts val="600"/>
              </a:spcBef>
              <a:buNone/>
            </a:pPr>
            <a:r>
              <a:rPr lang="en-US" sz="2800" dirty="0"/>
              <a:t>- my hands Heb. 13:16, Col. 3:23</a:t>
            </a:r>
          </a:p>
          <a:p>
            <a:pPr marL="0" indent="0">
              <a:spcBef>
                <a:spcPts val="600"/>
              </a:spcBef>
              <a:buNone/>
            </a:pPr>
            <a:r>
              <a:rPr lang="en-US" sz="2800" dirty="0"/>
              <a:t>- my back pocket Heb. 13:16</a:t>
            </a:r>
          </a:p>
          <a:p>
            <a:pPr marL="0" indent="0">
              <a:spcBef>
                <a:spcPts val="600"/>
              </a:spcBef>
              <a:buNone/>
            </a:pPr>
            <a:r>
              <a:rPr lang="en-US" sz="2800" dirty="0"/>
              <a:t>- my feet Rom 10:15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58" y="1041070"/>
            <a:ext cx="3655530" cy="4867627"/>
          </a:xfrm>
          <a:prstGeom prst="rect">
            <a:avLst/>
          </a:prstGeom>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Box 3"/>
          <p:cNvSpPr txBox="1"/>
          <p:nvPr/>
        </p:nvSpPr>
        <p:spPr>
          <a:xfrm>
            <a:off x="464949" y="278968"/>
            <a:ext cx="1122077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indent="-514350">
              <a:buAutoNum type="alphaUcPeriod" startAt="4"/>
            </a:pPr>
            <a:r>
              <a:rPr lang="en-US" sz="2800" dirty="0">
                <a:solidFill>
                  <a:schemeClr val="bg1"/>
                </a:solidFill>
                <a:latin typeface="Century Gothic" panose="020B0502020202020204" pitchFamily="34" charset="0"/>
              </a:rPr>
              <a:t>What are some spiritual sacrifices that we can offer to God? </a:t>
            </a:r>
          </a:p>
        </p:txBody>
      </p:sp>
      <p:sp>
        <p:nvSpPr>
          <p:cNvPr id="12" name="TextBox 11"/>
          <p:cNvSpPr txBox="1"/>
          <p:nvPr/>
        </p:nvSpPr>
        <p:spPr>
          <a:xfrm>
            <a:off x="1979548" y="5908963"/>
            <a:ext cx="918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accent1">
                    <a:lumMod val="40000"/>
                    <a:lumOff val="60000"/>
                  </a:schemeClr>
                </a:solidFill>
                <a:effectLst/>
                <a:uFillTx/>
                <a:latin typeface="+mj-lt"/>
                <a:ea typeface="+mj-ea"/>
                <a:cs typeface="+mj-cs"/>
                <a:sym typeface="Calibri"/>
              </a:rPr>
              <a:t>Drawing Pro</a:t>
            </a:r>
          </a:p>
        </p:txBody>
      </p:sp>
    </p:spTree>
    <p:extLst>
      <p:ext uri="{BB962C8B-B14F-4D97-AF65-F5344CB8AC3E}">
        <p14:creationId xmlns:p14="http://schemas.microsoft.com/office/powerpoint/2010/main" val="165088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E.  Some guidelines and conditions on the </a:t>
            </a:r>
            <a:br>
              <a:rPr lang="en-US" sz="3600" dirty="0"/>
            </a:br>
            <a:r>
              <a:rPr lang="en-US" sz="3600" dirty="0"/>
              <a:t>     exercise of our priesthood.</a:t>
            </a:r>
          </a:p>
        </p:txBody>
      </p:sp>
      <p:sp>
        <p:nvSpPr>
          <p:cNvPr id="3" name="Text Placeholder 2"/>
          <p:cNvSpPr>
            <a:spLocks noGrp="1"/>
          </p:cNvSpPr>
          <p:nvPr>
            <p:ph type="body" idx="1"/>
          </p:nvPr>
        </p:nvSpPr>
        <p:spPr/>
        <p:txBody>
          <a:bodyPr>
            <a:normAutofit/>
          </a:bodyPr>
          <a:lstStyle/>
          <a:p>
            <a:pPr marL="514350" indent="-514350">
              <a:buAutoNum type="arabicPeriod"/>
            </a:pPr>
            <a:r>
              <a:rPr lang="en-US" sz="3000" dirty="0"/>
              <a:t>Recognize differing gifts Rom. 12:6, 1 Cor. 12:7. </a:t>
            </a:r>
          </a:p>
          <a:p>
            <a:pPr marL="0" indent="0">
              <a:buNone/>
            </a:pPr>
            <a:endParaRPr lang="en-US" sz="3000" dirty="0"/>
          </a:p>
        </p:txBody>
      </p:sp>
    </p:spTree>
    <p:extLst>
      <p:ext uri="{BB962C8B-B14F-4D97-AF65-F5344CB8AC3E}">
        <p14:creationId xmlns:p14="http://schemas.microsoft.com/office/powerpoint/2010/main" val="306818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415956340"/>
              </p:ext>
            </p:extLst>
          </p:nvPr>
        </p:nvGraphicFramePr>
        <p:xfrm>
          <a:off x="1153550" y="641044"/>
          <a:ext cx="9917724" cy="6222003"/>
        </p:xfrm>
        <a:graphic>
          <a:graphicData uri="http://schemas.openxmlformats.org/drawingml/2006/table">
            <a:tbl>
              <a:tblPr>
                <a:tableStyleId>{5C22544A-7EE6-4342-B048-85BDC9FD1C3A}</a:tableStyleId>
              </a:tblPr>
              <a:tblGrid>
                <a:gridCol w="3305908">
                  <a:extLst>
                    <a:ext uri="{9D8B030D-6E8A-4147-A177-3AD203B41FA5}">
                      <a16:colId xmlns:a16="http://schemas.microsoft.com/office/drawing/2014/main" val="20000"/>
                    </a:ext>
                  </a:extLst>
                </a:gridCol>
                <a:gridCol w="3305908">
                  <a:extLst>
                    <a:ext uri="{9D8B030D-6E8A-4147-A177-3AD203B41FA5}">
                      <a16:colId xmlns:a16="http://schemas.microsoft.com/office/drawing/2014/main" val="20001"/>
                    </a:ext>
                  </a:extLst>
                </a:gridCol>
                <a:gridCol w="3305908">
                  <a:extLst>
                    <a:ext uri="{9D8B030D-6E8A-4147-A177-3AD203B41FA5}">
                      <a16:colId xmlns:a16="http://schemas.microsoft.com/office/drawing/2014/main" val="20002"/>
                    </a:ext>
                  </a:extLst>
                </a:gridCol>
              </a:tblGrid>
              <a:tr h="5779835">
                <a:tc>
                  <a:txBody>
                    <a:bodyPr/>
                    <a:lstStyle/>
                    <a:p>
                      <a:pPr marL="0" marR="0" indent="0" algn="l">
                        <a:lnSpc>
                          <a:spcPct val="107000"/>
                        </a:lnSpc>
                        <a:spcBef>
                          <a:spcPts val="0"/>
                        </a:spcBef>
                        <a:spcAft>
                          <a:spcPts val="0"/>
                        </a:spcAft>
                      </a:pPr>
                      <a:r>
                        <a:rPr lang="en-US" sz="1800" dirty="0">
                          <a:effectLst/>
                        </a:rPr>
                        <a:t>Accounting</a:t>
                      </a:r>
                    </a:p>
                    <a:p>
                      <a:pPr marL="0" marR="0" indent="0" algn="l">
                        <a:lnSpc>
                          <a:spcPct val="107000"/>
                        </a:lnSpc>
                        <a:spcBef>
                          <a:spcPts val="0"/>
                        </a:spcBef>
                        <a:spcAft>
                          <a:spcPts val="0"/>
                        </a:spcAft>
                      </a:pPr>
                      <a:r>
                        <a:rPr lang="en-US" sz="1800" dirty="0">
                          <a:effectLst/>
                        </a:rPr>
                        <a:t>Administration</a:t>
                      </a:r>
                    </a:p>
                    <a:p>
                      <a:pPr marL="0" marR="0" indent="0" algn="l">
                        <a:lnSpc>
                          <a:spcPct val="107000"/>
                        </a:lnSpc>
                        <a:spcBef>
                          <a:spcPts val="0"/>
                        </a:spcBef>
                        <a:spcAft>
                          <a:spcPts val="0"/>
                        </a:spcAft>
                      </a:pPr>
                      <a:r>
                        <a:rPr lang="en-US" sz="1800" dirty="0">
                          <a:effectLst/>
                        </a:rPr>
                        <a:t>Announcements</a:t>
                      </a:r>
                    </a:p>
                    <a:p>
                      <a:pPr marL="0" marR="0" indent="0" algn="l">
                        <a:lnSpc>
                          <a:spcPct val="107000"/>
                        </a:lnSpc>
                        <a:spcBef>
                          <a:spcPts val="0"/>
                        </a:spcBef>
                        <a:spcAft>
                          <a:spcPts val="0"/>
                        </a:spcAft>
                      </a:pPr>
                      <a:r>
                        <a:rPr lang="en-US" sz="1800" dirty="0">
                          <a:effectLst/>
                        </a:rPr>
                        <a:t>Annual Retreat</a:t>
                      </a:r>
                    </a:p>
                    <a:p>
                      <a:pPr marL="228600" marR="0" indent="-227965" algn="l">
                        <a:lnSpc>
                          <a:spcPct val="107000"/>
                        </a:lnSpc>
                        <a:spcBef>
                          <a:spcPts val="0"/>
                        </a:spcBef>
                        <a:spcAft>
                          <a:spcPts val="0"/>
                        </a:spcAft>
                      </a:pPr>
                      <a:r>
                        <a:rPr lang="en-US" sz="1800" dirty="0">
                          <a:effectLst/>
                        </a:rPr>
                        <a:t>Audio Visual / Sound Room</a:t>
                      </a:r>
                    </a:p>
                    <a:p>
                      <a:pPr marL="0" marR="0" indent="0" algn="l">
                        <a:lnSpc>
                          <a:spcPct val="107000"/>
                        </a:lnSpc>
                        <a:spcBef>
                          <a:spcPts val="0"/>
                        </a:spcBef>
                        <a:spcAft>
                          <a:spcPts val="0"/>
                        </a:spcAft>
                      </a:pPr>
                      <a:r>
                        <a:rPr lang="en-US" sz="1800" dirty="0" err="1">
                          <a:effectLst/>
                        </a:rPr>
                        <a:t>Baptistry</a:t>
                      </a:r>
                      <a:r>
                        <a:rPr lang="en-US" sz="1800" dirty="0">
                          <a:effectLst/>
                        </a:rPr>
                        <a:t> preparation</a:t>
                      </a:r>
                    </a:p>
                    <a:p>
                      <a:pPr marL="0" marR="0" indent="0" algn="l">
                        <a:lnSpc>
                          <a:spcPct val="107000"/>
                        </a:lnSpc>
                        <a:spcBef>
                          <a:spcPts val="0"/>
                        </a:spcBef>
                        <a:spcAft>
                          <a:spcPts val="0"/>
                        </a:spcAft>
                      </a:pPr>
                      <a:r>
                        <a:rPr lang="en-US" sz="1800" dirty="0">
                          <a:effectLst/>
                        </a:rPr>
                        <a:t>Bible Study</a:t>
                      </a:r>
                    </a:p>
                    <a:p>
                      <a:pPr marL="0" marR="0" indent="0" algn="l">
                        <a:lnSpc>
                          <a:spcPct val="107000"/>
                        </a:lnSpc>
                        <a:spcBef>
                          <a:spcPts val="0"/>
                        </a:spcBef>
                        <a:spcAft>
                          <a:spcPts val="0"/>
                        </a:spcAft>
                      </a:pPr>
                      <a:r>
                        <a:rPr lang="en-US" sz="1800" dirty="0">
                          <a:effectLst/>
                        </a:rPr>
                        <a:t>Book Nook</a:t>
                      </a:r>
                    </a:p>
                    <a:p>
                      <a:pPr marL="0" marR="0" indent="0" algn="l">
                        <a:lnSpc>
                          <a:spcPct val="107000"/>
                        </a:lnSpc>
                        <a:spcBef>
                          <a:spcPts val="0"/>
                        </a:spcBef>
                        <a:spcAft>
                          <a:spcPts val="0"/>
                        </a:spcAft>
                      </a:pPr>
                      <a:r>
                        <a:rPr lang="en-US" sz="1800" dirty="0">
                          <a:effectLst/>
                        </a:rPr>
                        <a:t>Breaking of Bread </a:t>
                      </a:r>
                    </a:p>
                    <a:p>
                      <a:pPr marL="0" marR="0" indent="0" algn="l">
                        <a:lnSpc>
                          <a:spcPct val="107000"/>
                        </a:lnSpc>
                        <a:spcBef>
                          <a:spcPts val="0"/>
                        </a:spcBef>
                        <a:spcAft>
                          <a:spcPts val="0"/>
                        </a:spcAft>
                      </a:pPr>
                      <a:r>
                        <a:rPr lang="en-US" sz="1800" dirty="0">
                          <a:effectLst/>
                        </a:rPr>
                        <a:t>Budget</a:t>
                      </a:r>
                    </a:p>
                    <a:p>
                      <a:pPr marL="0" marR="0" indent="0" algn="l">
                        <a:lnSpc>
                          <a:spcPct val="107000"/>
                        </a:lnSpc>
                        <a:spcBef>
                          <a:spcPts val="0"/>
                        </a:spcBef>
                        <a:spcAft>
                          <a:spcPts val="0"/>
                        </a:spcAft>
                      </a:pPr>
                      <a:r>
                        <a:rPr lang="en-US" sz="1800" dirty="0">
                          <a:effectLst/>
                        </a:rPr>
                        <a:t>Building Maintenance</a:t>
                      </a:r>
                    </a:p>
                    <a:p>
                      <a:pPr marL="0" marR="0" indent="0" algn="l">
                        <a:lnSpc>
                          <a:spcPct val="107000"/>
                        </a:lnSpc>
                        <a:spcBef>
                          <a:spcPts val="0"/>
                        </a:spcBef>
                        <a:spcAft>
                          <a:spcPts val="0"/>
                        </a:spcAft>
                      </a:pPr>
                      <a:r>
                        <a:rPr lang="en-US" sz="1800" dirty="0">
                          <a:effectLst/>
                        </a:rPr>
                        <a:t>Bulletin Publishing</a:t>
                      </a:r>
                    </a:p>
                    <a:p>
                      <a:pPr marL="0" marR="0" indent="0" algn="l">
                        <a:lnSpc>
                          <a:spcPct val="107000"/>
                        </a:lnSpc>
                        <a:spcBef>
                          <a:spcPts val="0"/>
                        </a:spcBef>
                        <a:spcAft>
                          <a:spcPts val="0"/>
                        </a:spcAft>
                      </a:pPr>
                      <a:r>
                        <a:rPr lang="en-US" sz="1800" dirty="0">
                          <a:effectLst/>
                        </a:rPr>
                        <a:t>Chapel Calendar</a:t>
                      </a:r>
                    </a:p>
                    <a:p>
                      <a:pPr marL="0" marR="0" indent="0" algn="l">
                        <a:lnSpc>
                          <a:spcPct val="107000"/>
                        </a:lnSpc>
                        <a:spcBef>
                          <a:spcPts val="0"/>
                        </a:spcBef>
                        <a:spcAft>
                          <a:spcPts val="0"/>
                        </a:spcAft>
                      </a:pPr>
                      <a:r>
                        <a:rPr lang="en-US" sz="1800" dirty="0">
                          <a:effectLst/>
                        </a:rPr>
                        <a:t>Chapel Cleaning</a:t>
                      </a:r>
                    </a:p>
                    <a:p>
                      <a:pPr marL="0" marR="0" indent="0" algn="l">
                        <a:lnSpc>
                          <a:spcPct val="107000"/>
                        </a:lnSpc>
                        <a:spcBef>
                          <a:spcPts val="0"/>
                        </a:spcBef>
                        <a:spcAft>
                          <a:spcPts val="0"/>
                        </a:spcAft>
                      </a:pPr>
                      <a:r>
                        <a:rPr lang="en-US" sz="1800" dirty="0">
                          <a:effectLst/>
                        </a:rPr>
                        <a:t>Chapel Decorations</a:t>
                      </a:r>
                    </a:p>
                    <a:p>
                      <a:pPr marL="0" marR="0" indent="0" algn="l">
                        <a:lnSpc>
                          <a:spcPct val="107000"/>
                        </a:lnSpc>
                        <a:spcBef>
                          <a:spcPts val="0"/>
                        </a:spcBef>
                        <a:spcAft>
                          <a:spcPts val="0"/>
                        </a:spcAft>
                      </a:pPr>
                      <a:r>
                        <a:rPr lang="en-US" sz="1800" dirty="0">
                          <a:effectLst/>
                        </a:rPr>
                        <a:t>Child Care</a:t>
                      </a:r>
                    </a:p>
                    <a:p>
                      <a:pPr marL="0" marR="0" indent="0" algn="l">
                        <a:lnSpc>
                          <a:spcPct val="107000"/>
                        </a:lnSpc>
                        <a:spcBef>
                          <a:spcPts val="0"/>
                        </a:spcBef>
                        <a:spcAft>
                          <a:spcPts val="0"/>
                        </a:spcAft>
                      </a:pPr>
                      <a:r>
                        <a:rPr lang="en-US" sz="1800" dirty="0">
                          <a:effectLst/>
                        </a:rPr>
                        <a:t>Children's Clubs</a:t>
                      </a:r>
                    </a:p>
                    <a:p>
                      <a:pPr marL="0" marR="0" indent="0" algn="l">
                        <a:lnSpc>
                          <a:spcPct val="107000"/>
                        </a:lnSpc>
                        <a:spcBef>
                          <a:spcPts val="0"/>
                        </a:spcBef>
                        <a:spcAft>
                          <a:spcPts val="0"/>
                        </a:spcAft>
                      </a:pPr>
                      <a:r>
                        <a:rPr lang="en-US" sz="1800" dirty="0">
                          <a:effectLst/>
                        </a:rPr>
                        <a:t>College Ministry</a:t>
                      </a:r>
                    </a:p>
                    <a:p>
                      <a:pPr marL="0" marR="0" indent="0" algn="l">
                        <a:lnSpc>
                          <a:spcPct val="107000"/>
                        </a:lnSpc>
                        <a:spcBef>
                          <a:spcPts val="0"/>
                        </a:spcBef>
                        <a:spcAft>
                          <a:spcPts val="0"/>
                        </a:spcAft>
                      </a:pPr>
                      <a:r>
                        <a:rPr lang="en-US" sz="1800" dirty="0">
                          <a:effectLst/>
                        </a:rPr>
                        <a:t>Consumables</a:t>
                      </a:r>
                    </a:p>
                    <a:p>
                      <a:pPr marL="0" marR="0" indent="0" algn="l">
                        <a:lnSpc>
                          <a:spcPct val="107000"/>
                        </a:lnSpc>
                        <a:spcBef>
                          <a:spcPts val="0"/>
                        </a:spcBef>
                        <a:spcAft>
                          <a:spcPts val="0"/>
                        </a:spcAft>
                      </a:pPr>
                      <a:r>
                        <a:rPr lang="en-US" sz="1800" dirty="0">
                          <a:effectLst/>
                        </a:rPr>
                        <a:t>Decorations</a:t>
                      </a:r>
                    </a:p>
                    <a:p>
                      <a:pPr marL="0" marR="0" indent="0" algn="l">
                        <a:lnSpc>
                          <a:spcPct val="107000"/>
                        </a:lnSpc>
                        <a:spcBef>
                          <a:spcPts val="0"/>
                        </a:spcBef>
                        <a:spcAft>
                          <a:spcPts val="0"/>
                        </a:spcAft>
                      </a:pPr>
                      <a:r>
                        <a:rPr lang="en-US" sz="1800" dirty="0">
                          <a:effectLst/>
                        </a:rPr>
                        <a:t>Elders' Administration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16" marR="39316" marT="39316" marB="39316"/>
                </a:tc>
                <a:tc>
                  <a:txBody>
                    <a:bodyPr/>
                    <a:lstStyle/>
                    <a:p>
                      <a:pPr marL="0" marR="0" indent="0" algn="l">
                        <a:lnSpc>
                          <a:spcPct val="107000"/>
                        </a:lnSpc>
                        <a:spcBef>
                          <a:spcPts val="0"/>
                        </a:spcBef>
                        <a:spcAft>
                          <a:spcPts val="0"/>
                        </a:spcAft>
                      </a:pPr>
                      <a:r>
                        <a:rPr lang="en-US" sz="1800" dirty="0">
                          <a:effectLst/>
                        </a:rPr>
                        <a:t>Foundation Series</a:t>
                      </a:r>
                    </a:p>
                    <a:p>
                      <a:pPr marL="0" marR="0" indent="0" algn="l">
                        <a:lnSpc>
                          <a:spcPct val="107000"/>
                        </a:lnSpc>
                        <a:spcBef>
                          <a:spcPts val="0"/>
                        </a:spcBef>
                        <a:spcAft>
                          <a:spcPts val="0"/>
                        </a:spcAft>
                      </a:pPr>
                      <a:r>
                        <a:rPr lang="en-US" sz="1800" dirty="0">
                          <a:effectLst/>
                        </a:rPr>
                        <a:t>Gospel Pioneers</a:t>
                      </a:r>
                    </a:p>
                    <a:p>
                      <a:pPr marL="0" marR="0" indent="0" algn="l">
                        <a:lnSpc>
                          <a:spcPct val="107000"/>
                        </a:lnSpc>
                        <a:spcBef>
                          <a:spcPts val="0"/>
                        </a:spcBef>
                        <a:spcAft>
                          <a:spcPts val="0"/>
                        </a:spcAft>
                      </a:pPr>
                      <a:r>
                        <a:rPr lang="en-US" sz="1800" dirty="0">
                          <a:effectLst/>
                        </a:rPr>
                        <a:t>Greeter</a:t>
                      </a:r>
                    </a:p>
                    <a:p>
                      <a:pPr marL="0" marR="0" indent="0" algn="l">
                        <a:lnSpc>
                          <a:spcPct val="107000"/>
                        </a:lnSpc>
                        <a:spcBef>
                          <a:spcPts val="0"/>
                        </a:spcBef>
                        <a:spcAft>
                          <a:spcPts val="0"/>
                        </a:spcAft>
                      </a:pPr>
                      <a:r>
                        <a:rPr lang="en-US" sz="1800" dirty="0">
                          <a:effectLst/>
                        </a:rPr>
                        <a:t>Guest Speaker Hospitality</a:t>
                      </a:r>
                    </a:p>
                    <a:p>
                      <a:pPr marL="0" marR="0" indent="0" algn="l">
                        <a:lnSpc>
                          <a:spcPct val="107000"/>
                        </a:lnSpc>
                        <a:spcBef>
                          <a:spcPts val="0"/>
                        </a:spcBef>
                        <a:spcAft>
                          <a:spcPts val="0"/>
                        </a:spcAft>
                      </a:pPr>
                      <a:r>
                        <a:rPr lang="en-US" sz="1800" dirty="0">
                          <a:effectLst/>
                        </a:rPr>
                        <a:t>Helping Hands</a:t>
                      </a:r>
                    </a:p>
                    <a:p>
                      <a:pPr marL="0" marR="0" indent="0" algn="l">
                        <a:lnSpc>
                          <a:spcPct val="107000"/>
                        </a:lnSpc>
                        <a:spcBef>
                          <a:spcPts val="0"/>
                        </a:spcBef>
                        <a:spcAft>
                          <a:spcPts val="0"/>
                        </a:spcAft>
                      </a:pPr>
                      <a:r>
                        <a:rPr lang="en-US" sz="1800" dirty="0">
                          <a:effectLst/>
                        </a:rPr>
                        <a:t>High School ministry</a:t>
                      </a:r>
                    </a:p>
                    <a:p>
                      <a:pPr marL="0" marR="0" indent="0" algn="l">
                        <a:lnSpc>
                          <a:spcPct val="107000"/>
                        </a:lnSpc>
                        <a:spcBef>
                          <a:spcPts val="0"/>
                        </a:spcBef>
                        <a:spcAft>
                          <a:spcPts val="0"/>
                        </a:spcAft>
                      </a:pPr>
                      <a:r>
                        <a:rPr lang="en-US" sz="1800" dirty="0">
                          <a:effectLst/>
                        </a:rPr>
                        <a:t>Hospitality Teams</a:t>
                      </a:r>
                    </a:p>
                    <a:p>
                      <a:pPr marL="0" marR="0" indent="0" algn="l">
                        <a:lnSpc>
                          <a:spcPct val="107000"/>
                        </a:lnSpc>
                        <a:spcBef>
                          <a:spcPts val="0"/>
                        </a:spcBef>
                        <a:spcAft>
                          <a:spcPts val="0"/>
                        </a:spcAft>
                      </a:pPr>
                      <a:r>
                        <a:rPr lang="en-US" sz="1800" dirty="0">
                          <a:effectLst/>
                        </a:rPr>
                        <a:t>Ladies’ Teams</a:t>
                      </a:r>
                    </a:p>
                    <a:p>
                      <a:pPr marL="0" marR="0" indent="0" algn="l">
                        <a:lnSpc>
                          <a:spcPct val="107000"/>
                        </a:lnSpc>
                        <a:spcBef>
                          <a:spcPts val="0"/>
                        </a:spcBef>
                        <a:spcAft>
                          <a:spcPts val="0"/>
                        </a:spcAft>
                      </a:pPr>
                      <a:r>
                        <a:rPr lang="en-US" sz="1800" dirty="0">
                          <a:effectLst/>
                        </a:rPr>
                        <a:t>Men's Ministries</a:t>
                      </a:r>
                    </a:p>
                    <a:p>
                      <a:pPr marL="0" marR="0" indent="0" algn="l">
                        <a:lnSpc>
                          <a:spcPct val="107000"/>
                        </a:lnSpc>
                        <a:spcBef>
                          <a:spcPts val="0"/>
                        </a:spcBef>
                        <a:spcAft>
                          <a:spcPts val="0"/>
                        </a:spcAft>
                      </a:pPr>
                      <a:r>
                        <a:rPr lang="en-US" sz="1800" dirty="0">
                          <a:effectLst/>
                        </a:rPr>
                        <a:t>Mission Conferences </a:t>
                      </a:r>
                    </a:p>
                    <a:p>
                      <a:pPr marL="0" marR="0" indent="0" algn="l">
                        <a:lnSpc>
                          <a:spcPct val="107000"/>
                        </a:lnSpc>
                        <a:spcBef>
                          <a:spcPts val="0"/>
                        </a:spcBef>
                        <a:spcAft>
                          <a:spcPts val="0"/>
                        </a:spcAft>
                      </a:pPr>
                      <a:r>
                        <a:rPr lang="en-US" sz="1800" dirty="0">
                          <a:effectLst/>
                        </a:rPr>
                        <a:t>Missions "Load lifter"</a:t>
                      </a:r>
                    </a:p>
                    <a:p>
                      <a:pPr marL="0" marR="0" indent="0" algn="l">
                        <a:lnSpc>
                          <a:spcPct val="107000"/>
                        </a:lnSpc>
                        <a:spcBef>
                          <a:spcPts val="0"/>
                        </a:spcBef>
                        <a:spcAft>
                          <a:spcPts val="0"/>
                        </a:spcAft>
                      </a:pPr>
                      <a:r>
                        <a:rPr lang="en-US" sz="1800" dirty="0">
                          <a:effectLst/>
                        </a:rPr>
                        <a:t>Missionary Correspondence</a:t>
                      </a:r>
                    </a:p>
                    <a:p>
                      <a:pPr marL="0" marR="0" indent="0" algn="l">
                        <a:lnSpc>
                          <a:spcPct val="107000"/>
                        </a:lnSpc>
                        <a:spcBef>
                          <a:spcPts val="0"/>
                        </a:spcBef>
                        <a:spcAft>
                          <a:spcPts val="0"/>
                        </a:spcAft>
                      </a:pPr>
                      <a:r>
                        <a:rPr lang="en-US" sz="1800" dirty="0">
                          <a:effectLst/>
                        </a:rPr>
                        <a:t>Music</a:t>
                      </a:r>
                    </a:p>
                    <a:p>
                      <a:pPr marL="0" marR="0" indent="0" algn="l">
                        <a:lnSpc>
                          <a:spcPct val="107000"/>
                        </a:lnSpc>
                        <a:spcBef>
                          <a:spcPts val="0"/>
                        </a:spcBef>
                        <a:spcAft>
                          <a:spcPts val="0"/>
                        </a:spcAft>
                      </a:pPr>
                      <a:r>
                        <a:rPr lang="en-US" sz="1800" dirty="0">
                          <a:effectLst/>
                        </a:rPr>
                        <a:t>Neighborhood evangelism</a:t>
                      </a:r>
                    </a:p>
                    <a:p>
                      <a:pPr marL="0" marR="0" indent="0" algn="l">
                        <a:lnSpc>
                          <a:spcPct val="107000"/>
                        </a:lnSpc>
                        <a:spcBef>
                          <a:spcPts val="0"/>
                        </a:spcBef>
                        <a:spcAft>
                          <a:spcPts val="0"/>
                        </a:spcAft>
                      </a:pPr>
                      <a:r>
                        <a:rPr lang="en-US" sz="1800" dirty="0">
                          <a:effectLst/>
                        </a:rPr>
                        <a:t>Nursery</a:t>
                      </a:r>
                    </a:p>
                    <a:p>
                      <a:pPr marL="0" marR="0" indent="0" algn="l">
                        <a:lnSpc>
                          <a:spcPct val="107000"/>
                        </a:lnSpc>
                        <a:spcBef>
                          <a:spcPts val="0"/>
                        </a:spcBef>
                        <a:spcAft>
                          <a:spcPts val="0"/>
                        </a:spcAft>
                      </a:pPr>
                      <a:r>
                        <a:rPr lang="en-US" sz="1800" dirty="0">
                          <a:effectLst/>
                        </a:rPr>
                        <a:t>Office</a:t>
                      </a:r>
                    </a:p>
                    <a:p>
                      <a:pPr marL="0" marR="0" indent="0" algn="l">
                        <a:lnSpc>
                          <a:spcPct val="107000"/>
                        </a:lnSpc>
                        <a:spcBef>
                          <a:spcPts val="0"/>
                        </a:spcBef>
                        <a:spcAft>
                          <a:spcPts val="0"/>
                        </a:spcAft>
                      </a:pPr>
                      <a:r>
                        <a:rPr lang="en-US" sz="1800" dirty="0">
                          <a:effectLst/>
                        </a:rPr>
                        <a:t>People in Need</a:t>
                      </a:r>
                    </a:p>
                    <a:p>
                      <a:pPr marL="0" marR="0" indent="0" algn="l">
                        <a:lnSpc>
                          <a:spcPct val="107000"/>
                        </a:lnSpc>
                        <a:spcBef>
                          <a:spcPts val="0"/>
                        </a:spcBef>
                        <a:spcAft>
                          <a:spcPts val="0"/>
                        </a:spcAft>
                      </a:pPr>
                      <a:r>
                        <a:rPr lang="en-US" sz="1800" dirty="0">
                          <a:effectLst/>
                        </a:rPr>
                        <a:t>Pew Materials</a:t>
                      </a:r>
                    </a:p>
                    <a:p>
                      <a:pPr marL="0" marR="0" indent="0" algn="l">
                        <a:lnSpc>
                          <a:spcPct val="107000"/>
                        </a:lnSpc>
                        <a:spcBef>
                          <a:spcPts val="0"/>
                        </a:spcBef>
                        <a:spcAft>
                          <a:spcPts val="0"/>
                        </a:spcAft>
                      </a:pPr>
                      <a:r>
                        <a:rPr lang="en-US" sz="1800" dirty="0">
                          <a:effectLst/>
                        </a:rPr>
                        <a:t>Prayer Time</a:t>
                      </a:r>
                    </a:p>
                    <a:p>
                      <a:pPr marL="0" marR="0" indent="0" algn="l">
                        <a:lnSpc>
                          <a:spcPct val="107000"/>
                        </a:lnSpc>
                        <a:spcBef>
                          <a:spcPts val="0"/>
                        </a:spcBef>
                        <a:spcAft>
                          <a:spcPts val="0"/>
                        </a:spcAft>
                      </a:pPr>
                      <a:r>
                        <a:rPr lang="en-US" sz="1800" dirty="0">
                          <a:effectLst/>
                        </a:rPr>
                        <a:t>Preaching Rotation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16" marR="39316" marT="39316" marB="39316"/>
                </a:tc>
                <a:tc>
                  <a:txBody>
                    <a:bodyPr/>
                    <a:lstStyle/>
                    <a:p>
                      <a:pPr marL="0" marR="0" indent="0" algn="l">
                        <a:lnSpc>
                          <a:spcPct val="107000"/>
                        </a:lnSpc>
                        <a:spcBef>
                          <a:spcPts val="0"/>
                        </a:spcBef>
                        <a:spcAft>
                          <a:spcPts val="0"/>
                        </a:spcAft>
                      </a:pPr>
                      <a:r>
                        <a:rPr lang="en-US" sz="1800" dirty="0">
                          <a:effectLst/>
                        </a:rPr>
                        <a:t>Resource Room</a:t>
                      </a:r>
                    </a:p>
                    <a:p>
                      <a:pPr marL="0" marR="0" indent="0" algn="l">
                        <a:lnSpc>
                          <a:spcPct val="107000"/>
                        </a:lnSpc>
                        <a:spcBef>
                          <a:spcPts val="0"/>
                        </a:spcBef>
                        <a:spcAft>
                          <a:spcPts val="0"/>
                        </a:spcAft>
                      </a:pPr>
                      <a:r>
                        <a:rPr lang="en-US" sz="1800" dirty="0">
                          <a:effectLst/>
                        </a:rPr>
                        <a:t>Responsibility List</a:t>
                      </a:r>
                    </a:p>
                    <a:p>
                      <a:pPr marL="0" marR="0" indent="0" algn="l">
                        <a:lnSpc>
                          <a:spcPct val="107000"/>
                        </a:lnSpc>
                        <a:spcBef>
                          <a:spcPts val="0"/>
                        </a:spcBef>
                        <a:spcAft>
                          <a:spcPts val="0"/>
                        </a:spcAft>
                      </a:pPr>
                      <a:r>
                        <a:rPr lang="en-US" sz="1800" dirty="0">
                          <a:effectLst/>
                        </a:rPr>
                        <a:t>Secretarial work</a:t>
                      </a:r>
                    </a:p>
                    <a:p>
                      <a:pPr marL="0" marR="0" indent="0" algn="l">
                        <a:lnSpc>
                          <a:spcPct val="107000"/>
                        </a:lnSpc>
                        <a:spcBef>
                          <a:spcPts val="0"/>
                        </a:spcBef>
                        <a:spcAft>
                          <a:spcPts val="0"/>
                        </a:spcAft>
                      </a:pPr>
                      <a:r>
                        <a:rPr lang="en-US" sz="1800" dirty="0">
                          <a:effectLst/>
                        </a:rPr>
                        <a:t>Small Group Fellowships</a:t>
                      </a:r>
                    </a:p>
                    <a:p>
                      <a:pPr marL="0" marR="0" indent="0" algn="l">
                        <a:lnSpc>
                          <a:spcPct val="107000"/>
                        </a:lnSpc>
                        <a:spcBef>
                          <a:spcPts val="0"/>
                        </a:spcBef>
                        <a:spcAft>
                          <a:spcPts val="0"/>
                        </a:spcAft>
                      </a:pPr>
                      <a:r>
                        <a:rPr lang="en-US" sz="1800" dirty="0">
                          <a:effectLst/>
                        </a:rPr>
                        <a:t>Snack Rotation</a:t>
                      </a:r>
                    </a:p>
                    <a:p>
                      <a:pPr marL="0" marR="0" indent="0" algn="l">
                        <a:lnSpc>
                          <a:spcPct val="107000"/>
                        </a:lnSpc>
                        <a:spcBef>
                          <a:spcPts val="0"/>
                        </a:spcBef>
                        <a:spcAft>
                          <a:spcPts val="0"/>
                        </a:spcAft>
                      </a:pPr>
                      <a:r>
                        <a:rPr lang="en-US" sz="1800" dirty="0">
                          <a:effectLst/>
                        </a:rPr>
                        <a:t>Sound Room</a:t>
                      </a:r>
                    </a:p>
                    <a:p>
                      <a:pPr marL="0" marR="0" indent="0" algn="l">
                        <a:lnSpc>
                          <a:spcPct val="107000"/>
                        </a:lnSpc>
                        <a:spcBef>
                          <a:spcPts val="0"/>
                        </a:spcBef>
                        <a:spcAft>
                          <a:spcPts val="0"/>
                        </a:spcAft>
                      </a:pPr>
                      <a:r>
                        <a:rPr lang="en-US" sz="1800" dirty="0">
                          <a:effectLst/>
                        </a:rPr>
                        <a:t>Special Events</a:t>
                      </a:r>
                    </a:p>
                    <a:p>
                      <a:pPr marL="0" marR="0" indent="0" algn="l">
                        <a:lnSpc>
                          <a:spcPct val="107000"/>
                        </a:lnSpc>
                        <a:spcBef>
                          <a:spcPts val="0"/>
                        </a:spcBef>
                        <a:spcAft>
                          <a:spcPts val="0"/>
                        </a:spcAft>
                      </a:pPr>
                      <a:r>
                        <a:rPr lang="en-US" sz="1800" dirty="0">
                          <a:effectLst/>
                        </a:rPr>
                        <a:t>Special Seminars</a:t>
                      </a:r>
                    </a:p>
                    <a:p>
                      <a:pPr marL="0" marR="0" indent="0" algn="l">
                        <a:lnSpc>
                          <a:spcPct val="107000"/>
                        </a:lnSpc>
                        <a:spcBef>
                          <a:spcPts val="0"/>
                        </a:spcBef>
                        <a:spcAft>
                          <a:spcPts val="0"/>
                        </a:spcAft>
                      </a:pPr>
                      <a:r>
                        <a:rPr lang="en-US" sz="1800" dirty="0">
                          <a:effectLst/>
                        </a:rPr>
                        <a:t>Sunday School</a:t>
                      </a:r>
                    </a:p>
                    <a:p>
                      <a:pPr marL="0" marR="0" indent="0" algn="l">
                        <a:lnSpc>
                          <a:spcPct val="107000"/>
                        </a:lnSpc>
                        <a:spcBef>
                          <a:spcPts val="0"/>
                        </a:spcBef>
                        <a:spcAft>
                          <a:spcPts val="0"/>
                        </a:spcAft>
                      </a:pPr>
                      <a:r>
                        <a:rPr lang="en-US" sz="1800" dirty="0">
                          <a:effectLst/>
                        </a:rPr>
                        <a:t>Sunday snack rotation</a:t>
                      </a:r>
                    </a:p>
                    <a:p>
                      <a:pPr marL="0" marR="0" indent="0" algn="l">
                        <a:lnSpc>
                          <a:spcPct val="107000"/>
                        </a:lnSpc>
                        <a:spcBef>
                          <a:spcPts val="0"/>
                        </a:spcBef>
                        <a:spcAft>
                          <a:spcPts val="0"/>
                        </a:spcAft>
                      </a:pPr>
                      <a:r>
                        <a:rPr lang="en-US" sz="1800" dirty="0">
                          <a:effectLst/>
                        </a:rPr>
                        <a:t>Teacher (Adult)</a:t>
                      </a:r>
                    </a:p>
                    <a:p>
                      <a:pPr marL="0" marR="0" indent="0" algn="l">
                        <a:lnSpc>
                          <a:spcPct val="107000"/>
                        </a:lnSpc>
                        <a:spcBef>
                          <a:spcPts val="0"/>
                        </a:spcBef>
                        <a:spcAft>
                          <a:spcPts val="0"/>
                        </a:spcAft>
                      </a:pPr>
                      <a:r>
                        <a:rPr lang="en-US" sz="1800" dirty="0">
                          <a:effectLst/>
                        </a:rPr>
                        <a:t>Transportation</a:t>
                      </a:r>
                    </a:p>
                    <a:p>
                      <a:pPr marL="0" marR="0" indent="0" algn="l">
                        <a:lnSpc>
                          <a:spcPct val="107000"/>
                        </a:lnSpc>
                        <a:spcBef>
                          <a:spcPts val="0"/>
                        </a:spcBef>
                        <a:spcAft>
                          <a:spcPts val="0"/>
                        </a:spcAft>
                      </a:pPr>
                      <a:r>
                        <a:rPr lang="en-US" sz="1800" dirty="0">
                          <a:effectLst/>
                        </a:rPr>
                        <a:t>Treasury</a:t>
                      </a:r>
                    </a:p>
                    <a:p>
                      <a:pPr marL="0" marR="0" indent="0" algn="l">
                        <a:lnSpc>
                          <a:spcPct val="107000"/>
                        </a:lnSpc>
                        <a:spcBef>
                          <a:spcPts val="0"/>
                        </a:spcBef>
                        <a:spcAft>
                          <a:spcPts val="0"/>
                        </a:spcAft>
                      </a:pPr>
                      <a:r>
                        <a:rPr lang="en-US" sz="1800" dirty="0">
                          <a:effectLst/>
                        </a:rPr>
                        <a:t>University of Acts</a:t>
                      </a:r>
                    </a:p>
                    <a:p>
                      <a:pPr marL="0" marR="0" indent="0" algn="l">
                        <a:lnSpc>
                          <a:spcPct val="107000"/>
                        </a:lnSpc>
                        <a:spcBef>
                          <a:spcPts val="0"/>
                        </a:spcBef>
                        <a:spcAft>
                          <a:spcPts val="0"/>
                        </a:spcAft>
                      </a:pPr>
                      <a:r>
                        <a:rPr lang="en-US" sz="1800" dirty="0">
                          <a:effectLst/>
                        </a:rPr>
                        <a:t>Ushering</a:t>
                      </a:r>
                    </a:p>
                    <a:p>
                      <a:pPr marL="0" marR="0" indent="0" algn="l">
                        <a:lnSpc>
                          <a:spcPct val="107000"/>
                        </a:lnSpc>
                        <a:spcBef>
                          <a:spcPts val="0"/>
                        </a:spcBef>
                        <a:spcAft>
                          <a:spcPts val="0"/>
                        </a:spcAft>
                      </a:pPr>
                      <a:r>
                        <a:rPr lang="en-US" sz="1800" dirty="0">
                          <a:effectLst/>
                        </a:rPr>
                        <a:t>Video Production</a:t>
                      </a:r>
                    </a:p>
                    <a:p>
                      <a:pPr marL="0" marR="0" indent="0" algn="l">
                        <a:lnSpc>
                          <a:spcPct val="107000"/>
                        </a:lnSpc>
                        <a:spcBef>
                          <a:spcPts val="0"/>
                        </a:spcBef>
                        <a:spcAft>
                          <a:spcPts val="0"/>
                        </a:spcAft>
                      </a:pPr>
                      <a:r>
                        <a:rPr lang="en-US" sz="1800" dirty="0">
                          <a:effectLst/>
                        </a:rPr>
                        <a:t>Visitation</a:t>
                      </a:r>
                    </a:p>
                    <a:p>
                      <a:pPr marL="0" marR="0" indent="0" algn="l">
                        <a:lnSpc>
                          <a:spcPct val="107000"/>
                        </a:lnSpc>
                        <a:spcBef>
                          <a:spcPts val="0"/>
                        </a:spcBef>
                        <a:spcAft>
                          <a:spcPts val="0"/>
                        </a:spcAft>
                      </a:pPr>
                      <a:r>
                        <a:rPr lang="en-US" sz="1800" dirty="0">
                          <a:effectLst/>
                        </a:rPr>
                        <a:t>Web Site</a:t>
                      </a:r>
                    </a:p>
                    <a:p>
                      <a:pPr marL="0" marR="0" indent="0" algn="l">
                        <a:lnSpc>
                          <a:spcPct val="107000"/>
                        </a:lnSpc>
                        <a:spcBef>
                          <a:spcPts val="0"/>
                        </a:spcBef>
                        <a:spcAft>
                          <a:spcPts val="0"/>
                        </a:spcAft>
                      </a:pPr>
                      <a:r>
                        <a:rPr lang="en-US" sz="1800" dirty="0">
                          <a:effectLst/>
                        </a:rPr>
                        <a:t>Washing linens</a:t>
                      </a:r>
                    </a:p>
                    <a:p>
                      <a:pPr marL="0" marR="0" indent="0" algn="l">
                        <a:lnSpc>
                          <a:spcPct val="107000"/>
                        </a:lnSpc>
                        <a:spcBef>
                          <a:spcPts val="0"/>
                        </a:spcBef>
                        <a:spcAft>
                          <a:spcPts val="0"/>
                        </a:spcAft>
                      </a:pPr>
                      <a:r>
                        <a:rPr lang="en-US" sz="1800" dirty="0">
                          <a:effectLst/>
                        </a:rPr>
                        <a:t>Women's Ministries</a:t>
                      </a:r>
                    </a:p>
                    <a:p>
                      <a:pPr marL="0" marR="0" indent="0" algn="l">
                        <a:lnSpc>
                          <a:spcPct val="107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16" marR="39316" marT="39316" marB="39316"/>
                </a:tc>
                <a:extLst>
                  <a:ext uri="{0D108BD9-81ED-4DB2-BD59-A6C34878D82A}">
                    <a16:rowId xmlns:a16="http://schemas.microsoft.com/office/drawing/2014/main" val="10000"/>
                  </a:ext>
                </a:extLst>
              </a:tr>
            </a:tbl>
          </a:graphicData>
        </a:graphic>
      </p:graphicFrame>
      <p:sp>
        <p:nvSpPr>
          <p:cNvPr id="13" name="TextBox 12"/>
          <p:cNvSpPr txBox="1"/>
          <p:nvPr/>
        </p:nvSpPr>
        <p:spPr>
          <a:xfrm>
            <a:off x="3545058" y="117826"/>
            <a:ext cx="513470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mj-lt"/>
                <a:ea typeface="+mj-ea"/>
                <a:cs typeface="+mj-cs"/>
                <a:sym typeface="Calibri"/>
              </a:rPr>
              <a:t>Ministry Opportunities at Hillview </a:t>
            </a:r>
          </a:p>
        </p:txBody>
      </p:sp>
    </p:spTree>
    <p:extLst>
      <p:ext uri="{BB962C8B-B14F-4D97-AF65-F5344CB8AC3E}">
        <p14:creationId xmlns:p14="http://schemas.microsoft.com/office/powerpoint/2010/main" val="1737087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E.  Some guidelines and conditions on the </a:t>
            </a:r>
            <a:br>
              <a:rPr lang="en-US" sz="3600" dirty="0"/>
            </a:br>
            <a:r>
              <a:rPr lang="en-US" sz="3600" dirty="0"/>
              <a:t>     exercise of our priesthood.</a:t>
            </a:r>
          </a:p>
        </p:txBody>
      </p:sp>
      <p:sp>
        <p:nvSpPr>
          <p:cNvPr id="3" name="Text Placeholder 2"/>
          <p:cNvSpPr>
            <a:spLocks noGrp="1"/>
          </p:cNvSpPr>
          <p:nvPr>
            <p:ph type="body" idx="1"/>
          </p:nvPr>
        </p:nvSpPr>
        <p:spPr/>
        <p:txBody>
          <a:bodyPr>
            <a:normAutofit/>
          </a:bodyPr>
          <a:lstStyle/>
          <a:p>
            <a:pPr marL="0" indent="0">
              <a:spcBef>
                <a:spcPts val="0"/>
              </a:spcBef>
              <a:buNone/>
            </a:pPr>
            <a:r>
              <a:rPr lang="en-US" sz="3000" dirty="0"/>
              <a:t>2.  Recognize differing roles. </a:t>
            </a:r>
          </a:p>
          <a:p>
            <a:pPr marL="0" indent="0">
              <a:spcBef>
                <a:spcPts val="0"/>
              </a:spcBef>
              <a:buNone/>
            </a:pPr>
            <a:r>
              <a:rPr lang="en-US" sz="3000" dirty="0"/>
              <a:t>     a) Both men &amp; women have an equal standing </a:t>
            </a:r>
          </a:p>
          <a:p>
            <a:pPr marL="0" indent="0">
              <a:spcBef>
                <a:spcPts val="0"/>
              </a:spcBef>
              <a:buNone/>
            </a:pPr>
            <a:r>
              <a:rPr lang="en-US" sz="3000" dirty="0"/>
              <a:t>         before God with regard to salvation. Gal. 3:28</a:t>
            </a:r>
          </a:p>
          <a:p>
            <a:pPr marL="0" indent="0">
              <a:spcBef>
                <a:spcPts val="0"/>
              </a:spcBef>
              <a:buNone/>
            </a:pPr>
            <a:r>
              <a:rPr lang="en-US" sz="3000" dirty="0"/>
              <a:t>      b) God calls some men to serve as overseers &amp; </a:t>
            </a:r>
          </a:p>
          <a:p>
            <a:pPr marL="0" indent="0">
              <a:spcBef>
                <a:spcPts val="0"/>
              </a:spcBef>
              <a:buNone/>
            </a:pPr>
            <a:r>
              <a:rPr lang="en-US" sz="3000" dirty="0"/>
              <a:t>          authoritative teachers of the Word. 1Tim. 3:1-7</a:t>
            </a:r>
          </a:p>
          <a:p>
            <a:pPr marL="0" indent="0">
              <a:spcBef>
                <a:spcPts val="0"/>
              </a:spcBef>
              <a:buNone/>
            </a:pPr>
            <a:r>
              <a:rPr lang="en-US" sz="3000" dirty="0"/>
              <a:t>      c) Women are not to teach or exercise authority over </a:t>
            </a:r>
          </a:p>
          <a:p>
            <a:pPr marL="0" indent="0">
              <a:spcBef>
                <a:spcPts val="0"/>
              </a:spcBef>
              <a:buNone/>
            </a:pPr>
            <a:r>
              <a:rPr lang="en-US" sz="3000" dirty="0"/>
              <a:t>           a man. 1Tim 2:12-14</a:t>
            </a:r>
          </a:p>
          <a:p>
            <a:endParaRPr lang="en-US" sz="3000" dirty="0"/>
          </a:p>
        </p:txBody>
      </p:sp>
    </p:spTree>
    <p:extLst>
      <p:ext uri="{BB962C8B-B14F-4D97-AF65-F5344CB8AC3E}">
        <p14:creationId xmlns:p14="http://schemas.microsoft.com/office/powerpoint/2010/main" val="34471485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E.  Some guidelines and conditions on the </a:t>
            </a:r>
            <a:br>
              <a:rPr lang="en-US" sz="3600" dirty="0"/>
            </a:br>
            <a:r>
              <a:rPr lang="en-US" sz="3600" dirty="0"/>
              <a:t>     exercise of our priesthood.</a:t>
            </a:r>
          </a:p>
        </p:txBody>
      </p:sp>
      <p:sp>
        <p:nvSpPr>
          <p:cNvPr id="3" name="Text Placeholder 2"/>
          <p:cNvSpPr>
            <a:spLocks noGrp="1"/>
          </p:cNvSpPr>
          <p:nvPr>
            <p:ph type="body" idx="1"/>
          </p:nvPr>
        </p:nvSpPr>
        <p:spPr/>
        <p:txBody>
          <a:bodyPr>
            <a:normAutofit/>
          </a:bodyPr>
          <a:lstStyle/>
          <a:p>
            <a:pPr marL="0" indent="0">
              <a:spcBef>
                <a:spcPts val="0"/>
              </a:spcBef>
              <a:buNone/>
            </a:pPr>
            <a:r>
              <a:rPr lang="en-US" sz="3000" dirty="0"/>
              <a:t>2.  Recognize differing roles. </a:t>
            </a:r>
          </a:p>
          <a:p>
            <a:pPr marL="0" indent="0">
              <a:spcBef>
                <a:spcPts val="0"/>
              </a:spcBef>
              <a:buNone/>
            </a:pPr>
            <a:r>
              <a:rPr lang="en-US" sz="3000" dirty="0"/>
              <a:t>     d) T</a:t>
            </a:r>
            <a:r>
              <a:rPr lang="en-US" sz="3200" dirty="0"/>
              <a:t>he men of the church are to speak out in the</a:t>
            </a:r>
          </a:p>
          <a:p>
            <a:pPr marL="0" indent="0">
              <a:spcBef>
                <a:spcPts val="0"/>
              </a:spcBef>
              <a:buNone/>
            </a:pPr>
            <a:r>
              <a:rPr lang="en-US" sz="3200" dirty="0"/>
              <a:t>        public meetings of the church so as to direct the </a:t>
            </a:r>
          </a:p>
          <a:p>
            <a:pPr marL="0" indent="0">
              <a:spcBef>
                <a:spcPts val="0"/>
              </a:spcBef>
              <a:buNone/>
            </a:pPr>
            <a:r>
              <a:rPr lang="en-US" sz="3200" dirty="0"/>
              <a:t>        congregation. 1Tim. 2:8, 1Cor. 14:34-37</a:t>
            </a:r>
          </a:p>
          <a:p>
            <a:pPr marL="0" indent="0">
              <a:spcBef>
                <a:spcPts val="0"/>
              </a:spcBef>
              <a:buNone/>
            </a:pPr>
            <a:r>
              <a:rPr lang="en-US" sz="3200" dirty="0"/>
              <a:t>     e) A woman’s perspective on the Lord’s Supper</a:t>
            </a:r>
          </a:p>
          <a:p>
            <a:pPr marL="0" indent="0">
              <a:spcBef>
                <a:spcPts val="0"/>
              </a:spcBef>
              <a:buNone/>
            </a:pPr>
            <a:r>
              <a:rPr lang="en-US" sz="3200" dirty="0"/>
              <a:t>      f) Women ministering to other women Titus 2:3-5</a:t>
            </a:r>
          </a:p>
        </p:txBody>
      </p:sp>
    </p:spTree>
    <p:extLst>
      <p:ext uri="{BB962C8B-B14F-4D97-AF65-F5344CB8AC3E}">
        <p14:creationId xmlns:p14="http://schemas.microsoft.com/office/powerpoint/2010/main" val="3345026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marL="0" indent="0">
              <a:buNone/>
            </a:pPr>
            <a:r>
              <a:rPr lang="en-US" sz="3600" dirty="0"/>
              <a:t>“The priesthood of all believers is a truth that should be understood, believed, and joyfully practiced by every Christian.”</a:t>
            </a:r>
          </a:p>
          <a:p>
            <a:pPr marL="0" indent="0">
              <a:buNone/>
            </a:pPr>
            <a:r>
              <a:rPr lang="en-US" sz="3600" dirty="0"/>
              <a:t>                                                               </a:t>
            </a:r>
            <a:r>
              <a:rPr lang="en-US" sz="1800" dirty="0"/>
              <a:t>Bill MacDonald</a:t>
            </a:r>
          </a:p>
          <a:p>
            <a:endParaRPr lang="en-US" sz="3600" dirty="0"/>
          </a:p>
        </p:txBody>
      </p:sp>
    </p:spTree>
    <p:extLst>
      <p:ext uri="{BB962C8B-B14F-4D97-AF65-F5344CB8AC3E}">
        <p14:creationId xmlns:p14="http://schemas.microsoft.com/office/powerpoint/2010/main" val="38473252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2"/>
          <p:cNvSpPr txBox="1"/>
          <p:nvPr/>
        </p:nvSpPr>
        <p:spPr>
          <a:xfrm>
            <a:off x="3083058" y="3626493"/>
            <a:ext cx="6025887"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lvl1pPr>
              <a:defRPr>
                <a:solidFill>
                  <a:srgbClr val="F2F2F2"/>
                </a:solidFill>
                <a:latin typeface="Century Gothic"/>
                <a:ea typeface="Century Gothic"/>
                <a:cs typeface="Century Gothic"/>
                <a:sym typeface="Century Gothic"/>
              </a:defRPr>
            </a:lvl1pPr>
          </a:lstStyle>
          <a:p>
            <a:r>
              <a:rPr lang="en-US" sz="2800" dirty="0"/>
              <a:t>Inauguration of the Priestly Service</a:t>
            </a:r>
          </a:p>
          <a:p>
            <a:pPr algn="ctr"/>
            <a:r>
              <a:rPr lang="en-US" sz="2800" dirty="0"/>
              <a:t>Leviticus 9</a:t>
            </a:r>
            <a:endParaRPr sz="2800" dirty="0"/>
          </a:p>
        </p:txBody>
      </p:sp>
      <p:sp>
        <p:nvSpPr>
          <p:cNvPr id="104" name="“We have such a high priest”"/>
          <p:cNvSpPr txBox="1"/>
          <p:nvPr/>
        </p:nvSpPr>
        <p:spPr>
          <a:xfrm>
            <a:off x="1982858" y="2601557"/>
            <a:ext cx="8226289"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lgn="ctr">
              <a:defRPr sz="4400">
                <a:solidFill>
                  <a:srgbClr val="F2F2F2"/>
                </a:solidFill>
                <a:latin typeface="Century Gothic"/>
                <a:ea typeface="Century Gothic"/>
                <a:cs typeface="Century Gothic"/>
                <a:sym typeface="Century Gothic"/>
              </a:defRPr>
            </a:lvl1pPr>
          </a:lstStyle>
          <a:p>
            <a:r>
              <a:rPr lang="en-US" b="1" i="1" dirty="0"/>
              <a:t>The Priesthood Then and Now</a:t>
            </a:r>
            <a:endParaRPr b="1" i="1" dirty="0"/>
          </a:p>
        </p:txBody>
      </p:sp>
    </p:spTree>
    <p:extLst>
      <p:ext uri="{BB962C8B-B14F-4D97-AF65-F5344CB8AC3E}">
        <p14:creationId xmlns:p14="http://schemas.microsoft.com/office/powerpoint/2010/main" val="30464058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7452"/>
            <a:ext cx="7430218" cy="5290550"/>
          </a:xfrm>
          <a:prstGeom prst="rect">
            <a:avLst/>
          </a:prstGeom>
        </p:spPr>
      </p:pic>
      <p:sp>
        <p:nvSpPr>
          <p:cNvPr id="3" name="TextBox 2"/>
          <p:cNvSpPr txBox="1"/>
          <p:nvPr/>
        </p:nvSpPr>
        <p:spPr>
          <a:xfrm>
            <a:off x="7723163" y="815927"/>
            <a:ext cx="4234375"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200" dirty="0">
                <a:solidFill>
                  <a:schemeClr val="bg1"/>
                </a:solidFill>
              </a:rPr>
              <a:t>Exod. 19:5,6 “If you will indeed obey My voice and keep My covenant, then you shall be My own possession among all the peoples... and you shall be to Me a </a:t>
            </a:r>
            <a:r>
              <a:rPr lang="en-US" sz="3200" dirty="0">
                <a:solidFill>
                  <a:schemeClr val="accent1">
                    <a:lumMod val="40000"/>
                    <a:lumOff val="60000"/>
                  </a:schemeClr>
                </a:solidFill>
              </a:rPr>
              <a:t>kingdom of priests </a:t>
            </a:r>
            <a:r>
              <a:rPr lang="en-US" sz="3200" dirty="0">
                <a:solidFill>
                  <a:schemeClr val="bg1"/>
                </a:solidFill>
              </a:rPr>
              <a:t>and a holy nation” </a:t>
            </a:r>
            <a:endParaRPr lang="en-US" sz="3200" dirty="0">
              <a:solidFill>
                <a:schemeClr val="bg1"/>
              </a:solidFill>
              <a:effectLst/>
            </a:endParaRPr>
          </a:p>
        </p:txBody>
      </p:sp>
    </p:spTree>
    <p:extLst>
      <p:ext uri="{BB962C8B-B14F-4D97-AF65-F5344CB8AC3E}">
        <p14:creationId xmlns:p14="http://schemas.microsoft.com/office/powerpoint/2010/main" val="38623799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aws of Sacrifices (1:1-7:38)…"/>
          <p:cNvSpPr txBox="1"/>
          <p:nvPr/>
        </p:nvSpPr>
        <p:spPr>
          <a:xfrm>
            <a:off x="982016" y="1701800"/>
            <a:ext cx="10227969" cy="2008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nchor="t">
            <a:spAutoFit/>
          </a:bodyPr>
          <a:lstStyle/>
          <a:p>
            <a:pPr>
              <a:spcBef>
                <a:spcPts val="533"/>
              </a:spcBef>
              <a:buSzPct val="100000"/>
              <a:defRPr sz="2000">
                <a:solidFill>
                  <a:srgbClr val="F2F2F2"/>
                </a:solidFill>
                <a:latin typeface="Century Gothic"/>
                <a:ea typeface="Century Gothic"/>
                <a:cs typeface="Century Gothic"/>
                <a:sym typeface="Century Gothic"/>
              </a:defRPr>
            </a:pPr>
            <a:r>
              <a:rPr sz="2800" dirty="0"/>
              <a:t>Laws of Priesthood (8:1-10:20)</a:t>
            </a:r>
          </a:p>
          <a:p>
            <a:pPr marL="1292225" lvl="1" indent="-445135">
              <a:spcBef>
                <a:spcPts val="533"/>
              </a:spcBef>
              <a:buSzPct val="100000"/>
              <a:buAutoNum type="arabicPeriod"/>
              <a:defRPr sz="2000">
                <a:solidFill>
                  <a:srgbClr val="F2F2F2"/>
                </a:solidFill>
                <a:latin typeface="Century Gothic"/>
                <a:ea typeface="Century Gothic"/>
                <a:cs typeface="Century Gothic"/>
                <a:sym typeface="Century Gothic"/>
              </a:defRPr>
            </a:pPr>
            <a:r>
              <a:rPr sz="2800" dirty="0"/>
              <a:t>Consecration of Priests (8:1-36)</a:t>
            </a:r>
          </a:p>
          <a:p>
            <a:pPr marL="1292225" lvl="1" indent="-445135">
              <a:spcBef>
                <a:spcPts val="533"/>
              </a:spcBef>
              <a:buSzPct val="100000"/>
              <a:buAutoNum type="arabicPeriod"/>
              <a:defRPr sz="2000">
                <a:solidFill>
                  <a:srgbClr val="F2F2F2"/>
                </a:solidFill>
                <a:latin typeface="Century Gothic"/>
                <a:ea typeface="Century Gothic"/>
                <a:cs typeface="Century Gothic"/>
                <a:sym typeface="Century Gothic"/>
              </a:defRPr>
            </a:pPr>
            <a:r>
              <a:rPr sz="2800" dirty="0"/>
              <a:t>Inauguration of the priestly service (9:1-24)</a:t>
            </a:r>
          </a:p>
          <a:p>
            <a:pPr marL="1292225" lvl="1" indent="-445135">
              <a:spcBef>
                <a:spcPts val="533"/>
              </a:spcBef>
              <a:buSzPct val="100000"/>
              <a:buAutoNum type="arabicPeriod"/>
              <a:defRPr sz="2000">
                <a:solidFill>
                  <a:srgbClr val="F2F2F2"/>
                </a:solidFill>
                <a:latin typeface="Century Gothic"/>
                <a:ea typeface="Century Gothic"/>
                <a:cs typeface="Century Gothic"/>
                <a:sym typeface="Century Gothic"/>
              </a:defRPr>
            </a:pPr>
            <a:r>
              <a:rPr sz="2800" dirty="0" err="1"/>
              <a:t>Nadab</a:t>
            </a:r>
            <a:r>
              <a:rPr sz="2800" dirty="0"/>
              <a:t> and </a:t>
            </a:r>
            <a:r>
              <a:rPr sz="2800" dirty="0" err="1"/>
              <a:t>Abihu’s</a:t>
            </a:r>
            <a:r>
              <a:rPr sz="2800" dirty="0"/>
              <a:t> sacrilegious service (10:1-20)</a:t>
            </a:r>
          </a:p>
        </p:txBody>
      </p:sp>
      <p:sp>
        <p:nvSpPr>
          <p:cNvPr id="120" name="Outline"/>
          <p:cNvSpPr txBox="1"/>
          <p:nvPr/>
        </p:nvSpPr>
        <p:spPr>
          <a:xfrm>
            <a:off x="5054210" y="147653"/>
            <a:ext cx="2083581"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lgn="ctr">
              <a:defRPr sz="4400">
                <a:solidFill>
                  <a:srgbClr val="F2F2F2"/>
                </a:solidFill>
                <a:latin typeface="Century Gothic"/>
                <a:ea typeface="Century Gothic"/>
                <a:cs typeface="Century Gothic"/>
                <a:sym typeface="Century Gothic"/>
              </a:defRPr>
            </a:lvl1pPr>
          </a:lstStyle>
          <a:p>
            <a:r>
              <a:t>Outline</a:t>
            </a:r>
          </a:p>
        </p:txBody>
      </p:sp>
    </p:spTree>
    <p:extLst>
      <p:ext uri="{BB962C8B-B14F-4D97-AF65-F5344CB8AC3E}">
        <p14:creationId xmlns:p14="http://schemas.microsoft.com/office/powerpoint/2010/main" val="17943732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We have such a High Priest"/>
          <p:cNvSpPr txBox="1">
            <a:spLocks noGrp="1"/>
          </p:cNvSpPr>
          <p:nvPr>
            <p:ph type="title"/>
          </p:nvPr>
        </p:nvSpPr>
        <p:spPr>
          <a:prstGeom prst="rect">
            <a:avLst/>
          </a:prstGeom>
        </p:spPr>
        <p:txBody>
          <a:bodyPr>
            <a:normAutofit/>
          </a:bodyPr>
          <a:lstStyle/>
          <a:p>
            <a:pPr algn="l"/>
            <a:r>
              <a:rPr lang="en-US" sz="3600" dirty="0"/>
              <a:t>I. Old Testament Priesthood</a:t>
            </a:r>
            <a:endParaRPr sz="3600" dirty="0"/>
          </a:p>
        </p:txBody>
      </p:sp>
      <p:sp>
        <p:nvSpPr>
          <p:cNvPr id="107" name="Consecration of Aaron and his sons…"/>
          <p:cNvSpPr txBox="1">
            <a:spLocks noGrp="1"/>
          </p:cNvSpPr>
          <p:nvPr>
            <p:ph type="body" sz="half" idx="1"/>
          </p:nvPr>
        </p:nvSpPr>
        <p:spPr>
          <a:xfrm>
            <a:off x="609600" y="1417640"/>
            <a:ext cx="10972801" cy="4552854"/>
          </a:xfrm>
          <a:prstGeom prst="rect">
            <a:avLst/>
          </a:prstGeom>
        </p:spPr>
        <p:txBody>
          <a:bodyPr>
            <a:normAutofit/>
          </a:bodyPr>
          <a:lstStyle/>
          <a:p>
            <a:pPr marL="0" indent="0">
              <a:spcBef>
                <a:spcPts val="0"/>
              </a:spcBef>
              <a:buNone/>
            </a:pPr>
            <a:r>
              <a:rPr lang="en-US" sz="3000" dirty="0"/>
              <a:t>   A. Formally established with the consecration of Aaron &amp;</a:t>
            </a:r>
          </a:p>
          <a:p>
            <a:pPr marL="0" indent="0">
              <a:spcBef>
                <a:spcPts val="0"/>
              </a:spcBef>
              <a:buNone/>
            </a:pPr>
            <a:r>
              <a:rPr lang="en-US" sz="3000" dirty="0"/>
              <a:t>        His sons in  Lev. 8</a:t>
            </a:r>
          </a:p>
          <a:p>
            <a:pPr marL="0" indent="0">
              <a:spcBef>
                <a:spcPts val="0"/>
              </a:spcBef>
              <a:buNone/>
            </a:pPr>
            <a:r>
              <a:rPr lang="en-US" sz="3000" dirty="0"/>
              <a:t>   B. Why Aaron? Why wasn’t he punished for making the</a:t>
            </a:r>
          </a:p>
          <a:p>
            <a:pPr marL="0" indent="0">
              <a:spcBef>
                <a:spcPts val="0"/>
              </a:spcBef>
              <a:buNone/>
            </a:pPr>
            <a:r>
              <a:rPr lang="en-US" sz="3000" dirty="0"/>
              <a:t>       golden calf &amp; leading the people into idolatry?</a:t>
            </a:r>
          </a:p>
          <a:p>
            <a:pPr marL="0" indent="0">
              <a:spcBef>
                <a:spcPts val="0"/>
              </a:spcBef>
              <a:buNone/>
            </a:pPr>
            <a:endParaRPr lang="en-US" sz="3000" dirty="0"/>
          </a:p>
          <a:p>
            <a:pPr marL="0" indent="0">
              <a:spcBef>
                <a:spcPts val="0"/>
              </a:spcBef>
              <a:buNone/>
            </a:pPr>
            <a:r>
              <a:rPr lang="en-US" sz="3200" dirty="0"/>
              <a:t>“It is safe to say that God used an unlikely person to serve in an important role. Aaron, the man who led the Israelites astray to worship a golden calf, was the very man God chose to lead Israel in worship of the Lord...</a:t>
            </a:r>
          </a:p>
          <a:p>
            <a:pPr>
              <a:spcBef>
                <a:spcPts val="0"/>
              </a:spcBef>
            </a:pPr>
            <a:endParaRPr sz="3000" dirty="0"/>
          </a:p>
          <a:p>
            <a:pPr marL="0" indent="0">
              <a:spcBef>
                <a:spcPts val="0"/>
              </a:spcBef>
              <a:buNone/>
            </a:pPr>
            <a:endParaRPr sz="3000" dirty="0"/>
          </a:p>
        </p:txBody>
      </p:sp>
    </p:spTree>
    <p:extLst>
      <p:ext uri="{BB962C8B-B14F-4D97-AF65-F5344CB8AC3E}">
        <p14:creationId xmlns:p14="http://schemas.microsoft.com/office/powerpoint/2010/main" val="30472415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xEl>
                                              <p:pRg st="1" end="1"/>
                                            </p:txEl>
                                          </p:spTgt>
                                        </p:tgtEl>
                                        <p:attrNameLst>
                                          <p:attrName>style.visibility</p:attrName>
                                        </p:attrNameLst>
                                      </p:cBhvr>
                                      <p:to>
                                        <p:strVal val="visible"/>
                                      </p:to>
                                    </p:set>
                                    <p:animEffect transition="in" filter="fade">
                                      <p:cBhvr>
                                        <p:cTn id="10" dur="500"/>
                                        <p:tgtEl>
                                          <p:spTgt spid="1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animEffect transition="in" filter="fade">
                                      <p:cBhvr>
                                        <p:cTn id="15" dur="500"/>
                                        <p:tgtEl>
                                          <p:spTgt spid="10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7">
                                            <p:txEl>
                                              <p:pRg st="3" end="3"/>
                                            </p:txEl>
                                          </p:spTgt>
                                        </p:tgtEl>
                                        <p:attrNameLst>
                                          <p:attrName>style.visibility</p:attrName>
                                        </p:attrNameLst>
                                      </p:cBhvr>
                                      <p:to>
                                        <p:strVal val="visible"/>
                                      </p:to>
                                    </p:set>
                                    <p:animEffect transition="in" filter="fade">
                                      <p:cBhvr>
                                        <p:cTn id="18" dur="500"/>
                                        <p:tgtEl>
                                          <p:spTgt spid="10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7">
                                            <p:txEl>
                                              <p:pRg st="5" end="5"/>
                                            </p:txEl>
                                          </p:spTgt>
                                        </p:tgtEl>
                                        <p:attrNameLst>
                                          <p:attrName>style.visibility</p:attrName>
                                        </p:attrNameLst>
                                      </p:cBhvr>
                                      <p:to>
                                        <p:strVal val="visible"/>
                                      </p:to>
                                    </p:set>
                                    <p:animEffect transition="in" filter="fade">
                                      <p:cBhvr>
                                        <p:cTn id="23" dur="500"/>
                                        <p:tgtEl>
                                          <p:spTgt spid="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We have such a High Priest"/>
          <p:cNvSpPr txBox="1">
            <a:spLocks noGrp="1"/>
          </p:cNvSpPr>
          <p:nvPr>
            <p:ph type="title"/>
          </p:nvPr>
        </p:nvSpPr>
        <p:spPr>
          <a:xfrm>
            <a:off x="609600" y="274638"/>
            <a:ext cx="10972800" cy="828021"/>
          </a:xfrm>
          <a:prstGeom prst="rect">
            <a:avLst/>
          </a:prstGeom>
        </p:spPr>
        <p:txBody>
          <a:bodyPr>
            <a:normAutofit/>
          </a:bodyPr>
          <a:lstStyle/>
          <a:p>
            <a:pPr algn="l"/>
            <a:r>
              <a:rPr lang="en-US" sz="3600" dirty="0"/>
              <a:t>I. Old Testament Priesthood</a:t>
            </a:r>
            <a:endParaRPr sz="3600" dirty="0"/>
          </a:p>
        </p:txBody>
      </p:sp>
      <p:sp>
        <p:nvSpPr>
          <p:cNvPr id="107" name="Consecration of Aaron and his sons…"/>
          <p:cNvSpPr txBox="1">
            <a:spLocks noGrp="1"/>
          </p:cNvSpPr>
          <p:nvPr>
            <p:ph type="body" sz="half" idx="1"/>
          </p:nvPr>
        </p:nvSpPr>
        <p:spPr>
          <a:xfrm>
            <a:off x="609600" y="1196788"/>
            <a:ext cx="10972801" cy="4773706"/>
          </a:xfrm>
          <a:prstGeom prst="rect">
            <a:avLst/>
          </a:prstGeom>
        </p:spPr>
        <p:txBody>
          <a:bodyPr>
            <a:normAutofit/>
          </a:bodyPr>
          <a:lstStyle/>
          <a:p>
            <a:pPr marL="0" indent="0">
              <a:buNone/>
            </a:pPr>
            <a:r>
              <a:rPr lang="en-US" sz="2800" dirty="0"/>
              <a:t>This pattern is often observed in Scripture. Many times, God uses the least likely to accomplish tasks for His glory:”</a:t>
            </a:r>
          </a:p>
          <a:p>
            <a:r>
              <a:rPr lang="en-US" sz="2800" dirty="0"/>
              <a:t>David</a:t>
            </a:r>
          </a:p>
          <a:p>
            <a:r>
              <a:rPr lang="en-US" sz="2800" dirty="0"/>
              <a:t>Mary Magdalene</a:t>
            </a:r>
          </a:p>
          <a:p>
            <a:r>
              <a:rPr lang="en-US" sz="2800" dirty="0"/>
              <a:t>Peter</a:t>
            </a:r>
          </a:p>
          <a:p>
            <a:r>
              <a:rPr lang="en-US" sz="2800" dirty="0"/>
              <a:t>Paul</a:t>
            </a:r>
          </a:p>
          <a:p>
            <a:pPr marL="0" indent="0">
              <a:buNone/>
            </a:pPr>
            <a:r>
              <a:rPr lang="en-US" sz="2800" dirty="0"/>
              <a:t>1Cor. 1:27 “God chose the foolish things of the world to shame the wise; God chose the weak things of the world to shame the strong.”                                                                    </a:t>
            </a:r>
            <a:r>
              <a:rPr lang="en-US" sz="1400" dirty="0"/>
              <a:t>gotquestions.org</a:t>
            </a:r>
            <a:endParaRPr lang="en-US" sz="2800" dirty="0"/>
          </a:p>
          <a:p>
            <a:endParaRPr sz="2800" dirty="0"/>
          </a:p>
          <a:p>
            <a:pPr marL="0" indent="0">
              <a:buNone/>
            </a:pPr>
            <a:endParaRPr sz="2800" dirty="0"/>
          </a:p>
        </p:txBody>
      </p:sp>
    </p:spTree>
    <p:extLst>
      <p:ext uri="{BB962C8B-B14F-4D97-AF65-F5344CB8AC3E}">
        <p14:creationId xmlns:p14="http://schemas.microsoft.com/office/powerpoint/2010/main" val="22915587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5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500"/>
                                        <p:tgtEl>
                                          <p:spTgt spid="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
                                            <p:txEl>
                                              <p:pRg st="3" end="3"/>
                                            </p:txEl>
                                          </p:spTgt>
                                        </p:tgtEl>
                                        <p:attrNameLst>
                                          <p:attrName>style.visibility</p:attrName>
                                        </p:attrNameLst>
                                      </p:cBhvr>
                                      <p:to>
                                        <p:strVal val="visible"/>
                                      </p:to>
                                    </p:set>
                                    <p:animEffect transition="in" filter="fade">
                                      <p:cBhvr>
                                        <p:cTn id="22" dur="500"/>
                                        <p:tgtEl>
                                          <p:spTgt spid="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animEffect transition="in" filter="fade">
                                      <p:cBhvr>
                                        <p:cTn id="27" dur="500"/>
                                        <p:tgtEl>
                                          <p:spTgt spid="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
                                            <p:txEl>
                                              <p:pRg st="5" end="5"/>
                                            </p:txEl>
                                          </p:spTgt>
                                        </p:tgtEl>
                                        <p:attrNameLst>
                                          <p:attrName>style.visibility</p:attrName>
                                        </p:attrNameLst>
                                      </p:cBhvr>
                                      <p:to>
                                        <p:strVal val="visible"/>
                                      </p:to>
                                    </p:set>
                                    <p:animEffect transition="in" filter="fade">
                                      <p:cBhvr>
                                        <p:cTn id="32" dur="500"/>
                                        <p:tgtEl>
                                          <p:spTgt spid="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We have such a High Priest"/>
          <p:cNvSpPr txBox="1">
            <a:spLocks noGrp="1"/>
          </p:cNvSpPr>
          <p:nvPr>
            <p:ph type="title"/>
          </p:nvPr>
        </p:nvSpPr>
        <p:spPr>
          <a:prstGeom prst="rect">
            <a:avLst/>
          </a:prstGeom>
        </p:spPr>
        <p:txBody>
          <a:bodyPr>
            <a:normAutofit/>
          </a:bodyPr>
          <a:lstStyle/>
          <a:p>
            <a:pPr algn="l"/>
            <a:r>
              <a:rPr lang="en-US" sz="3600" dirty="0"/>
              <a:t>I. Old Testament Priesthood</a:t>
            </a:r>
            <a:endParaRPr sz="3600" dirty="0"/>
          </a:p>
        </p:txBody>
      </p:sp>
      <p:sp>
        <p:nvSpPr>
          <p:cNvPr id="107" name="Consecration of Aaron and his sons…"/>
          <p:cNvSpPr txBox="1">
            <a:spLocks noGrp="1"/>
          </p:cNvSpPr>
          <p:nvPr>
            <p:ph type="body" sz="half" idx="1"/>
          </p:nvPr>
        </p:nvSpPr>
        <p:spPr>
          <a:xfrm>
            <a:off x="609600" y="1417639"/>
            <a:ext cx="10972801" cy="4401270"/>
          </a:xfrm>
          <a:prstGeom prst="rect">
            <a:avLst/>
          </a:prstGeom>
        </p:spPr>
        <p:txBody>
          <a:bodyPr>
            <a:normAutofit/>
          </a:bodyPr>
          <a:lstStyle/>
          <a:p>
            <a:pPr marL="0" indent="0">
              <a:spcBef>
                <a:spcPts val="600"/>
              </a:spcBef>
              <a:buNone/>
            </a:pPr>
            <a:r>
              <a:rPr lang="en-US" sz="3000" dirty="0"/>
              <a:t>   C. Aaron and sons offer sacrifices “that the glory of </a:t>
            </a:r>
          </a:p>
          <a:p>
            <a:pPr marL="0" indent="0">
              <a:spcBef>
                <a:spcPts val="600"/>
              </a:spcBef>
              <a:buNone/>
            </a:pPr>
            <a:r>
              <a:rPr lang="en-US" sz="3000" dirty="0"/>
              <a:t>        the Lord may appear to you” Lev. 9</a:t>
            </a:r>
          </a:p>
          <a:p>
            <a:pPr marL="0" indent="0">
              <a:spcBef>
                <a:spcPts val="600"/>
              </a:spcBef>
              <a:buNone/>
            </a:pPr>
            <a:r>
              <a:rPr lang="en-US" sz="3000" dirty="0"/>
              <a:t>        vs 8-14 Aaron offered sin &amp; burnt offerings for </a:t>
            </a:r>
          </a:p>
          <a:p>
            <a:pPr marL="0" indent="0">
              <a:spcBef>
                <a:spcPts val="600"/>
              </a:spcBef>
              <a:buNone/>
            </a:pPr>
            <a:r>
              <a:rPr lang="en-US" sz="3000" dirty="0"/>
              <a:t>         himself. </a:t>
            </a:r>
          </a:p>
          <a:p>
            <a:pPr marL="0" indent="0">
              <a:spcBef>
                <a:spcPts val="600"/>
              </a:spcBef>
              <a:buNone/>
            </a:pPr>
            <a:r>
              <a:rPr lang="en-US" sz="3000" dirty="0"/>
              <a:t>        vs 15-18 he offered sin, burnt, grain &amp; peace </a:t>
            </a:r>
          </a:p>
          <a:p>
            <a:pPr marL="0" indent="0">
              <a:spcBef>
                <a:spcPts val="600"/>
              </a:spcBef>
              <a:buNone/>
            </a:pPr>
            <a:r>
              <a:rPr lang="en-US" sz="3000" dirty="0"/>
              <a:t>        offerings for the people.	</a:t>
            </a:r>
          </a:p>
          <a:p>
            <a:pPr marL="0" indent="0">
              <a:spcBef>
                <a:spcPts val="600"/>
              </a:spcBef>
              <a:buNone/>
            </a:pPr>
            <a:r>
              <a:rPr lang="en-US" sz="3200" dirty="0"/>
              <a:t>       </a:t>
            </a:r>
            <a:endParaRPr lang="en-US" sz="3000" dirty="0"/>
          </a:p>
          <a:p>
            <a:pPr marL="0" indent="0">
              <a:buNone/>
            </a:pPr>
            <a:endParaRPr lang="en-US" sz="3000" dirty="0"/>
          </a:p>
          <a:p>
            <a:pPr marL="0" indent="0">
              <a:buNone/>
            </a:pPr>
            <a:endParaRPr sz="3000" dirty="0"/>
          </a:p>
          <a:p>
            <a:pPr marL="0" indent="0">
              <a:buNone/>
            </a:pPr>
            <a:endParaRPr sz="3000" dirty="0"/>
          </a:p>
        </p:txBody>
      </p:sp>
    </p:spTree>
    <p:extLst>
      <p:ext uri="{BB962C8B-B14F-4D97-AF65-F5344CB8AC3E}">
        <p14:creationId xmlns:p14="http://schemas.microsoft.com/office/powerpoint/2010/main" val="8690652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xEl>
                                              <p:pRg st="1" end="1"/>
                                            </p:txEl>
                                          </p:spTgt>
                                        </p:tgtEl>
                                        <p:attrNameLst>
                                          <p:attrName>style.visibility</p:attrName>
                                        </p:attrNameLst>
                                      </p:cBhvr>
                                      <p:to>
                                        <p:strVal val="visible"/>
                                      </p:to>
                                    </p:set>
                                    <p:animEffect transition="in" filter="fade">
                                      <p:cBhvr>
                                        <p:cTn id="10" dur="500"/>
                                        <p:tgtEl>
                                          <p:spTgt spid="1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xEl>
                                              <p:pRg st="2" end="2"/>
                                            </p:txEl>
                                          </p:spTgt>
                                        </p:tgtEl>
                                        <p:attrNameLst>
                                          <p:attrName>style.visibility</p:attrName>
                                        </p:attrNameLst>
                                      </p:cBhvr>
                                      <p:to>
                                        <p:strVal val="visible"/>
                                      </p:to>
                                    </p:set>
                                    <p:animEffect transition="in" filter="fade">
                                      <p:cBhvr>
                                        <p:cTn id="13" dur="500"/>
                                        <p:tgtEl>
                                          <p:spTgt spid="1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7">
                                            <p:txEl>
                                              <p:pRg st="3" end="3"/>
                                            </p:txEl>
                                          </p:spTgt>
                                        </p:tgtEl>
                                        <p:attrNameLst>
                                          <p:attrName>style.visibility</p:attrName>
                                        </p:attrNameLst>
                                      </p:cBhvr>
                                      <p:to>
                                        <p:strVal val="visible"/>
                                      </p:to>
                                    </p:set>
                                    <p:animEffect transition="in" filter="fade">
                                      <p:cBhvr>
                                        <p:cTn id="16" dur="500"/>
                                        <p:tgtEl>
                                          <p:spTgt spid="1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7">
                                            <p:txEl>
                                              <p:pRg st="4" end="4"/>
                                            </p:txEl>
                                          </p:spTgt>
                                        </p:tgtEl>
                                        <p:attrNameLst>
                                          <p:attrName>style.visibility</p:attrName>
                                        </p:attrNameLst>
                                      </p:cBhvr>
                                      <p:to>
                                        <p:strVal val="visible"/>
                                      </p:to>
                                    </p:set>
                                    <p:animEffect transition="in" filter="fade">
                                      <p:cBhvr>
                                        <p:cTn id="19" dur="500"/>
                                        <p:tgtEl>
                                          <p:spTgt spid="10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7">
                                            <p:txEl>
                                              <p:pRg st="5" end="5"/>
                                            </p:txEl>
                                          </p:spTgt>
                                        </p:tgtEl>
                                        <p:attrNameLst>
                                          <p:attrName>style.visibility</p:attrName>
                                        </p:attrNameLst>
                                      </p:cBhvr>
                                      <p:to>
                                        <p:strVal val="visible"/>
                                      </p:to>
                                    </p:set>
                                    <p:animEffect transition="in" filter="fade">
                                      <p:cBhvr>
                                        <p:cTn id="22" dur="500"/>
                                        <p:tgtEl>
                                          <p:spTgt spid="10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7">
                                            <p:txEl>
                                              <p:pRg st="6" end="6"/>
                                            </p:txEl>
                                          </p:spTgt>
                                        </p:tgtEl>
                                        <p:attrNameLst>
                                          <p:attrName>style.visibility</p:attrName>
                                        </p:attrNameLst>
                                      </p:cBhvr>
                                      <p:to>
                                        <p:strVal val="visible"/>
                                      </p:to>
                                    </p:set>
                                    <p:animEffect transition="in" filter="fade">
                                      <p:cBhvr>
                                        <p:cTn id="25" dur="500"/>
                                        <p:tgtEl>
                                          <p:spTgt spid="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1482" y="774559"/>
            <a:ext cx="5710557" cy="4909660"/>
          </a:xfrm>
        </p:spPr>
        <p:txBody>
          <a:bodyPr>
            <a:normAutofit/>
          </a:bodyPr>
          <a:lstStyle/>
          <a:p>
            <a:pPr marL="0" indent="0">
              <a:buNone/>
            </a:pPr>
            <a:r>
              <a:rPr lang="en-US" sz="3200" dirty="0"/>
              <a:t>vs 23-24  The promise of God’s glory appearing to them was fulfilled and their offering was consumed by fire from before the Lord signifying that God had accepted Aaron’s sacrifices.</a:t>
            </a:r>
            <a:endParaRPr lang="en-US" sz="3200" dirty="0">
              <a:effectLst/>
            </a:endParaRPr>
          </a:p>
        </p:txBody>
      </p:sp>
      <p:pic>
        <p:nvPicPr>
          <p:cNvPr id="3074" name="Picture 2" descr="Image result for leviticus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27" y="774560"/>
            <a:ext cx="4483706" cy="490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84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4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1"/>
          </a:xfrm>
        </p:spPr>
        <p:txBody>
          <a:bodyPr>
            <a:noAutofit/>
          </a:bodyPr>
          <a:lstStyle/>
          <a:p>
            <a:pPr algn="l"/>
            <a:r>
              <a:rPr lang="en-US" sz="3600" dirty="0"/>
              <a:t>What might the Israelites have learned from these experiences? </a:t>
            </a:r>
          </a:p>
        </p:txBody>
      </p:sp>
      <p:sp>
        <p:nvSpPr>
          <p:cNvPr id="3" name="Text Placeholder 2"/>
          <p:cNvSpPr>
            <a:spLocks noGrp="1"/>
          </p:cNvSpPr>
          <p:nvPr>
            <p:ph type="body" idx="1"/>
          </p:nvPr>
        </p:nvSpPr>
        <p:spPr>
          <a:xfrm>
            <a:off x="485335" y="1797149"/>
            <a:ext cx="11221329" cy="4026876"/>
          </a:xfrm>
        </p:spPr>
        <p:txBody>
          <a:bodyPr>
            <a:normAutofit/>
          </a:bodyPr>
          <a:lstStyle/>
          <a:p>
            <a:pPr marL="0" indent="0">
              <a:spcBef>
                <a:spcPts val="0"/>
              </a:spcBef>
              <a:buNone/>
            </a:pPr>
            <a:r>
              <a:rPr lang="en-US" sz="3000" dirty="0"/>
              <a:t>- They must have experienced a deeper awareness of </a:t>
            </a:r>
          </a:p>
          <a:p>
            <a:pPr marL="0" indent="0">
              <a:spcBef>
                <a:spcPts val="0"/>
              </a:spcBef>
              <a:buNone/>
            </a:pPr>
            <a:r>
              <a:rPr lang="en-US" sz="3000" dirty="0"/>
              <a:t>  God’s holiness and awesome power. </a:t>
            </a:r>
          </a:p>
          <a:p>
            <a:pPr marL="0" indent="0">
              <a:spcBef>
                <a:spcPts val="0"/>
              </a:spcBef>
              <a:buNone/>
            </a:pPr>
            <a:r>
              <a:rPr lang="en-US" sz="3000" dirty="0"/>
              <a:t>- Likely gained a deeper appreciation of God’s grace and</a:t>
            </a:r>
          </a:p>
          <a:p>
            <a:pPr marL="0" indent="0">
              <a:spcBef>
                <a:spcPts val="0"/>
              </a:spcBef>
              <a:buNone/>
            </a:pPr>
            <a:r>
              <a:rPr lang="en-US" sz="3000" dirty="0"/>
              <a:t>  mercy in appointing a man like Aaron to be the high priest.</a:t>
            </a:r>
          </a:p>
          <a:p>
            <a:pPr marL="0" indent="0">
              <a:spcBef>
                <a:spcPts val="0"/>
              </a:spcBef>
              <a:buNone/>
            </a:pPr>
            <a:r>
              <a:rPr lang="en-US" sz="3000" dirty="0"/>
              <a:t>- Perhaps they realized from the outset that the Aaronic </a:t>
            </a:r>
          </a:p>
          <a:p>
            <a:pPr marL="0" indent="0">
              <a:spcBef>
                <a:spcPts val="0"/>
              </a:spcBef>
              <a:buNone/>
            </a:pPr>
            <a:r>
              <a:rPr lang="en-US" sz="3000" dirty="0"/>
              <a:t>  priesthood was not perfect.</a:t>
            </a:r>
          </a:p>
          <a:p>
            <a:pPr marL="0" indent="0">
              <a:spcBef>
                <a:spcPts val="0"/>
              </a:spcBef>
              <a:buNone/>
            </a:pPr>
            <a:r>
              <a:rPr lang="en-US" sz="3000" dirty="0"/>
              <a:t>- Maybe they began to question if there was a better </a:t>
            </a:r>
          </a:p>
          <a:p>
            <a:pPr marL="0" indent="0">
              <a:spcBef>
                <a:spcPts val="0"/>
              </a:spcBef>
              <a:buNone/>
            </a:pPr>
            <a:r>
              <a:rPr lang="en-US" sz="3000" dirty="0"/>
              <a:t>  priesthood!</a:t>
            </a:r>
          </a:p>
        </p:txBody>
      </p:sp>
    </p:spTree>
    <p:extLst>
      <p:ext uri="{BB962C8B-B14F-4D97-AF65-F5344CB8AC3E}">
        <p14:creationId xmlns:p14="http://schemas.microsoft.com/office/powerpoint/2010/main" val="18748331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7738</TotalTime>
  <Words>1078</Words>
  <Application>Microsoft Office PowerPoint</Application>
  <PresentationFormat>Widescreen</PresentationFormat>
  <Paragraphs>147</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Office Theme</vt:lpstr>
      <vt:lpstr>PowerPoint Presentation</vt:lpstr>
      <vt:lpstr>PowerPoint Presentation</vt:lpstr>
      <vt:lpstr>PowerPoint Presentation</vt:lpstr>
      <vt:lpstr>PowerPoint Presentation</vt:lpstr>
      <vt:lpstr>I. Old Testament Priesthood</vt:lpstr>
      <vt:lpstr>I. Old Testament Priesthood</vt:lpstr>
      <vt:lpstr>I. Old Testament Priesthood</vt:lpstr>
      <vt:lpstr>PowerPoint Presentation</vt:lpstr>
      <vt:lpstr>What might the Israelites have learned from these experiences? </vt:lpstr>
      <vt:lpstr>II. New Testament Priesthood</vt:lpstr>
      <vt:lpstr>II. New Testament Priesthood</vt:lpstr>
      <vt:lpstr>II. New Testament Priesthood</vt:lpstr>
      <vt:lpstr>PowerPoint Presentation</vt:lpstr>
      <vt:lpstr>PowerPoint Presentation</vt:lpstr>
      <vt:lpstr>E.  Some guidelines and conditions on the       exercise of our priesthood.</vt:lpstr>
      <vt:lpstr>PowerPoint Presentation</vt:lpstr>
      <vt:lpstr>E.  Some guidelines and conditions on the       exercise of our priesthood.</vt:lpstr>
      <vt:lpstr>E.  Some guidelines and conditions on the       exercise of our priesthood.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Dave Johnson</cp:lastModifiedBy>
  <cp:revision>82</cp:revision>
  <dcterms:created xsi:type="dcterms:W3CDTF">2020-02-17T03:08:35Z</dcterms:created>
  <dcterms:modified xsi:type="dcterms:W3CDTF">2020-03-04T21:21:02Z</dcterms:modified>
</cp:coreProperties>
</file>