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6"/>
  </p:notesMasterIdLst>
  <p:sldIdLst>
    <p:sldId id="256" r:id="rId5"/>
    <p:sldId id="257" r:id="rId6"/>
    <p:sldId id="286" r:id="rId7"/>
    <p:sldId id="287" r:id="rId8"/>
    <p:sldId id="290" r:id="rId9"/>
    <p:sldId id="288" r:id="rId10"/>
    <p:sldId id="289" r:id="rId11"/>
    <p:sldId id="285" r:id="rId12"/>
    <p:sldId id="293" r:id="rId13"/>
    <p:sldId id="291" r:id="rId14"/>
    <p:sldId id="29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7" autoAdjust="0"/>
    <p:restoredTop sz="94660"/>
  </p:normalViewPr>
  <p:slideViewPr>
    <p:cSldViewPr snapToGrid="0" snapToObjects="1">
      <p:cViewPr varScale="1">
        <p:scale>
          <a:sx n="137" d="100"/>
          <a:sy n="137" d="100"/>
        </p:scale>
        <p:origin x="132" y="14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DC06C-AEFF-4620-BE2C-95DC5B227E2F}"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44C63-AA4E-45FD-90BB-7999D87653EB}" type="slidenum">
              <a:rPr lang="en-US" smtClean="0"/>
              <a:t>‹#›</a:t>
            </a:fld>
            <a:endParaRPr lang="en-US"/>
          </a:p>
        </p:txBody>
      </p:sp>
    </p:spTree>
    <p:extLst>
      <p:ext uri="{BB962C8B-B14F-4D97-AF65-F5344CB8AC3E}">
        <p14:creationId xmlns:p14="http://schemas.microsoft.com/office/powerpoint/2010/main" val="1280434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EBE0B-F7C5-4C4A-AA44-BBB0BCB30F40}" type="slidenum">
              <a:rPr lang="en-US" smtClean="0"/>
              <a:t>11</a:t>
            </a:fld>
            <a:endParaRPr lang="en-US"/>
          </a:p>
        </p:txBody>
      </p:sp>
    </p:spTree>
    <p:extLst>
      <p:ext uri="{BB962C8B-B14F-4D97-AF65-F5344CB8AC3E}">
        <p14:creationId xmlns:p14="http://schemas.microsoft.com/office/powerpoint/2010/main" val="184182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977AC-9752-4178-AC7A-A3E8FDE842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0A5094F0-569D-400D-BAEF-3B0CD7149063}"/>
              </a:ext>
            </a:extLst>
          </p:cNvPr>
          <p:cNvPicPr>
            <a:picLocks noChangeAspect="1"/>
          </p:cNvPicPr>
          <p:nvPr userDrawn="1"/>
        </p:nvPicPr>
        <p:blipFill>
          <a:blip r:embed="rId2"/>
          <a:stretch>
            <a:fillRect/>
          </a:stretch>
        </p:blipFill>
        <p:spPr>
          <a:xfrm>
            <a:off x="1243853" y="-6980"/>
            <a:ext cx="6656294" cy="5143500"/>
          </a:xfrm>
          <a:prstGeom prst="rect">
            <a:avLst/>
          </a:prstGeom>
        </p:spPr>
      </p:pic>
    </p:spTree>
    <p:extLst>
      <p:ext uri="{BB962C8B-B14F-4D97-AF65-F5344CB8AC3E}">
        <p14:creationId xmlns:p14="http://schemas.microsoft.com/office/powerpoint/2010/main" val="93494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Levi_message_Awresome_01_GBC.jpg">
            <a:extLst>
              <a:ext uri="{FF2B5EF4-FFF2-40B4-BE49-F238E27FC236}">
                <a16:creationId xmlns:a16="http://schemas.microsoft.com/office/drawing/2014/main" id="{3E99FA7B-F472-42EB-8B8F-1BD9416497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239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evi_Text_Dark_Awresome_01.jpg">
            <a:extLst>
              <a:ext uri="{FF2B5EF4-FFF2-40B4-BE49-F238E27FC236}">
                <a16:creationId xmlns:a16="http://schemas.microsoft.com/office/drawing/2014/main" id="{26825457-15A4-4809-978C-2FC5625007F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8" r:id="rId2"/>
    <p:sldLayoutId id="2147493457" r:id="rId3"/>
    <p:sldLayoutId id="2147493459" r:id="rId4"/>
    <p:sldLayoutId id="2147493460" r:id="rId5"/>
    <p:sldLayoutId id="2147493461" r:id="rId6"/>
    <p:sldLayoutId id="2147493462" r:id="rId7"/>
    <p:sldLayoutId id="2147493463" r:id="rId8"/>
    <p:sldLayoutId id="2147493464" r:id="rId9"/>
    <p:sldLayoutId id="2147493465" r:id="rId10"/>
  </p:sldLayoutIdLst>
  <p:txStyles>
    <p:titleStyle>
      <a:lvl1pPr algn="ctr" defTabSz="457200" rtl="0" eaLnBrk="1" latinLnBrk="0" hangingPunct="1">
        <a:spcBef>
          <a:spcPct val="0"/>
        </a:spcBef>
        <a:buNone/>
        <a:defRPr sz="4400" kern="1200">
          <a:solidFill>
            <a:schemeClr val="bg1">
              <a:lumMod val="95000"/>
            </a:schemeClr>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lumMod val="95000"/>
            </a:schemeClr>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bg1">
              <a:lumMod val="95000"/>
            </a:schemeClr>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bg1">
              <a:lumMod val="95000"/>
            </a:schemeClr>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95000"/>
            </a:schemeClr>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95000"/>
            </a:schemeClr>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15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9B6BBC-C477-4239-B9F4-2160EF3C8214}"/>
              </a:ext>
            </a:extLst>
          </p:cNvPr>
          <p:cNvSpPr/>
          <p:nvPr/>
        </p:nvSpPr>
        <p:spPr>
          <a:xfrm>
            <a:off x="533983" y="1300774"/>
            <a:ext cx="8351752" cy="3046988"/>
          </a:xfrm>
          <a:prstGeom prst="rect">
            <a:avLst/>
          </a:prstGeom>
        </p:spPr>
        <p:txBody>
          <a:bodyPr wrap="square">
            <a:spAutoFit/>
          </a:bodyPr>
          <a:lstStyle/>
          <a:p>
            <a:r>
              <a:rPr lang="en-US" sz="2400" dirty="0">
                <a:solidFill>
                  <a:schemeClr val="bg1"/>
                </a:solidFill>
              </a:rPr>
              <a:t>Focusing on God is the key to resolving conflict constructively. When we remember his mercy and draw on his strength we invariably see things more clearly and respond to conflict more wisely. In doing so, we can find far better solutions to our problems. At the same time, we can show others that there really is a God and that he delights in helping us do things we could never do on our own</a:t>
            </a:r>
          </a:p>
          <a:p>
            <a:pPr algn="r"/>
            <a:r>
              <a:rPr lang="en-US" sz="2400" dirty="0">
                <a:solidFill>
                  <a:schemeClr val="bg1"/>
                </a:solidFill>
              </a:rPr>
              <a:t>The Peace Maker, Ken Sande</a:t>
            </a:r>
          </a:p>
        </p:txBody>
      </p:sp>
      <p:sp>
        <p:nvSpPr>
          <p:cNvPr id="3" name="Title 2">
            <a:extLst>
              <a:ext uri="{FF2B5EF4-FFF2-40B4-BE49-F238E27FC236}">
                <a16:creationId xmlns:a16="http://schemas.microsoft.com/office/drawing/2014/main" id="{7BBB0276-956D-471F-BB42-49C685877E63}"/>
              </a:ext>
            </a:extLst>
          </p:cNvPr>
          <p:cNvSpPr>
            <a:spLocks noGrp="1"/>
          </p:cNvSpPr>
          <p:nvPr>
            <p:ph type="title"/>
          </p:nvPr>
        </p:nvSpPr>
        <p:spPr/>
        <p:txBody>
          <a:bodyPr>
            <a:normAutofit/>
          </a:bodyPr>
          <a:lstStyle/>
          <a:p>
            <a:r>
              <a:rPr lang="en-US" dirty="0"/>
              <a:t>Glorify God in Conflict</a:t>
            </a:r>
          </a:p>
        </p:txBody>
      </p:sp>
    </p:spTree>
    <p:extLst>
      <p:ext uri="{BB962C8B-B14F-4D97-AF65-F5344CB8AC3E}">
        <p14:creationId xmlns:p14="http://schemas.microsoft.com/office/powerpoint/2010/main" val="422313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vi_message_Awresome_01_HBC.jpg">
            <a:extLst>
              <a:ext uri="{FF2B5EF4-FFF2-40B4-BE49-F238E27FC236}">
                <a16:creationId xmlns:a16="http://schemas.microsoft.com/office/drawing/2014/main" id="{33C1013C-54F9-45BE-9E5C-B9AA32F7B0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911"/>
          <a:stretch/>
        </p:blipFill>
        <p:spPr>
          <a:xfrm>
            <a:off x="0" y="0"/>
            <a:ext cx="9144000" cy="5143500"/>
          </a:xfrm>
          <a:prstGeom prst="rect">
            <a:avLst/>
          </a:prstGeom>
        </p:spPr>
      </p:pic>
    </p:spTree>
    <p:extLst>
      <p:ext uri="{BB962C8B-B14F-4D97-AF65-F5344CB8AC3E}">
        <p14:creationId xmlns:p14="http://schemas.microsoft.com/office/powerpoint/2010/main" val="111850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4F72C8-4238-4EA4-915D-DADDF6342355}"/>
              </a:ext>
            </a:extLst>
          </p:cNvPr>
          <p:cNvSpPr txBox="1"/>
          <p:nvPr/>
        </p:nvSpPr>
        <p:spPr>
          <a:xfrm>
            <a:off x="292812" y="419772"/>
            <a:ext cx="4076764" cy="1077218"/>
          </a:xfrm>
          <a:prstGeom prst="rect">
            <a:avLst/>
          </a:prstGeom>
          <a:noFill/>
        </p:spPr>
        <p:txBody>
          <a:bodyPr wrap="square" rtlCol="0">
            <a:spAutoFit/>
          </a:bodyPr>
          <a:lstStyle/>
          <a:p>
            <a:r>
              <a:rPr lang="en-US" sz="3200" dirty="0">
                <a:solidFill>
                  <a:schemeClr val="bg1"/>
                </a:solidFill>
                <a:latin typeface="Century Gothic"/>
                <a:cs typeface="Century Gothic"/>
              </a:rPr>
              <a:t>The death of Nadab and Abihu</a:t>
            </a:r>
          </a:p>
        </p:txBody>
      </p:sp>
      <p:sp>
        <p:nvSpPr>
          <p:cNvPr id="3" name="TextBox 2">
            <a:extLst>
              <a:ext uri="{FF2B5EF4-FFF2-40B4-BE49-F238E27FC236}">
                <a16:creationId xmlns:a16="http://schemas.microsoft.com/office/drawing/2014/main" id="{A8AE8CD5-0AD4-487E-86E2-43EF0E12020F}"/>
              </a:ext>
            </a:extLst>
          </p:cNvPr>
          <p:cNvSpPr txBox="1"/>
          <p:nvPr/>
        </p:nvSpPr>
        <p:spPr>
          <a:xfrm>
            <a:off x="306063" y="1606641"/>
            <a:ext cx="2473754" cy="369332"/>
          </a:xfrm>
          <a:prstGeom prst="rect">
            <a:avLst/>
          </a:prstGeom>
          <a:noFill/>
        </p:spPr>
        <p:txBody>
          <a:bodyPr wrap="none" rtlCol="0">
            <a:spAutoFit/>
          </a:bodyPr>
          <a:lstStyle/>
          <a:p>
            <a:r>
              <a:rPr lang="en-US" dirty="0">
                <a:solidFill>
                  <a:schemeClr val="bg1">
                    <a:lumMod val="95000"/>
                  </a:schemeClr>
                </a:solidFill>
                <a:latin typeface="Century Gothic"/>
                <a:cs typeface="Century Gothic"/>
              </a:rPr>
              <a:t>Leviticus chapter 10 </a:t>
            </a:r>
          </a:p>
        </p:txBody>
      </p:sp>
      <p:sp>
        <p:nvSpPr>
          <p:cNvPr id="4" name="TextBox 3">
            <a:extLst>
              <a:ext uri="{FF2B5EF4-FFF2-40B4-BE49-F238E27FC236}">
                <a16:creationId xmlns:a16="http://schemas.microsoft.com/office/drawing/2014/main" id="{8E593AAB-1B56-4E8B-A6AC-68EE8175EEF8}"/>
              </a:ext>
            </a:extLst>
          </p:cNvPr>
          <p:cNvSpPr txBox="1"/>
          <p:nvPr/>
        </p:nvSpPr>
        <p:spPr>
          <a:xfrm>
            <a:off x="1863569" y="2615659"/>
            <a:ext cx="6051657" cy="584775"/>
          </a:xfrm>
          <a:prstGeom prst="rect">
            <a:avLst/>
          </a:prstGeom>
          <a:noFill/>
        </p:spPr>
        <p:txBody>
          <a:bodyPr wrap="none" rtlCol="0">
            <a:spAutoFit/>
          </a:bodyPr>
          <a:lstStyle/>
          <a:p>
            <a:r>
              <a:rPr lang="en-US" sz="3200" dirty="0">
                <a:solidFill>
                  <a:schemeClr val="bg1"/>
                </a:solidFill>
                <a:latin typeface="Century Gothic"/>
                <a:cs typeface="Century Gothic"/>
              </a:rPr>
              <a:t>“... I will be treated as holy ...”</a:t>
            </a:r>
          </a:p>
        </p:txBody>
      </p:sp>
      <p:sp>
        <p:nvSpPr>
          <p:cNvPr id="5" name="TextBox 4">
            <a:extLst>
              <a:ext uri="{FF2B5EF4-FFF2-40B4-BE49-F238E27FC236}">
                <a16:creationId xmlns:a16="http://schemas.microsoft.com/office/drawing/2014/main" id="{A565BE0E-EEBA-41FE-936B-BEF641EB0787}"/>
              </a:ext>
            </a:extLst>
          </p:cNvPr>
          <p:cNvSpPr txBox="1"/>
          <p:nvPr/>
        </p:nvSpPr>
        <p:spPr>
          <a:xfrm>
            <a:off x="0" y="4889584"/>
            <a:ext cx="572593" cy="215444"/>
          </a:xfrm>
          <a:prstGeom prst="rect">
            <a:avLst/>
          </a:prstGeom>
          <a:noFill/>
        </p:spPr>
        <p:txBody>
          <a:bodyPr wrap="none" rtlCol="0">
            <a:spAutoFit/>
          </a:bodyPr>
          <a:lstStyle/>
          <a:p>
            <a:r>
              <a:rPr lang="en-US" sz="800" dirty="0">
                <a:solidFill>
                  <a:schemeClr val="bg1"/>
                </a:solidFill>
              </a:rPr>
              <a:t>3/1/2020</a:t>
            </a:r>
          </a:p>
        </p:txBody>
      </p:sp>
    </p:spTree>
    <p:extLst>
      <p:ext uri="{BB962C8B-B14F-4D97-AF65-F5344CB8AC3E}">
        <p14:creationId xmlns:p14="http://schemas.microsoft.com/office/powerpoint/2010/main" val="244412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13BF-1C54-4FF9-8391-D548519298F6}"/>
              </a:ext>
            </a:extLst>
          </p:cNvPr>
          <p:cNvSpPr>
            <a:spLocks noGrp="1"/>
          </p:cNvSpPr>
          <p:nvPr>
            <p:ph type="title"/>
          </p:nvPr>
        </p:nvSpPr>
        <p:spPr/>
        <p:txBody>
          <a:bodyPr>
            <a:normAutofit fontScale="90000"/>
          </a:bodyPr>
          <a:lstStyle/>
          <a:p>
            <a:pPr algn="l"/>
            <a:r>
              <a:rPr lang="en-US" dirty="0"/>
              <a:t>“... I will be treated as holy ...”</a:t>
            </a:r>
            <a:br>
              <a:rPr lang="en-US" dirty="0"/>
            </a:br>
            <a:r>
              <a:rPr lang="en-US" sz="2200" dirty="0"/>
              <a:t>The death of Nadab and Abihu</a:t>
            </a:r>
            <a:endParaRPr lang="en-US" dirty="0"/>
          </a:p>
        </p:txBody>
      </p:sp>
      <p:sp>
        <p:nvSpPr>
          <p:cNvPr id="3" name="Rectangle 2">
            <a:extLst>
              <a:ext uri="{FF2B5EF4-FFF2-40B4-BE49-F238E27FC236}">
                <a16:creationId xmlns:a16="http://schemas.microsoft.com/office/drawing/2014/main" id="{5F2426B0-D961-4757-80EB-F738AFCAC12B}"/>
              </a:ext>
            </a:extLst>
          </p:cNvPr>
          <p:cNvSpPr/>
          <p:nvPr/>
        </p:nvSpPr>
        <p:spPr>
          <a:xfrm>
            <a:off x="1776447" y="1642415"/>
            <a:ext cx="5887759" cy="1754326"/>
          </a:xfrm>
          <a:prstGeom prst="rect">
            <a:avLst/>
          </a:prstGeom>
        </p:spPr>
        <p:txBody>
          <a:bodyPr wrap="square">
            <a:spAutoFit/>
          </a:bodyPr>
          <a:lstStyle/>
          <a:p>
            <a:pPr marL="342900" indent="-342900">
              <a:buFont typeface="+mj-lt"/>
              <a:buAutoNum type="arabicPeriod"/>
            </a:pPr>
            <a:r>
              <a:rPr lang="en-US" sz="3600" dirty="0">
                <a:solidFill>
                  <a:schemeClr val="bg1"/>
                </a:solidFill>
                <a:latin typeface="Century Gothic" panose="020B0502020202020204" pitchFamily="34" charset="0"/>
              </a:rPr>
              <a:t>The Gravity of God</a:t>
            </a:r>
          </a:p>
          <a:p>
            <a:pPr marL="342900" indent="-342900">
              <a:buFont typeface="+mj-lt"/>
              <a:buAutoNum type="arabicPeriod"/>
            </a:pPr>
            <a:r>
              <a:rPr lang="en-US" sz="3600" dirty="0">
                <a:solidFill>
                  <a:schemeClr val="bg1"/>
                </a:solidFill>
                <a:latin typeface="Century Gothic" panose="020B0502020202020204" pitchFamily="34" charset="0"/>
              </a:rPr>
              <a:t>Get up lad, get up</a:t>
            </a:r>
          </a:p>
          <a:p>
            <a:pPr marL="342900" indent="-342900">
              <a:buFont typeface="+mj-lt"/>
              <a:buAutoNum type="arabicPeriod"/>
            </a:pPr>
            <a:r>
              <a:rPr lang="en-US" sz="3600" dirty="0">
                <a:solidFill>
                  <a:schemeClr val="bg1"/>
                </a:solidFill>
                <a:latin typeface="Century Gothic" panose="020B0502020202020204" pitchFamily="34" charset="0"/>
              </a:rPr>
              <a:t>Glorify God in conflict</a:t>
            </a:r>
          </a:p>
        </p:txBody>
      </p:sp>
    </p:spTree>
    <p:extLst>
      <p:ext uri="{BB962C8B-B14F-4D97-AF65-F5344CB8AC3E}">
        <p14:creationId xmlns:p14="http://schemas.microsoft.com/office/powerpoint/2010/main" val="3694144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13BF-1C54-4FF9-8391-D548519298F6}"/>
              </a:ext>
            </a:extLst>
          </p:cNvPr>
          <p:cNvSpPr>
            <a:spLocks noGrp="1"/>
          </p:cNvSpPr>
          <p:nvPr>
            <p:ph type="title"/>
          </p:nvPr>
        </p:nvSpPr>
        <p:spPr/>
        <p:txBody>
          <a:bodyPr>
            <a:normAutofit fontScale="90000"/>
          </a:bodyPr>
          <a:lstStyle/>
          <a:p>
            <a:pPr algn="l"/>
            <a:r>
              <a:rPr lang="en-US" dirty="0"/>
              <a:t>“... I will be treated as holy ...”</a:t>
            </a:r>
            <a:br>
              <a:rPr lang="en-US" dirty="0"/>
            </a:br>
            <a:r>
              <a:rPr lang="en-US" sz="2200" dirty="0"/>
              <a:t>The death of Nadab and Abihu</a:t>
            </a:r>
            <a:endParaRPr lang="en-US" dirty="0"/>
          </a:p>
        </p:txBody>
      </p:sp>
      <p:sp>
        <p:nvSpPr>
          <p:cNvPr id="3" name="Rectangle 2">
            <a:extLst>
              <a:ext uri="{FF2B5EF4-FFF2-40B4-BE49-F238E27FC236}">
                <a16:creationId xmlns:a16="http://schemas.microsoft.com/office/drawing/2014/main" id="{5F2426B0-D961-4757-80EB-F738AFCAC12B}"/>
              </a:ext>
            </a:extLst>
          </p:cNvPr>
          <p:cNvSpPr/>
          <p:nvPr/>
        </p:nvSpPr>
        <p:spPr>
          <a:xfrm>
            <a:off x="1776447" y="1642415"/>
            <a:ext cx="5887759" cy="646331"/>
          </a:xfrm>
          <a:prstGeom prst="rect">
            <a:avLst/>
          </a:prstGeom>
        </p:spPr>
        <p:txBody>
          <a:bodyPr wrap="square">
            <a:spAutoFit/>
          </a:bodyPr>
          <a:lstStyle/>
          <a:p>
            <a:pPr marL="342900" indent="-342900">
              <a:buFont typeface="+mj-lt"/>
              <a:buAutoNum type="arabicPeriod"/>
            </a:pPr>
            <a:r>
              <a:rPr lang="en-US" sz="3600" dirty="0">
                <a:solidFill>
                  <a:schemeClr val="bg1"/>
                </a:solidFill>
                <a:latin typeface="Century Gothic" panose="020B0502020202020204" pitchFamily="34" charset="0"/>
              </a:rPr>
              <a:t>The Gravity of God</a:t>
            </a:r>
          </a:p>
        </p:txBody>
      </p:sp>
    </p:spTree>
    <p:extLst>
      <p:ext uri="{BB962C8B-B14F-4D97-AF65-F5344CB8AC3E}">
        <p14:creationId xmlns:p14="http://schemas.microsoft.com/office/powerpoint/2010/main" val="421807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asket&#10;&#10;Description automatically generated">
            <a:extLst>
              <a:ext uri="{FF2B5EF4-FFF2-40B4-BE49-F238E27FC236}">
                <a16:creationId xmlns:a16="http://schemas.microsoft.com/office/drawing/2014/main" id="{EFCEBEEA-248E-4A36-8747-C4F1988FBA17}"/>
              </a:ext>
            </a:extLst>
          </p:cNvPr>
          <p:cNvPicPr>
            <a:picLocks noChangeAspect="1"/>
          </p:cNvPicPr>
          <p:nvPr/>
        </p:nvPicPr>
        <p:blipFill>
          <a:blip r:embed="rId2"/>
          <a:stretch>
            <a:fillRect/>
          </a:stretch>
        </p:blipFill>
        <p:spPr>
          <a:xfrm>
            <a:off x="1322443" y="167966"/>
            <a:ext cx="6703375" cy="4468917"/>
          </a:xfrm>
          <a:prstGeom prst="rect">
            <a:avLst/>
          </a:prstGeom>
        </p:spPr>
      </p:pic>
    </p:spTree>
    <p:extLst>
      <p:ext uri="{BB962C8B-B14F-4D97-AF65-F5344CB8AC3E}">
        <p14:creationId xmlns:p14="http://schemas.microsoft.com/office/powerpoint/2010/main" val="154386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13BF-1C54-4FF9-8391-D548519298F6}"/>
              </a:ext>
            </a:extLst>
          </p:cNvPr>
          <p:cNvSpPr>
            <a:spLocks noGrp="1"/>
          </p:cNvSpPr>
          <p:nvPr>
            <p:ph type="title"/>
          </p:nvPr>
        </p:nvSpPr>
        <p:spPr/>
        <p:txBody>
          <a:bodyPr>
            <a:normAutofit fontScale="90000"/>
          </a:bodyPr>
          <a:lstStyle/>
          <a:p>
            <a:pPr algn="l"/>
            <a:r>
              <a:rPr lang="en-US" dirty="0"/>
              <a:t>“... I will be treated as holy ...”</a:t>
            </a:r>
            <a:br>
              <a:rPr lang="en-US" dirty="0"/>
            </a:br>
            <a:r>
              <a:rPr lang="en-US" sz="2200" dirty="0"/>
              <a:t>The death of Nadab and Abihu</a:t>
            </a:r>
            <a:endParaRPr lang="en-US" dirty="0"/>
          </a:p>
        </p:txBody>
      </p:sp>
      <p:sp>
        <p:nvSpPr>
          <p:cNvPr id="3" name="Rectangle 2">
            <a:extLst>
              <a:ext uri="{FF2B5EF4-FFF2-40B4-BE49-F238E27FC236}">
                <a16:creationId xmlns:a16="http://schemas.microsoft.com/office/drawing/2014/main" id="{5F2426B0-D961-4757-80EB-F738AFCAC12B}"/>
              </a:ext>
            </a:extLst>
          </p:cNvPr>
          <p:cNvSpPr/>
          <p:nvPr/>
        </p:nvSpPr>
        <p:spPr>
          <a:xfrm>
            <a:off x="1776447" y="1642415"/>
            <a:ext cx="5887759" cy="1200329"/>
          </a:xfrm>
          <a:prstGeom prst="rect">
            <a:avLst/>
          </a:prstGeom>
        </p:spPr>
        <p:txBody>
          <a:bodyPr wrap="square">
            <a:spAutoFit/>
          </a:bodyPr>
          <a:lstStyle/>
          <a:p>
            <a:pPr marL="342900" indent="-342900">
              <a:buFont typeface="+mj-lt"/>
              <a:buAutoNum type="arabicPeriod"/>
            </a:pPr>
            <a:r>
              <a:rPr lang="en-US" sz="3600" dirty="0">
                <a:solidFill>
                  <a:schemeClr val="bg1"/>
                </a:solidFill>
                <a:latin typeface="Century Gothic" panose="020B0502020202020204" pitchFamily="34" charset="0"/>
              </a:rPr>
              <a:t>The Gravity of God</a:t>
            </a:r>
          </a:p>
          <a:p>
            <a:pPr marL="342900" indent="-342900">
              <a:buFont typeface="+mj-lt"/>
              <a:buAutoNum type="arabicPeriod"/>
            </a:pPr>
            <a:r>
              <a:rPr lang="en-US" sz="3600" dirty="0">
                <a:solidFill>
                  <a:schemeClr val="bg1"/>
                </a:solidFill>
                <a:latin typeface="Century Gothic" panose="020B0502020202020204" pitchFamily="34" charset="0"/>
              </a:rPr>
              <a:t>Get up lad, get up</a:t>
            </a:r>
          </a:p>
        </p:txBody>
      </p:sp>
    </p:spTree>
    <p:extLst>
      <p:ext uri="{BB962C8B-B14F-4D97-AF65-F5344CB8AC3E}">
        <p14:creationId xmlns:p14="http://schemas.microsoft.com/office/powerpoint/2010/main" val="1606154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13BF-1C54-4FF9-8391-D548519298F6}"/>
              </a:ext>
            </a:extLst>
          </p:cNvPr>
          <p:cNvSpPr>
            <a:spLocks noGrp="1"/>
          </p:cNvSpPr>
          <p:nvPr>
            <p:ph type="title"/>
          </p:nvPr>
        </p:nvSpPr>
        <p:spPr/>
        <p:txBody>
          <a:bodyPr>
            <a:normAutofit fontScale="90000"/>
          </a:bodyPr>
          <a:lstStyle/>
          <a:p>
            <a:pPr algn="l"/>
            <a:r>
              <a:rPr lang="en-US" dirty="0"/>
              <a:t>“... I will be treated as holy ...”</a:t>
            </a:r>
            <a:br>
              <a:rPr lang="en-US" dirty="0"/>
            </a:br>
            <a:r>
              <a:rPr lang="en-US" sz="2200" dirty="0"/>
              <a:t>The death of Nadab and Abihu</a:t>
            </a:r>
            <a:endParaRPr lang="en-US" dirty="0"/>
          </a:p>
        </p:txBody>
      </p:sp>
      <p:sp>
        <p:nvSpPr>
          <p:cNvPr id="3" name="Rectangle 2">
            <a:extLst>
              <a:ext uri="{FF2B5EF4-FFF2-40B4-BE49-F238E27FC236}">
                <a16:creationId xmlns:a16="http://schemas.microsoft.com/office/drawing/2014/main" id="{5F2426B0-D961-4757-80EB-F738AFCAC12B}"/>
              </a:ext>
            </a:extLst>
          </p:cNvPr>
          <p:cNvSpPr/>
          <p:nvPr/>
        </p:nvSpPr>
        <p:spPr>
          <a:xfrm>
            <a:off x="1776447" y="1642415"/>
            <a:ext cx="5887759" cy="1754326"/>
          </a:xfrm>
          <a:prstGeom prst="rect">
            <a:avLst/>
          </a:prstGeom>
        </p:spPr>
        <p:txBody>
          <a:bodyPr wrap="square">
            <a:spAutoFit/>
          </a:bodyPr>
          <a:lstStyle/>
          <a:p>
            <a:pPr marL="342900" indent="-342900">
              <a:buFont typeface="+mj-lt"/>
              <a:buAutoNum type="arabicPeriod"/>
            </a:pPr>
            <a:r>
              <a:rPr lang="en-US" sz="3600" dirty="0">
                <a:solidFill>
                  <a:schemeClr val="bg1"/>
                </a:solidFill>
                <a:latin typeface="Century Gothic" panose="020B0502020202020204" pitchFamily="34" charset="0"/>
              </a:rPr>
              <a:t>The Gravity of God</a:t>
            </a:r>
          </a:p>
          <a:p>
            <a:pPr marL="342900" indent="-342900">
              <a:buFont typeface="+mj-lt"/>
              <a:buAutoNum type="arabicPeriod"/>
            </a:pPr>
            <a:r>
              <a:rPr lang="en-US" sz="3600" dirty="0">
                <a:solidFill>
                  <a:schemeClr val="bg1"/>
                </a:solidFill>
                <a:latin typeface="Century Gothic" panose="020B0502020202020204" pitchFamily="34" charset="0"/>
              </a:rPr>
              <a:t>Get up lad, get up</a:t>
            </a:r>
          </a:p>
          <a:p>
            <a:pPr marL="342900" indent="-342900">
              <a:buFont typeface="+mj-lt"/>
              <a:buAutoNum type="arabicPeriod"/>
            </a:pPr>
            <a:r>
              <a:rPr lang="en-US" sz="3600" dirty="0">
                <a:solidFill>
                  <a:schemeClr val="bg1"/>
                </a:solidFill>
                <a:latin typeface="Century Gothic" panose="020B0502020202020204" pitchFamily="34" charset="0"/>
              </a:rPr>
              <a:t>Glorify God in conflict</a:t>
            </a:r>
          </a:p>
        </p:txBody>
      </p:sp>
    </p:spTree>
    <p:extLst>
      <p:ext uri="{BB962C8B-B14F-4D97-AF65-F5344CB8AC3E}">
        <p14:creationId xmlns:p14="http://schemas.microsoft.com/office/powerpoint/2010/main" val="3643761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5F6F643-389E-4261-AC2B-1D8B611A0533}"/>
              </a:ext>
            </a:extLst>
          </p:cNvPr>
          <p:cNvSpPr/>
          <p:nvPr/>
        </p:nvSpPr>
        <p:spPr>
          <a:xfrm>
            <a:off x="2233613" y="1403633"/>
            <a:ext cx="2443222" cy="792092"/>
          </a:xfrm>
          <a:custGeom>
            <a:avLst/>
            <a:gdLst>
              <a:gd name="connsiteX0" fmla="*/ 0 w 2236494"/>
              <a:gd name="connsiteY0" fmla="*/ 0 h 739674"/>
              <a:gd name="connsiteX1" fmla="*/ 693080 w 2236494"/>
              <a:gd name="connsiteY1" fmla="*/ 186375 h 739674"/>
              <a:gd name="connsiteX2" fmla="*/ 477585 w 2236494"/>
              <a:gd name="connsiteY2" fmla="*/ 279562 h 739674"/>
              <a:gd name="connsiteX3" fmla="*/ 2236494 w 2236494"/>
              <a:gd name="connsiteY3" fmla="*/ 739674 h 739674"/>
            </a:gdLst>
            <a:ahLst/>
            <a:cxnLst>
              <a:cxn ang="0">
                <a:pos x="connsiteX0" y="connsiteY0"/>
              </a:cxn>
              <a:cxn ang="0">
                <a:pos x="connsiteX1" y="connsiteY1"/>
              </a:cxn>
              <a:cxn ang="0">
                <a:pos x="connsiteX2" y="connsiteY2"/>
              </a:cxn>
              <a:cxn ang="0">
                <a:pos x="connsiteX3" y="connsiteY3"/>
              </a:cxn>
            </a:cxnLst>
            <a:rect l="l" t="t" r="r" b="b"/>
            <a:pathLst>
              <a:path w="2236494" h="739674">
                <a:moveTo>
                  <a:pt x="0" y="0"/>
                </a:moveTo>
                <a:cubicBezTo>
                  <a:pt x="306741" y="69890"/>
                  <a:pt x="613483" y="139781"/>
                  <a:pt x="693080" y="186375"/>
                </a:cubicBezTo>
                <a:cubicBezTo>
                  <a:pt x="772677" y="232969"/>
                  <a:pt x="220349" y="187346"/>
                  <a:pt x="477585" y="279562"/>
                </a:cubicBezTo>
                <a:cubicBezTo>
                  <a:pt x="734821" y="371779"/>
                  <a:pt x="1905485" y="638721"/>
                  <a:pt x="2236494" y="73967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918884-A534-4A34-980C-B7CE4375CEFA}"/>
              </a:ext>
            </a:extLst>
          </p:cNvPr>
          <p:cNvSpPr txBox="1"/>
          <p:nvPr/>
        </p:nvSpPr>
        <p:spPr>
          <a:xfrm>
            <a:off x="176498" y="578409"/>
            <a:ext cx="2860405" cy="954107"/>
          </a:xfrm>
          <a:prstGeom prst="rect">
            <a:avLst/>
          </a:prstGeom>
          <a:noFill/>
        </p:spPr>
        <p:txBody>
          <a:bodyPr wrap="square" rtlCol="0">
            <a:spAutoFit/>
          </a:bodyPr>
          <a:lstStyle/>
          <a:p>
            <a:r>
              <a:rPr lang="en-US" sz="1400" dirty="0">
                <a:solidFill>
                  <a:schemeClr val="bg1">
                    <a:lumMod val="95000"/>
                  </a:schemeClr>
                </a:solidFill>
                <a:latin typeface="Century Gothic" panose="020B0502020202020204" pitchFamily="34" charset="0"/>
              </a:rPr>
              <a:t>Procedure:</a:t>
            </a:r>
          </a:p>
          <a:p>
            <a:r>
              <a:rPr lang="en-US" sz="1400" dirty="0">
                <a:solidFill>
                  <a:schemeClr val="bg1">
                    <a:lumMod val="95000"/>
                  </a:schemeClr>
                </a:solidFill>
                <a:latin typeface="Century Gothic" panose="020B0502020202020204" pitchFamily="34" charset="0"/>
              </a:rPr>
              <a:t>Blood not brought into the “Holy Place” sin offering should have been eaten</a:t>
            </a:r>
          </a:p>
        </p:txBody>
      </p:sp>
    </p:spTree>
    <p:extLst>
      <p:ext uri="{BB962C8B-B14F-4D97-AF65-F5344CB8AC3E}">
        <p14:creationId xmlns:p14="http://schemas.microsoft.com/office/powerpoint/2010/main" val="198078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C3C92-87EC-43FA-B6A1-ABF8573396BF}"/>
              </a:ext>
            </a:extLst>
          </p:cNvPr>
          <p:cNvSpPr/>
          <p:nvPr/>
        </p:nvSpPr>
        <p:spPr>
          <a:xfrm>
            <a:off x="823659" y="536985"/>
            <a:ext cx="7615346" cy="3539430"/>
          </a:xfrm>
          <a:prstGeom prst="rect">
            <a:avLst/>
          </a:prstGeom>
        </p:spPr>
        <p:txBody>
          <a:bodyPr wrap="square">
            <a:spAutoFit/>
          </a:bodyPr>
          <a:lstStyle/>
          <a:p>
            <a:r>
              <a:rPr lang="en-US" sz="2800" dirty="0">
                <a:solidFill>
                  <a:schemeClr val="bg1"/>
                </a:solidFill>
                <a:latin typeface="Century Gothic" panose="020B0502020202020204" pitchFamily="34" charset="0"/>
              </a:rPr>
              <a:t>Lev 10:19 Then Aaron answered Moses, “Today my sons presented both their sin offering and their burnt offering to the Lord. And yet this tragedy has happened to me. If I had eaten the people’s sin offering on such a tragic day as this, would the Lord have been pleased?” </a:t>
            </a:r>
          </a:p>
          <a:p>
            <a:pPr algn="r"/>
            <a:r>
              <a:rPr lang="en-US" sz="2800" dirty="0">
                <a:solidFill>
                  <a:schemeClr val="bg1"/>
                </a:solidFill>
                <a:latin typeface="Century Gothic" panose="020B0502020202020204" pitchFamily="34" charset="0"/>
              </a:rPr>
              <a:t>New Living Translation</a:t>
            </a:r>
          </a:p>
        </p:txBody>
      </p:sp>
    </p:spTree>
    <p:extLst>
      <p:ext uri="{BB962C8B-B14F-4D97-AF65-F5344CB8AC3E}">
        <p14:creationId xmlns:p14="http://schemas.microsoft.com/office/powerpoint/2010/main" val="61764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988C54CCF5B4D8E38B094EAA09E95" ma:contentTypeVersion="11" ma:contentTypeDescription="Create a new document." ma:contentTypeScope="" ma:versionID="0fc2e0e0811a6adfc7789d98c468f1c0">
  <xsd:schema xmlns:xsd="http://www.w3.org/2001/XMLSchema" xmlns:xs="http://www.w3.org/2001/XMLSchema" xmlns:p="http://schemas.microsoft.com/office/2006/metadata/properties" xmlns:ns2="0cb7ff7a-715e-45a1-9aa2-eab3661c3ae8" xmlns:ns3="17eb4597-0f97-4293-a99a-8b94628de353" targetNamespace="http://schemas.microsoft.com/office/2006/metadata/properties" ma:root="true" ma:fieldsID="0982402ae1a326ca2b43c240e8faa0db" ns2:_="" ns3:_="">
    <xsd:import namespace="0cb7ff7a-715e-45a1-9aa2-eab3661c3ae8"/>
    <xsd:import namespace="17eb4597-0f97-4293-a99a-8b94628de3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7ff7a-715e-45a1-9aa2-eab3661c3a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eb4597-0f97-4293-a99a-8b94628de35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6649F1D-3B9C-4D99-864C-63486D1B4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7ff7a-715e-45a1-9aa2-eab3661c3ae8"/>
    <ds:schemaRef ds:uri="17eb4597-0f97-4293-a99a-8b94628de3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165</TotalTime>
  <Words>258</Words>
  <Application>Microsoft Office PowerPoint</Application>
  <PresentationFormat>On-screen Show (16:9)</PresentationFormat>
  <Paragraphs>25</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 I will be treated as holy ...” The death of Nadab and Abihu</vt:lpstr>
      <vt:lpstr>“... I will be treated as holy ...” The death of Nadab and Abihu</vt:lpstr>
      <vt:lpstr>PowerPoint Presentation</vt:lpstr>
      <vt:lpstr>“... I will be treated as holy ...” The death of Nadab and Abihu</vt:lpstr>
      <vt:lpstr>“... I will be treated as holy ...” The death of Nadab and Abihu</vt:lpstr>
      <vt:lpstr>PowerPoint Presentation</vt:lpstr>
      <vt:lpstr>PowerPoint Presentation</vt:lpstr>
      <vt:lpstr>Glorify God in Conflict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David G Westwood</cp:lastModifiedBy>
  <cp:revision>44</cp:revision>
  <dcterms:created xsi:type="dcterms:W3CDTF">2010-04-12T23:12:02Z</dcterms:created>
  <dcterms:modified xsi:type="dcterms:W3CDTF">2020-03-09T20:29:14Z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0x010100200988C54CCF5B4D8E38B094EAA09E95</vt:lpwstr>
  </property>
</Properties>
</file>