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59" r:id="rId3"/>
    <p:sldId id="263" r:id="rId4"/>
    <p:sldId id="265" r:id="rId5"/>
    <p:sldId id="266" r:id="rId6"/>
    <p:sldId id="264" r:id="rId7"/>
    <p:sldId id="267"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B620"/>
    <a:srgbClr val="88AE13"/>
    <a:srgbClr val="00FDFF"/>
    <a:srgbClr val="CA6003"/>
    <a:srgbClr val="994C18"/>
    <a:srgbClr val="5C23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07"/>
    <p:restoredTop sz="97389"/>
  </p:normalViewPr>
  <p:slideViewPr>
    <p:cSldViewPr snapToGrid="0" snapToObjects="1">
      <p:cViewPr varScale="1">
        <p:scale>
          <a:sx n="116" d="100"/>
          <a:sy n="116" d="100"/>
        </p:scale>
        <p:origin x="544"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F0494-B319-0A4E-85C0-AA3DDB6F29A4}" type="datetimeFigureOut">
              <a:rPr lang="en-US" smtClean="0"/>
              <a:t>12/31/2021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CB2A7-BCFB-3241-88F9-8779120D2683}" type="slidenum">
              <a:rPr lang="en-US" smtClean="0"/>
              <a:t>‹#›</a:t>
            </a:fld>
            <a:endParaRPr lang="en-US"/>
          </a:p>
        </p:txBody>
      </p:sp>
    </p:spTree>
    <p:extLst>
      <p:ext uri="{BB962C8B-B14F-4D97-AF65-F5344CB8AC3E}">
        <p14:creationId xmlns:p14="http://schemas.microsoft.com/office/powerpoint/2010/main" val="22988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CCB2A7-BCFB-3241-88F9-8779120D2683}" type="slidenum">
              <a:rPr lang="en-US" smtClean="0"/>
              <a:t>2</a:t>
            </a:fld>
            <a:endParaRPr lang="en-US"/>
          </a:p>
        </p:txBody>
      </p:sp>
    </p:spTree>
    <p:extLst>
      <p:ext uri="{BB962C8B-B14F-4D97-AF65-F5344CB8AC3E}">
        <p14:creationId xmlns:p14="http://schemas.microsoft.com/office/powerpoint/2010/main" val="121656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CCB2A7-BCFB-3241-88F9-8779120D2683}" type="slidenum">
              <a:rPr lang="en-US" smtClean="0"/>
              <a:t>4</a:t>
            </a:fld>
            <a:endParaRPr lang="en-US"/>
          </a:p>
        </p:txBody>
      </p:sp>
    </p:spTree>
    <p:extLst>
      <p:ext uri="{BB962C8B-B14F-4D97-AF65-F5344CB8AC3E}">
        <p14:creationId xmlns:p14="http://schemas.microsoft.com/office/powerpoint/2010/main" val="138561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12/31/2021</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0491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1327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3084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2769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8005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645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41118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143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3834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4042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12/31/2021</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0780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12/31/2021</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14320280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A mug next to a fire&#10;&#10;Description automatically generated with low confidence">
            <a:extLst>
              <a:ext uri="{FF2B5EF4-FFF2-40B4-BE49-F238E27FC236}">
                <a16:creationId xmlns:a16="http://schemas.microsoft.com/office/drawing/2014/main" id="{A435F920-56CB-4558-80B0-4C50F6FDB1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20" y="10"/>
            <a:ext cx="12188932" cy="6856614"/>
          </a:xfrm>
          <a:prstGeom prst="rect">
            <a:avLst/>
          </a:prstGeom>
        </p:spPr>
      </p:pic>
      <p:sp>
        <p:nvSpPr>
          <p:cNvPr id="13" name="Rectangle 12">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24"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a:extLst>
              <a:ext uri="{FF2B5EF4-FFF2-40B4-BE49-F238E27FC236}">
                <a16:creationId xmlns:a16="http://schemas.microsoft.com/office/drawing/2014/main" id="{92A445E4-5CC0-434E-B5D2-672BE8D151C7}"/>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26622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A mug next to a fire&#10;&#10;Description automatically generated with low confidence">
            <a:extLst>
              <a:ext uri="{FF2B5EF4-FFF2-40B4-BE49-F238E27FC236}">
                <a16:creationId xmlns:a16="http://schemas.microsoft.com/office/drawing/2014/main" id="{A435F920-56CB-4558-80B0-4C50F6FDB1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78"/>
          <a:stretch/>
        </p:blipFill>
        <p:spPr>
          <a:xfrm>
            <a:off x="20" y="10"/>
            <a:ext cx="12188932" cy="6856614"/>
          </a:xfrm>
          <a:prstGeom prst="rect">
            <a:avLst/>
          </a:prstGeom>
        </p:spPr>
      </p:pic>
      <p:sp>
        <p:nvSpPr>
          <p:cNvPr id="2" name="Title 1">
            <a:extLst>
              <a:ext uri="{FF2B5EF4-FFF2-40B4-BE49-F238E27FC236}">
                <a16:creationId xmlns:a16="http://schemas.microsoft.com/office/drawing/2014/main" id="{AD18E471-F391-4949-969F-0096B5E94B30}"/>
              </a:ext>
            </a:extLst>
          </p:cNvPr>
          <p:cNvSpPr>
            <a:spLocks noGrp="1"/>
          </p:cNvSpPr>
          <p:nvPr>
            <p:ph type="ctrTitle"/>
          </p:nvPr>
        </p:nvSpPr>
        <p:spPr>
          <a:xfrm>
            <a:off x="490062" y="5404252"/>
            <a:ext cx="7046594" cy="854956"/>
          </a:xfrm>
        </p:spPr>
        <p:txBody>
          <a:bodyPr anchor="b">
            <a:normAutofit fontScale="90000"/>
          </a:bodyPr>
          <a:lstStyle/>
          <a:p>
            <a:pPr algn="l"/>
            <a:r>
              <a:rPr lang="en-US" sz="5400" dirty="0">
                <a:solidFill>
                  <a:srgbClr val="FFFFFF"/>
                </a:solidFill>
                <a:latin typeface="Cavolini" panose="03000502040302020204" pitchFamily="66" charset="0"/>
                <a:cs typeface="Cavolini" panose="03000502040302020204" pitchFamily="66" charset="0"/>
              </a:rPr>
              <a:t>biblical hospitality</a:t>
            </a:r>
          </a:p>
        </p:txBody>
      </p:sp>
      <p:sp>
        <p:nvSpPr>
          <p:cNvPr id="3" name="Subtitle 2">
            <a:extLst>
              <a:ext uri="{FF2B5EF4-FFF2-40B4-BE49-F238E27FC236}">
                <a16:creationId xmlns:a16="http://schemas.microsoft.com/office/drawing/2014/main" id="{7A0B2087-A8D1-8B4E-A981-CDD9D799DDA4}"/>
              </a:ext>
            </a:extLst>
          </p:cNvPr>
          <p:cNvSpPr>
            <a:spLocks noGrp="1"/>
          </p:cNvSpPr>
          <p:nvPr>
            <p:ph type="subTitle" idx="1"/>
          </p:nvPr>
        </p:nvSpPr>
        <p:spPr>
          <a:xfrm>
            <a:off x="490062" y="6292117"/>
            <a:ext cx="1743948" cy="565883"/>
          </a:xfrm>
        </p:spPr>
        <p:txBody>
          <a:bodyPr anchor="t">
            <a:normAutofit/>
          </a:bodyPr>
          <a:lstStyle/>
          <a:p>
            <a:pPr algn="l"/>
            <a:r>
              <a:rPr lang="en-US" sz="2200" dirty="0">
                <a:solidFill>
                  <a:srgbClr val="FFFFFF"/>
                </a:solidFill>
                <a:latin typeface="Cavolini" panose="03000502040302020204" pitchFamily="66" charset="0"/>
                <a:cs typeface="Cavolini" panose="03000502040302020204" pitchFamily="66" charset="0"/>
              </a:rPr>
              <a:t>12.05.21</a:t>
            </a:r>
          </a:p>
        </p:txBody>
      </p:sp>
      <p:pic>
        <p:nvPicPr>
          <p:cNvPr id="7" name="Picture 6">
            <a:extLst>
              <a:ext uri="{FF2B5EF4-FFF2-40B4-BE49-F238E27FC236}">
                <a16:creationId xmlns:a16="http://schemas.microsoft.com/office/drawing/2014/main" id="{53ADC70A-3CF6-744D-B8D9-DD158B23BC0D}"/>
              </a:ext>
            </a:extLst>
          </p:cNvPr>
          <p:cNvPicPr>
            <a:picLocks noChangeAspect="1"/>
          </p:cNvPicPr>
          <p:nvPr/>
        </p:nvPicPr>
        <p:blipFill>
          <a:blip r:embed="rId6"/>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21493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7" name="Top left">
            <a:extLst>
              <a:ext uri="{FF2B5EF4-FFF2-40B4-BE49-F238E27FC236}">
                <a16:creationId xmlns:a16="http://schemas.microsoft.com/office/drawing/2014/main" id="{5089F41F-380F-4E05-9A56-4C8F456E8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38" name="Freeform: Shape 13">
              <a:extLst>
                <a:ext uri="{FF2B5EF4-FFF2-40B4-BE49-F238E27FC236}">
                  <a16:creationId xmlns:a16="http://schemas.microsoft.com/office/drawing/2014/main" id="{AA95964E-B60E-42AA-AAF3-91A4345B3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Freeform: Shape 14">
              <a:extLst>
                <a:ext uri="{FF2B5EF4-FFF2-40B4-BE49-F238E27FC236}">
                  <a16:creationId xmlns:a16="http://schemas.microsoft.com/office/drawing/2014/main" id="{6C9A41BA-B255-49A5-9A9C-46B951135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0" name="Freeform: Shape 15">
              <a:extLst>
                <a:ext uri="{FF2B5EF4-FFF2-40B4-BE49-F238E27FC236}">
                  <a16:creationId xmlns:a16="http://schemas.microsoft.com/office/drawing/2014/main" id="{A5076F12-9630-46F2-ADAF-617D35489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1" name="Freeform: Shape 16">
              <a:extLst>
                <a:ext uri="{FF2B5EF4-FFF2-40B4-BE49-F238E27FC236}">
                  <a16:creationId xmlns:a16="http://schemas.microsoft.com/office/drawing/2014/main" id="{81DD2B33-B10F-441B-A5DE-95F578BE7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2" name="Freeform: Shape 17">
              <a:extLst>
                <a:ext uri="{FF2B5EF4-FFF2-40B4-BE49-F238E27FC236}">
                  <a16:creationId xmlns:a16="http://schemas.microsoft.com/office/drawing/2014/main" id="{E1C0380C-3C12-4AD4-A59D-9F4A5B527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18">
              <a:extLst>
                <a:ext uri="{FF2B5EF4-FFF2-40B4-BE49-F238E27FC236}">
                  <a16:creationId xmlns:a16="http://schemas.microsoft.com/office/drawing/2014/main" id="{4012F9BC-0D26-4714-96A0-BB74332F9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19">
              <a:extLst>
                <a:ext uri="{FF2B5EF4-FFF2-40B4-BE49-F238E27FC236}">
                  <a16:creationId xmlns:a16="http://schemas.microsoft.com/office/drawing/2014/main" id="{70BDD384-5C35-40DD-81BD-260F7CD7C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20">
              <a:extLst>
                <a:ext uri="{FF2B5EF4-FFF2-40B4-BE49-F238E27FC236}">
                  <a16:creationId xmlns:a16="http://schemas.microsoft.com/office/drawing/2014/main" id="{B9813DFC-2118-4F9F-B162-1DD0A32B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AE6F26E2-3EEC-7744-86FE-1FE9AA219CB2}"/>
              </a:ext>
            </a:extLst>
          </p:cNvPr>
          <p:cNvSpPr>
            <a:spLocks noGrp="1"/>
          </p:cNvSpPr>
          <p:nvPr>
            <p:ph type="title"/>
          </p:nvPr>
        </p:nvSpPr>
        <p:spPr>
          <a:xfrm>
            <a:off x="427173" y="394833"/>
            <a:ext cx="4814412" cy="1025551"/>
          </a:xfrm>
        </p:spPr>
        <p:txBody>
          <a:bodyPr>
            <a:normAutofit/>
          </a:bodyPr>
          <a:lstStyle/>
          <a:p>
            <a:r>
              <a:rPr lang="en-US" dirty="0" err="1">
                <a:latin typeface="+mn-lt"/>
              </a:rPr>
              <a:t>heb</a:t>
            </a:r>
            <a:r>
              <a:rPr lang="en-US" dirty="0">
                <a:latin typeface="+mn-lt"/>
              </a:rPr>
              <a:t> 13:1-2</a:t>
            </a:r>
          </a:p>
        </p:txBody>
      </p:sp>
      <p:sp>
        <p:nvSpPr>
          <p:cNvPr id="3" name="Content Placeholder 2">
            <a:extLst>
              <a:ext uri="{FF2B5EF4-FFF2-40B4-BE49-F238E27FC236}">
                <a16:creationId xmlns:a16="http://schemas.microsoft.com/office/drawing/2014/main" id="{551C018B-5935-BC44-BE60-5BA3363DFE9F}"/>
              </a:ext>
            </a:extLst>
          </p:cNvPr>
          <p:cNvSpPr>
            <a:spLocks noGrp="1"/>
          </p:cNvSpPr>
          <p:nvPr>
            <p:ph idx="1"/>
          </p:nvPr>
        </p:nvSpPr>
        <p:spPr>
          <a:xfrm>
            <a:off x="392127" y="1723013"/>
            <a:ext cx="4814102" cy="2772400"/>
          </a:xfrm>
        </p:spPr>
        <p:txBody>
          <a:bodyPr>
            <a:normAutofit/>
          </a:bodyPr>
          <a:lstStyle/>
          <a:p>
            <a:pPr marL="0" indent="0">
              <a:buNone/>
            </a:pPr>
            <a:r>
              <a:rPr lang="en-US" sz="2400" dirty="0"/>
              <a:t>let love of the brethren continue.</a:t>
            </a:r>
          </a:p>
          <a:p>
            <a:pPr marL="0" indent="0">
              <a:buNone/>
            </a:pPr>
            <a:endParaRPr lang="en-US" sz="2400" dirty="0"/>
          </a:p>
          <a:p>
            <a:pPr marL="0" indent="0">
              <a:buNone/>
            </a:pPr>
            <a:r>
              <a:rPr lang="en-US" sz="2400" dirty="0"/>
              <a:t>do not neglect to show hospitality to strangers, for by this some have entertained angels without knowing it.</a:t>
            </a:r>
          </a:p>
        </p:txBody>
      </p:sp>
      <p:pic>
        <p:nvPicPr>
          <p:cNvPr id="4" name="Video 3" descr="A mug next to a fire&#10;&#10;Description automatically generated with low confidence">
            <a:extLst>
              <a:ext uri="{FF2B5EF4-FFF2-40B4-BE49-F238E27FC236}">
                <a16:creationId xmlns:a16="http://schemas.microsoft.com/office/drawing/2014/main" id="{322B36A0-096E-FE44-9E2C-71CBF96B79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78"/>
          <a:stretch/>
        </p:blipFill>
        <p:spPr>
          <a:xfrm>
            <a:off x="5933787" y="1594030"/>
            <a:ext cx="5938687" cy="3331191"/>
          </a:xfrm>
          <a:prstGeom prst="rect">
            <a:avLst/>
          </a:prstGeom>
        </p:spPr>
      </p:pic>
      <p:grpSp>
        <p:nvGrpSpPr>
          <p:cNvPr id="46" name="Bottom Right">
            <a:extLst>
              <a:ext uri="{FF2B5EF4-FFF2-40B4-BE49-F238E27FC236}">
                <a16:creationId xmlns:a16="http://schemas.microsoft.com/office/drawing/2014/main" id="{FF8C87E7-85A6-4119-B524-84AA9C0AAB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47" name="Freeform: Shape 23">
              <a:extLst>
                <a:ext uri="{FF2B5EF4-FFF2-40B4-BE49-F238E27FC236}">
                  <a16:creationId xmlns:a16="http://schemas.microsoft.com/office/drawing/2014/main" id="{6795C3BD-3FC3-4E1B-AD87-32CDB6EEC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48C556CD-2C4A-474F-9FF7-77BBE788F6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8" name="Freeform: Shape 26">
                <a:extLst>
                  <a:ext uri="{FF2B5EF4-FFF2-40B4-BE49-F238E27FC236}">
                    <a16:creationId xmlns:a16="http://schemas.microsoft.com/office/drawing/2014/main" id="{15ADB469-31B7-4DEF-BB35-B16F50DBE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49" name="Freeform: Shape 27">
                <a:extLst>
                  <a:ext uri="{FF2B5EF4-FFF2-40B4-BE49-F238E27FC236}">
                    <a16:creationId xmlns:a16="http://schemas.microsoft.com/office/drawing/2014/main" id="{5B70D859-00C6-4B2A-934C-68F32BA7C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0" name="Freeform: Shape 28">
                <a:extLst>
                  <a:ext uri="{FF2B5EF4-FFF2-40B4-BE49-F238E27FC236}">
                    <a16:creationId xmlns:a16="http://schemas.microsoft.com/office/drawing/2014/main" id="{8AC0917A-2A49-4846-9772-79EEA1C99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 name="Freeform: Shape 29">
                <a:extLst>
                  <a:ext uri="{FF2B5EF4-FFF2-40B4-BE49-F238E27FC236}">
                    <a16:creationId xmlns:a16="http://schemas.microsoft.com/office/drawing/2014/main" id="{4DD6C017-B6D4-4DDE-90B4-DBA925B489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2" name="Freeform: Shape 30">
                <a:extLst>
                  <a:ext uri="{FF2B5EF4-FFF2-40B4-BE49-F238E27FC236}">
                    <a16:creationId xmlns:a16="http://schemas.microsoft.com/office/drawing/2014/main" id="{330A4B39-910B-4EB2-997D-208FB20D1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3" name="Freeform: Shape 31">
                <a:extLst>
                  <a:ext uri="{FF2B5EF4-FFF2-40B4-BE49-F238E27FC236}">
                    <a16:creationId xmlns:a16="http://schemas.microsoft.com/office/drawing/2014/main" id="{05DCA9C3-2763-4D68-BBAE-82D1DA0E9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4" name="Freeform: Shape 32">
                <a:extLst>
                  <a:ext uri="{FF2B5EF4-FFF2-40B4-BE49-F238E27FC236}">
                    <a16:creationId xmlns:a16="http://schemas.microsoft.com/office/drawing/2014/main" id="{756A41BA-B004-4C26-806A-B2AAA1E28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5" name="Freeform: Shape 25">
              <a:extLst>
                <a:ext uri="{FF2B5EF4-FFF2-40B4-BE49-F238E27FC236}">
                  <a16:creationId xmlns:a16="http://schemas.microsoft.com/office/drawing/2014/main" id="{660C5622-37F7-4A22-A941-BAAFD864F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Picture 27">
            <a:extLst>
              <a:ext uri="{FF2B5EF4-FFF2-40B4-BE49-F238E27FC236}">
                <a16:creationId xmlns:a16="http://schemas.microsoft.com/office/drawing/2014/main" id="{1E381FC1-7CE4-0644-BFA1-B9EEB4FA3829}"/>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31345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A mug next to a fire&#10;&#10;Description automatically generated with low confidence">
            <a:extLst>
              <a:ext uri="{FF2B5EF4-FFF2-40B4-BE49-F238E27FC236}">
                <a16:creationId xmlns:a16="http://schemas.microsoft.com/office/drawing/2014/main" id="{A435F920-56CB-4558-80B0-4C50F6FDB1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78"/>
          <a:stretch/>
        </p:blipFill>
        <p:spPr>
          <a:xfrm>
            <a:off x="20" y="10"/>
            <a:ext cx="12188932" cy="6856614"/>
          </a:xfrm>
          <a:prstGeom prst="rect">
            <a:avLst/>
          </a:prstGeom>
          <a:solidFill>
            <a:srgbClr val="994C18"/>
          </a:solidFill>
        </p:spPr>
      </p:pic>
      <p:sp>
        <p:nvSpPr>
          <p:cNvPr id="2" name="Title 1">
            <a:extLst>
              <a:ext uri="{FF2B5EF4-FFF2-40B4-BE49-F238E27FC236}">
                <a16:creationId xmlns:a16="http://schemas.microsoft.com/office/drawing/2014/main" id="{AD18E471-F391-4949-969F-0096B5E94B30}"/>
              </a:ext>
            </a:extLst>
          </p:cNvPr>
          <p:cNvSpPr>
            <a:spLocks noGrp="1"/>
          </p:cNvSpPr>
          <p:nvPr>
            <p:ph type="ctrTitle"/>
          </p:nvPr>
        </p:nvSpPr>
        <p:spPr>
          <a:xfrm>
            <a:off x="4833614" y="2600326"/>
            <a:ext cx="6010600" cy="1488788"/>
          </a:xfrm>
          <a:solidFill>
            <a:srgbClr val="994C18">
              <a:alpha val="63544"/>
            </a:srgbClr>
          </a:solidFill>
        </p:spPr>
        <p:txBody>
          <a:bodyPr anchor="ctr" anchorCtr="0">
            <a:normAutofit fontScale="90000"/>
          </a:bodyPr>
          <a:lstStyle/>
          <a:p>
            <a:r>
              <a:rPr lang="en-US" sz="3600" spc="300" dirty="0">
                <a:solidFill>
                  <a:schemeClr val="bg1"/>
                </a:solidFill>
                <a:latin typeface="Cavolini" panose="03000502040302020204" pitchFamily="66" charset="0"/>
                <a:ea typeface="Apple Color Emoji" pitchFamily="2" charset="0"/>
                <a:cs typeface="Cavolini" panose="03000502040302020204" pitchFamily="66" charset="0"/>
              </a:rPr>
              <a:t>biblical hospitality is a CORE practice in the Scriptures</a:t>
            </a:r>
          </a:p>
        </p:txBody>
      </p:sp>
      <p:pic>
        <p:nvPicPr>
          <p:cNvPr id="9" name="Picture 8" descr="Icon&#10;&#10;Description automatically generated with low confidence">
            <a:extLst>
              <a:ext uri="{FF2B5EF4-FFF2-40B4-BE49-F238E27FC236}">
                <a16:creationId xmlns:a16="http://schemas.microsoft.com/office/drawing/2014/main" id="{DAE7FDC7-359C-AD4B-AF90-F939B53BB9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308" b="90000" l="9960" r="89841">
                        <a14:foregroundMark x1="40637" y1="11154" x2="55578" y2="7308"/>
                        <a14:foregroundMark x1="55578" y1="7308" x2="58765" y2="10000"/>
                      </a14:backgroundRemoval>
                    </a14:imgEffect>
                  </a14:imgLayer>
                </a14:imgProps>
              </a:ext>
            </a:extLst>
          </a:blip>
          <a:stretch>
            <a:fillRect/>
          </a:stretch>
        </p:blipFill>
        <p:spPr>
          <a:xfrm>
            <a:off x="10959197" y="6202501"/>
            <a:ext cx="1826554" cy="946024"/>
          </a:xfrm>
          <a:prstGeom prst="rect">
            <a:avLst/>
          </a:prstGeom>
        </p:spPr>
      </p:pic>
      <p:pic>
        <p:nvPicPr>
          <p:cNvPr id="5" name="Picture 4">
            <a:extLst>
              <a:ext uri="{FF2B5EF4-FFF2-40B4-BE49-F238E27FC236}">
                <a16:creationId xmlns:a16="http://schemas.microsoft.com/office/drawing/2014/main" id="{23E161DF-E653-E44E-A97F-A8A464B59CC9}"/>
              </a:ext>
            </a:extLst>
          </p:cNvPr>
          <p:cNvPicPr>
            <a:picLocks noChangeAspect="1"/>
          </p:cNvPicPr>
          <p:nvPr/>
        </p:nvPicPr>
        <p:blipFill>
          <a:blip r:embed="rId8"/>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17501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26E2-3EEC-7744-86FE-1FE9AA219CB2}"/>
              </a:ext>
            </a:extLst>
          </p:cNvPr>
          <p:cNvSpPr>
            <a:spLocks noGrp="1"/>
          </p:cNvSpPr>
          <p:nvPr>
            <p:ph type="title"/>
          </p:nvPr>
        </p:nvSpPr>
        <p:spPr>
          <a:xfrm>
            <a:off x="427173" y="394833"/>
            <a:ext cx="7559540" cy="1025551"/>
          </a:xfrm>
        </p:spPr>
        <p:txBody>
          <a:bodyPr>
            <a:normAutofit/>
          </a:bodyPr>
          <a:lstStyle/>
          <a:p>
            <a:r>
              <a:rPr lang="en-US" dirty="0"/>
              <a:t>what is biblical hospitality?</a:t>
            </a:r>
          </a:p>
        </p:txBody>
      </p:sp>
      <p:sp>
        <p:nvSpPr>
          <p:cNvPr id="3" name="Content Placeholder 2">
            <a:extLst>
              <a:ext uri="{FF2B5EF4-FFF2-40B4-BE49-F238E27FC236}">
                <a16:creationId xmlns:a16="http://schemas.microsoft.com/office/drawing/2014/main" id="{551C018B-5935-BC44-BE60-5BA3363DFE9F}"/>
              </a:ext>
            </a:extLst>
          </p:cNvPr>
          <p:cNvSpPr>
            <a:spLocks noGrp="1"/>
          </p:cNvSpPr>
          <p:nvPr>
            <p:ph idx="1"/>
          </p:nvPr>
        </p:nvSpPr>
        <p:spPr>
          <a:xfrm>
            <a:off x="427173" y="2547431"/>
            <a:ext cx="5366408" cy="1967419"/>
          </a:xfrm>
        </p:spPr>
        <p:txBody>
          <a:bodyPr>
            <a:normAutofit/>
          </a:bodyPr>
          <a:lstStyle/>
          <a:p>
            <a:pPr marL="0" indent="0">
              <a:buNone/>
            </a:pPr>
            <a:r>
              <a:rPr lang="en-US" sz="2400" dirty="0"/>
              <a:t>hospitality: </a:t>
            </a:r>
            <a:r>
              <a:rPr lang="en-US" sz="2400" i="1" dirty="0"/>
              <a:t>“philoxenia”</a:t>
            </a:r>
          </a:p>
          <a:p>
            <a:pPr marL="457200" lvl="1" indent="0">
              <a:buNone/>
            </a:pPr>
            <a:r>
              <a:rPr lang="en-US" sz="2000" i="1" dirty="0" err="1"/>
              <a:t>Phileo</a:t>
            </a:r>
            <a:r>
              <a:rPr lang="en-US" sz="2000" dirty="0"/>
              <a:t> – “brotherly love”</a:t>
            </a:r>
          </a:p>
          <a:p>
            <a:pPr marL="457200" lvl="1" indent="0">
              <a:buNone/>
            </a:pPr>
            <a:r>
              <a:rPr lang="en-US" sz="2000" i="1" dirty="0" err="1"/>
              <a:t>Xenos</a:t>
            </a:r>
            <a:r>
              <a:rPr lang="en-US" sz="2000" dirty="0"/>
              <a:t> – “strangers”</a:t>
            </a:r>
          </a:p>
          <a:p>
            <a:pPr marL="0" indent="0">
              <a:buNone/>
            </a:pPr>
            <a:r>
              <a:rPr lang="en-US" sz="2400" dirty="0"/>
              <a:t>meaning: “love of strangers”</a:t>
            </a:r>
          </a:p>
        </p:txBody>
      </p:sp>
      <p:pic>
        <p:nvPicPr>
          <p:cNvPr id="4" name="Video 3" descr="A mug next to a fire&#10;&#10;Description automatically generated with low confidence">
            <a:extLst>
              <a:ext uri="{FF2B5EF4-FFF2-40B4-BE49-F238E27FC236}">
                <a16:creationId xmlns:a16="http://schemas.microsoft.com/office/drawing/2014/main" id="{322B36A0-096E-FE44-9E2C-71CBF96B79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78"/>
          <a:stretch/>
        </p:blipFill>
        <p:spPr>
          <a:xfrm>
            <a:off x="5933787" y="1865544"/>
            <a:ext cx="5938687" cy="3331191"/>
          </a:xfrm>
          <a:prstGeom prst="rect">
            <a:avLst/>
          </a:prstGeom>
        </p:spPr>
      </p:pic>
      <p:pic>
        <p:nvPicPr>
          <p:cNvPr id="6" name="Picture 5">
            <a:extLst>
              <a:ext uri="{FF2B5EF4-FFF2-40B4-BE49-F238E27FC236}">
                <a16:creationId xmlns:a16="http://schemas.microsoft.com/office/drawing/2014/main" id="{B5B5C961-28C2-C347-A3EC-A37F9A1A542C}"/>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9516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500"/>
                                        <p:tgtEl>
                                          <p:spTgt spid="3">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23" repeatCount="indefinite" fill="hold" display="0">
                  <p:stCondLst>
                    <p:cond delay="indefinite"/>
                  </p:stCondLst>
                </p:cTn>
                <p:tgtEl>
                  <p:spTgt spid="4"/>
                </p:tgtEl>
              </p:cMediaNode>
            </p:vide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3A24-2EFE-8F4A-9362-BAEFB381E579}"/>
              </a:ext>
            </a:extLst>
          </p:cNvPr>
          <p:cNvSpPr>
            <a:spLocks noGrp="1"/>
          </p:cNvSpPr>
          <p:nvPr>
            <p:ph idx="1"/>
          </p:nvPr>
        </p:nvSpPr>
        <p:spPr>
          <a:xfrm>
            <a:off x="1552575" y="2119313"/>
            <a:ext cx="9808369" cy="3902241"/>
          </a:xfrm>
        </p:spPr>
        <p:txBody>
          <a:bodyPr>
            <a:noAutofit/>
          </a:bodyPr>
          <a:lstStyle/>
          <a:p>
            <a:pPr marL="0" indent="0">
              <a:lnSpc>
                <a:spcPct val="100000"/>
              </a:lnSpc>
              <a:spcBef>
                <a:spcPts val="0"/>
              </a:spcBef>
              <a:spcAft>
                <a:spcPts val="7200"/>
              </a:spcAft>
              <a:buSzPct val="200000"/>
              <a:buNone/>
            </a:pPr>
            <a:r>
              <a:rPr lang="en-US" dirty="0"/>
              <a:t>biblical hospitality is the outworking of the gospel in our relationships</a:t>
            </a:r>
          </a:p>
          <a:p>
            <a:pPr marL="0" indent="0">
              <a:lnSpc>
                <a:spcPct val="100000"/>
              </a:lnSpc>
              <a:spcBef>
                <a:spcPts val="0"/>
              </a:spcBef>
              <a:spcAft>
                <a:spcPts val="7200"/>
              </a:spcAft>
              <a:buSzPct val="200000"/>
              <a:buNone/>
            </a:pPr>
            <a:r>
              <a:rPr lang="en-US" dirty="0"/>
              <a:t>biblical hospitality is a commandment to be obeyed</a:t>
            </a:r>
          </a:p>
          <a:p>
            <a:pPr marL="0" indent="0">
              <a:lnSpc>
                <a:spcPct val="100000"/>
              </a:lnSpc>
              <a:spcBef>
                <a:spcPts val="0"/>
              </a:spcBef>
              <a:spcAft>
                <a:spcPts val="7200"/>
              </a:spcAft>
              <a:buSzPct val="200000"/>
              <a:buNone/>
            </a:pPr>
            <a:r>
              <a:rPr lang="en-US" dirty="0"/>
              <a:t>biblical hospitality’s rewards are “out of the world”</a:t>
            </a:r>
          </a:p>
        </p:txBody>
      </p:sp>
      <p:pic>
        <p:nvPicPr>
          <p:cNvPr id="4" name="Video 3" descr="A mug next to a fire&#10;&#10;Description automatically generated with low confidence">
            <a:extLst>
              <a:ext uri="{FF2B5EF4-FFF2-40B4-BE49-F238E27FC236}">
                <a16:creationId xmlns:a16="http://schemas.microsoft.com/office/drawing/2014/main" id="{52458063-D3DA-5846-B9B9-7DAF234DE0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96685" y="2232984"/>
            <a:ext cx="457181" cy="334380"/>
          </a:xfrm>
          <a:prstGeom prst="rect">
            <a:avLst/>
          </a:prstGeom>
        </p:spPr>
      </p:pic>
      <p:pic>
        <p:nvPicPr>
          <p:cNvPr id="5" name="Video 3" descr="A mug next to a fire&#10;&#10;Description automatically generated with low confidence">
            <a:extLst>
              <a:ext uri="{FF2B5EF4-FFF2-40B4-BE49-F238E27FC236}">
                <a16:creationId xmlns:a16="http://schemas.microsoft.com/office/drawing/2014/main" id="{4A82B0B4-992E-EF42-A01E-1FE280C1AB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95393" y="4006139"/>
            <a:ext cx="457181" cy="334380"/>
          </a:xfrm>
          <a:prstGeom prst="rect">
            <a:avLst/>
          </a:prstGeom>
        </p:spPr>
      </p:pic>
      <p:pic>
        <p:nvPicPr>
          <p:cNvPr id="6" name="Video 3" descr="A mug next to a fire&#10;&#10;Description automatically generated with low confidence">
            <a:extLst>
              <a:ext uri="{FF2B5EF4-FFF2-40B4-BE49-F238E27FC236}">
                <a16:creationId xmlns:a16="http://schemas.microsoft.com/office/drawing/2014/main" id="{AA0EFDF4-A86A-C94B-AC30-FD9999661E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87152" y="5321467"/>
            <a:ext cx="457181" cy="334380"/>
          </a:xfrm>
          <a:prstGeom prst="rect">
            <a:avLst/>
          </a:prstGeom>
        </p:spPr>
      </p:pic>
      <p:sp>
        <p:nvSpPr>
          <p:cNvPr id="11" name="Title 1">
            <a:extLst>
              <a:ext uri="{FF2B5EF4-FFF2-40B4-BE49-F238E27FC236}">
                <a16:creationId xmlns:a16="http://schemas.microsoft.com/office/drawing/2014/main" id="{A6BAA1A7-D906-8346-A6BC-5E595465EF95}"/>
              </a:ext>
            </a:extLst>
          </p:cNvPr>
          <p:cNvSpPr txBox="1">
            <a:spLocks/>
          </p:cNvSpPr>
          <p:nvPr/>
        </p:nvSpPr>
        <p:spPr>
          <a:xfrm>
            <a:off x="427173" y="394833"/>
            <a:ext cx="4814412" cy="10255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err="1">
                <a:latin typeface="+mn-lt"/>
              </a:rPr>
              <a:t>heb</a:t>
            </a:r>
            <a:r>
              <a:rPr lang="en-US" dirty="0">
                <a:latin typeface="+mn-lt"/>
              </a:rPr>
              <a:t> 13:1-2</a:t>
            </a:r>
          </a:p>
        </p:txBody>
      </p:sp>
      <p:pic>
        <p:nvPicPr>
          <p:cNvPr id="9" name="Picture 8">
            <a:extLst>
              <a:ext uri="{FF2B5EF4-FFF2-40B4-BE49-F238E27FC236}">
                <a16:creationId xmlns:a16="http://schemas.microsoft.com/office/drawing/2014/main" id="{3C8F51D4-9B94-C645-8EB5-3E9DE6E7B1A9}"/>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41027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996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9962"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99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video>
              <p:cMediaNode mute="1">
                <p:cTn id="32" repeatCount="indefinite" fill="hold" display="0">
                  <p:stCondLst>
                    <p:cond delay="indefinite"/>
                  </p:stCondLst>
                </p:cTn>
                <p:tgtEl>
                  <p:spTgt spid="4"/>
                </p:tgtEl>
              </p:cMediaNode>
            </p:video>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withEffect">
                                  <p:stCondLst>
                                    <p:cond delay="0"/>
                                  </p:stCondLst>
                                  <p:childTnLst>
                                    <p:cmd type="call" cmd="togglePause">
                                      <p:cBhvr>
                                        <p:cTn id="37" dur="1" fill="hold"/>
                                        <p:tgtEl>
                                          <p:spTgt spid="5"/>
                                        </p:tgtEl>
                                      </p:cBhvr>
                                    </p:cmd>
                                  </p:childTnLst>
                                </p:cTn>
                              </p:par>
                            </p:childTnLst>
                          </p:cTn>
                        </p:par>
                      </p:childTnLst>
                    </p:cTn>
                  </p:par>
                </p:childTnLst>
              </p:cTn>
              <p:nextCondLst>
                <p:cond evt="onClick" delay="0">
                  <p:tgtEl>
                    <p:spTgt spid="5"/>
                  </p:tgtEl>
                </p:cond>
              </p:nextCondLst>
            </p:seq>
            <p:video>
              <p:cMediaNode mute="1">
                <p:cTn id="38" repeatCount="indefinite" fill="hold" display="0">
                  <p:stCondLst>
                    <p:cond delay="indefinite"/>
                  </p:stCondLst>
                </p:cTn>
                <p:tgtEl>
                  <p:spTgt spid="5"/>
                </p:tgtEl>
              </p:cMediaNode>
            </p:video>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withEffect">
                                  <p:stCondLst>
                                    <p:cond delay="0"/>
                                  </p:stCondLst>
                                  <p:childTnLst>
                                    <p:cmd type="call" cmd="togglePause">
                                      <p:cBhvr>
                                        <p:cTn id="43" dur="1" fill="hold"/>
                                        <p:tgtEl>
                                          <p:spTgt spid="6"/>
                                        </p:tgtEl>
                                      </p:cBhvr>
                                    </p:cmd>
                                  </p:childTnLst>
                                </p:cTn>
                              </p:par>
                            </p:childTnLst>
                          </p:cTn>
                        </p:par>
                      </p:childTnLst>
                    </p:cTn>
                  </p:par>
                </p:childTnLst>
              </p:cTn>
              <p:nextCondLst>
                <p:cond evt="onClick" delay="0">
                  <p:tgtEl>
                    <p:spTgt spid="6"/>
                  </p:tgtEl>
                </p:cond>
              </p:nextCondLst>
            </p:seq>
            <p:video>
              <p:cMediaNode mute="1">
                <p:cTn id="44" repeatCount="indefinite" fill="hold" display="0">
                  <p:stCondLst>
                    <p:cond delay="indefinite"/>
                  </p:stCondLst>
                </p:cTn>
                <p:tgtEl>
                  <p:spTgt spid="6"/>
                </p:tgtEl>
              </p:cMediaNode>
            </p:vide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3A24-2EFE-8F4A-9362-BAEFB381E579}"/>
              </a:ext>
            </a:extLst>
          </p:cNvPr>
          <p:cNvSpPr>
            <a:spLocks noGrp="1"/>
          </p:cNvSpPr>
          <p:nvPr>
            <p:ph idx="1"/>
          </p:nvPr>
        </p:nvSpPr>
        <p:spPr>
          <a:xfrm>
            <a:off x="1624011" y="1536588"/>
            <a:ext cx="9948864" cy="714374"/>
          </a:xfrm>
        </p:spPr>
        <p:txBody>
          <a:bodyPr anchor="ctr">
            <a:normAutofit fontScale="85000" lnSpcReduction="10000"/>
          </a:bodyPr>
          <a:lstStyle/>
          <a:p>
            <a:pPr marL="0" indent="0">
              <a:lnSpc>
                <a:spcPct val="100000"/>
              </a:lnSpc>
              <a:spcBef>
                <a:spcPts val="0"/>
              </a:spcBef>
              <a:spcAft>
                <a:spcPts val="1800"/>
              </a:spcAft>
              <a:buSzPct val="200000"/>
              <a:buNone/>
            </a:pPr>
            <a:r>
              <a:rPr lang="en-US" dirty="0"/>
              <a:t>biblical hospitality is the outworking of the gospel in our relationships</a:t>
            </a:r>
          </a:p>
        </p:txBody>
      </p:sp>
      <p:pic>
        <p:nvPicPr>
          <p:cNvPr id="4" name="Video 3" descr="A mug next to a fire&#10;&#10;Description automatically generated with low confidence">
            <a:extLst>
              <a:ext uri="{FF2B5EF4-FFF2-40B4-BE49-F238E27FC236}">
                <a16:creationId xmlns:a16="http://schemas.microsoft.com/office/drawing/2014/main" id="{52458063-D3DA-5846-B9B9-7DAF234DE0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59674" y="1726585"/>
            <a:ext cx="457181" cy="334380"/>
          </a:xfrm>
          <a:prstGeom prst="rect">
            <a:avLst/>
          </a:prstGeom>
        </p:spPr>
      </p:pic>
      <p:sp>
        <p:nvSpPr>
          <p:cNvPr id="8" name="Rectangle 7">
            <a:extLst>
              <a:ext uri="{FF2B5EF4-FFF2-40B4-BE49-F238E27FC236}">
                <a16:creationId xmlns:a16="http://schemas.microsoft.com/office/drawing/2014/main" id="{FE28B22C-9C4B-0F40-A91A-DEDAE57AA1BA}"/>
              </a:ext>
            </a:extLst>
          </p:cNvPr>
          <p:cNvSpPr/>
          <p:nvPr/>
        </p:nvSpPr>
        <p:spPr>
          <a:xfrm>
            <a:off x="1059674" y="2507324"/>
            <a:ext cx="5403339" cy="461665"/>
          </a:xfrm>
          <a:prstGeom prst="rect">
            <a:avLst/>
          </a:prstGeom>
        </p:spPr>
        <p:txBody>
          <a:bodyPr wrap="none">
            <a:spAutoFit/>
          </a:bodyPr>
          <a:lstStyle/>
          <a:p>
            <a:r>
              <a:rPr lang="en-US" sz="2400" b="1" dirty="0">
                <a:solidFill>
                  <a:schemeClr val="tx2"/>
                </a:solidFill>
              </a:rPr>
              <a:t>v.1 </a:t>
            </a:r>
            <a:r>
              <a:rPr lang="en-US" sz="2400" dirty="0">
                <a:solidFill>
                  <a:schemeClr val="tx2"/>
                </a:solidFill>
              </a:rPr>
              <a:t>“Let love of the brethren continue.”</a:t>
            </a:r>
          </a:p>
        </p:txBody>
      </p:sp>
      <p:sp>
        <p:nvSpPr>
          <p:cNvPr id="13" name="Rectangle 12">
            <a:extLst>
              <a:ext uri="{FF2B5EF4-FFF2-40B4-BE49-F238E27FC236}">
                <a16:creationId xmlns:a16="http://schemas.microsoft.com/office/drawing/2014/main" id="{AF715F13-143A-B947-A3A8-827D943C6066}"/>
              </a:ext>
            </a:extLst>
          </p:cNvPr>
          <p:cNvSpPr/>
          <p:nvPr/>
        </p:nvSpPr>
        <p:spPr>
          <a:xfrm>
            <a:off x="2519321" y="3225351"/>
            <a:ext cx="7153358" cy="1806547"/>
          </a:xfrm>
          <a:prstGeom prst="rect">
            <a:avLst/>
          </a:prstGeom>
          <a:solidFill>
            <a:srgbClr val="88AE13">
              <a:alpha val="30980"/>
            </a:srgbClr>
          </a:solidFill>
        </p:spPr>
        <p:txBody>
          <a:bodyPr wrap="square" lIns="457200" anchor="ctr" anchorCtr="0">
            <a:noAutofit/>
          </a:bodyPr>
          <a:lstStyle/>
          <a:p>
            <a:pPr>
              <a:spcBef>
                <a:spcPts val="1200"/>
              </a:spcBef>
              <a:spcAft>
                <a:spcPts val="1200"/>
              </a:spcAft>
            </a:pPr>
            <a:r>
              <a:rPr lang="en-US" sz="2400" dirty="0"/>
              <a:t>Agapao is a love springing from a sense of the preciousness of the object loved. </a:t>
            </a:r>
            <a:r>
              <a:rPr lang="en-US" sz="2400" dirty="0" err="1"/>
              <a:t>Phileo</a:t>
            </a:r>
            <a:r>
              <a:rPr lang="en-US" sz="2400" dirty="0"/>
              <a:t> arises from a sense of pleasure found in the object loved.</a:t>
            </a:r>
            <a:r>
              <a:rPr lang="en-US" sz="1100" baseline="30000" dirty="0"/>
              <a:t>1</a:t>
            </a:r>
            <a:endParaRPr lang="en-US" sz="2400" baseline="30000" dirty="0"/>
          </a:p>
        </p:txBody>
      </p:sp>
      <p:sp>
        <p:nvSpPr>
          <p:cNvPr id="14" name="Rectangle 13">
            <a:extLst>
              <a:ext uri="{FF2B5EF4-FFF2-40B4-BE49-F238E27FC236}">
                <a16:creationId xmlns:a16="http://schemas.microsoft.com/office/drawing/2014/main" id="{99A0CAB2-60D8-2C49-BA53-6AE71DE6D3F4}"/>
              </a:ext>
            </a:extLst>
          </p:cNvPr>
          <p:cNvSpPr/>
          <p:nvPr/>
        </p:nvSpPr>
        <p:spPr>
          <a:xfrm>
            <a:off x="9070788" y="6673334"/>
            <a:ext cx="1651414" cy="184666"/>
          </a:xfrm>
          <a:prstGeom prst="rect">
            <a:avLst/>
          </a:prstGeom>
        </p:spPr>
        <p:txBody>
          <a:bodyPr wrap="none">
            <a:spAutoFit/>
          </a:bodyPr>
          <a:lstStyle/>
          <a:p>
            <a:r>
              <a:rPr lang="en-US" sz="600" i="1" baseline="30000" dirty="0">
                <a:solidFill>
                  <a:schemeClr val="tx2"/>
                </a:solidFill>
              </a:rPr>
              <a:t>1</a:t>
            </a:r>
            <a:r>
              <a:rPr lang="en-US" sz="600" i="1" dirty="0">
                <a:solidFill>
                  <a:schemeClr val="tx2"/>
                </a:solidFill>
              </a:rPr>
              <a:t>https://</a:t>
            </a:r>
            <a:r>
              <a:rPr lang="en-US" sz="600" i="1" dirty="0" err="1">
                <a:solidFill>
                  <a:schemeClr val="tx2"/>
                </a:solidFill>
              </a:rPr>
              <a:t>www.preceptaustin.org</a:t>
            </a:r>
            <a:r>
              <a:rPr lang="en-US" sz="600" i="1" dirty="0">
                <a:solidFill>
                  <a:schemeClr val="tx2"/>
                </a:solidFill>
              </a:rPr>
              <a:t>/love-</a:t>
            </a:r>
            <a:r>
              <a:rPr lang="en-US" sz="600" i="1" dirty="0" err="1">
                <a:solidFill>
                  <a:schemeClr val="tx2"/>
                </a:solidFill>
              </a:rPr>
              <a:t>phileo</a:t>
            </a:r>
            <a:endParaRPr lang="en-US" sz="600" i="1" dirty="0">
              <a:solidFill>
                <a:schemeClr val="tx2"/>
              </a:solidFill>
            </a:endParaRPr>
          </a:p>
        </p:txBody>
      </p:sp>
      <p:sp>
        <p:nvSpPr>
          <p:cNvPr id="15" name="Rectangle 14">
            <a:extLst>
              <a:ext uri="{FF2B5EF4-FFF2-40B4-BE49-F238E27FC236}">
                <a16:creationId xmlns:a16="http://schemas.microsoft.com/office/drawing/2014/main" id="{164BF90E-C846-F448-AF6D-7A7E3BDE6068}"/>
              </a:ext>
            </a:extLst>
          </p:cNvPr>
          <p:cNvSpPr/>
          <p:nvPr/>
        </p:nvSpPr>
        <p:spPr>
          <a:xfrm>
            <a:off x="2519321" y="5420106"/>
            <a:ext cx="7153358" cy="1172361"/>
          </a:xfrm>
          <a:prstGeom prst="rect">
            <a:avLst/>
          </a:prstGeom>
          <a:solidFill>
            <a:srgbClr val="88AE13">
              <a:alpha val="30980"/>
            </a:srgbClr>
          </a:solidFill>
        </p:spPr>
        <p:txBody>
          <a:bodyPr wrap="square" lIns="457200" anchor="ctr" anchorCtr="0">
            <a:noAutofit/>
          </a:bodyPr>
          <a:lstStyle/>
          <a:p>
            <a:pPr>
              <a:spcBef>
                <a:spcPts val="1200"/>
              </a:spcBef>
              <a:spcAft>
                <a:spcPts val="1200"/>
              </a:spcAft>
            </a:pPr>
            <a:r>
              <a:rPr lang="en-US" sz="2400" dirty="0"/>
              <a:t>The ONLY common denominator in biblical hospitality is the gospel </a:t>
            </a:r>
            <a:endParaRPr lang="en-US" sz="2400" baseline="30000" dirty="0"/>
          </a:p>
        </p:txBody>
      </p:sp>
      <p:sp>
        <p:nvSpPr>
          <p:cNvPr id="21" name="Title 1">
            <a:extLst>
              <a:ext uri="{FF2B5EF4-FFF2-40B4-BE49-F238E27FC236}">
                <a16:creationId xmlns:a16="http://schemas.microsoft.com/office/drawing/2014/main" id="{33D396D5-0A97-704B-B588-779F65E8E205}"/>
              </a:ext>
            </a:extLst>
          </p:cNvPr>
          <p:cNvSpPr txBox="1">
            <a:spLocks/>
          </p:cNvSpPr>
          <p:nvPr/>
        </p:nvSpPr>
        <p:spPr>
          <a:xfrm>
            <a:off x="427173" y="394833"/>
            <a:ext cx="4814412" cy="10255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err="1">
                <a:latin typeface="+mn-lt"/>
              </a:rPr>
              <a:t>heb</a:t>
            </a:r>
            <a:r>
              <a:rPr lang="en-US" dirty="0">
                <a:latin typeface="+mn-lt"/>
              </a:rPr>
              <a:t> 13:1-2</a:t>
            </a:r>
          </a:p>
        </p:txBody>
      </p:sp>
      <p:pic>
        <p:nvPicPr>
          <p:cNvPr id="10" name="Picture 9">
            <a:extLst>
              <a:ext uri="{FF2B5EF4-FFF2-40B4-BE49-F238E27FC236}">
                <a16:creationId xmlns:a16="http://schemas.microsoft.com/office/drawing/2014/main" id="{E4732839-2656-6C4A-989D-0A66C746589A}"/>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8956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5"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video>
              <p:cMediaNode mute="1">
                <p:cTn id="32" repeatCount="indefinite" fill="hold" display="0">
                  <p:stCondLst>
                    <p:cond delay="indefinite"/>
                  </p:stCondLst>
                </p:cTn>
                <p:tgtEl>
                  <p:spTgt spid="4"/>
                </p:tgtEl>
              </p:cMediaNode>
            </p:video>
          </p:childTnLst>
        </p:cTn>
      </p:par>
    </p:tnLst>
    <p:bldLst>
      <p:bldP spid="8" grpId="0"/>
      <p:bldP spid="13" grpId="0" animBg="1"/>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3A24-2EFE-8F4A-9362-BAEFB381E579}"/>
              </a:ext>
            </a:extLst>
          </p:cNvPr>
          <p:cNvSpPr>
            <a:spLocks noGrp="1"/>
          </p:cNvSpPr>
          <p:nvPr>
            <p:ph idx="1"/>
          </p:nvPr>
        </p:nvSpPr>
        <p:spPr>
          <a:xfrm>
            <a:off x="1624011" y="1536588"/>
            <a:ext cx="9948864" cy="714374"/>
          </a:xfrm>
        </p:spPr>
        <p:txBody>
          <a:bodyPr anchor="ctr">
            <a:normAutofit/>
          </a:bodyPr>
          <a:lstStyle/>
          <a:p>
            <a:pPr marL="0" indent="0">
              <a:lnSpc>
                <a:spcPct val="100000"/>
              </a:lnSpc>
              <a:spcBef>
                <a:spcPts val="0"/>
              </a:spcBef>
              <a:spcAft>
                <a:spcPts val="1800"/>
              </a:spcAft>
              <a:buSzPct val="200000"/>
              <a:buNone/>
            </a:pPr>
            <a:r>
              <a:rPr lang="en-US" dirty="0"/>
              <a:t>biblical hospitality is a commandment to be obeyed</a:t>
            </a:r>
          </a:p>
        </p:txBody>
      </p:sp>
      <p:pic>
        <p:nvPicPr>
          <p:cNvPr id="4" name="Video 3" descr="A mug next to a fire&#10;&#10;Description automatically generated with low confidence">
            <a:extLst>
              <a:ext uri="{FF2B5EF4-FFF2-40B4-BE49-F238E27FC236}">
                <a16:creationId xmlns:a16="http://schemas.microsoft.com/office/drawing/2014/main" id="{52458063-D3DA-5846-B9B9-7DAF234DE0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59674" y="1726585"/>
            <a:ext cx="457181" cy="334380"/>
          </a:xfrm>
          <a:prstGeom prst="rect">
            <a:avLst/>
          </a:prstGeom>
        </p:spPr>
      </p:pic>
      <p:sp>
        <p:nvSpPr>
          <p:cNvPr id="8" name="Rectangle 7">
            <a:extLst>
              <a:ext uri="{FF2B5EF4-FFF2-40B4-BE49-F238E27FC236}">
                <a16:creationId xmlns:a16="http://schemas.microsoft.com/office/drawing/2014/main" id="{FE28B22C-9C4B-0F40-A91A-DEDAE57AA1BA}"/>
              </a:ext>
            </a:extLst>
          </p:cNvPr>
          <p:cNvSpPr/>
          <p:nvPr/>
        </p:nvSpPr>
        <p:spPr>
          <a:xfrm>
            <a:off x="1059674" y="2503265"/>
            <a:ext cx="7636514" cy="461665"/>
          </a:xfrm>
          <a:prstGeom prst="rect">
            <a:avLst/>
          </a:prstGeom>
        </p:spPr>
        <p:txBody>
          <a:bodyPr wrap="none">
            <a:spAutoFit/>
          </a:bodyPr>
          <a:lstStyle/>
          <a:p>
            <a:r>
              <a:rPr lang="en-US" sz="2400" b="1" dirty="0">
                <a:solidFill>
                  <a:schemeClr val="tx2"/>
                </a:solidFill>
              </a:rPr>
              <a:t>v.2a </a:t>
            </a:r>
            <a:r>
              <a:rPr lang="en-US" sz="2400" dirty="0">
                <a:solidFill>
                  <a:schemeClr val="tx2"/>
                </a:solidFill>
              </a:rPr>
              <a:t>“do not neglect to show hospitality to strangers…”</a:t>
            </a:r>
          </a:p>
        </p:txBody>
      </p:sp>
      <p:sp>
        <p:nvSpPr>
          <p:cNvPr id="9" name="Rectangle 8">
            <a:extLst>
              <a:ext uri="{FF2B5EF4-FFF2-40B4-BE49-F238E27FC236}">
                <a16:creationId xmlns:a16="http://schemas.microsoft.com/office/drawing/2014/main" id="{7372BF6A-5737-9844-826D-AC71EE02C793}"/>
              </a:ext>
            </a:extLst>
          </p:cNvPr>
          <p:cNvSpPr/>
          <p:nvPr/>
        </p:nvSpPr>
        <p:spPr>
          <a:xfrm>
            <a:off x="1059674" y="4145374"/>
            <a:ext cx="10294126" cy="461665"/>
          </a:xfrm>
          <a:prstGeom prst="rect">
            <a:avLst/>
          </a:prstGeom>
        </p:spPr>
        <p:txBody>
          <a:bodyPr wrap="square">
            <a:spAutoFit/>
          </a:bodyPr>
          <a:lstStyle/>
          <a:p>
            <a:r>
              <a:rPr lang="en-US" sz="2400" b="1" dirty="0">
                <a:solidFill>
                  <a:schemeClr val="tx2"/>
                </a:solidFill>
              </a:rPr>
              <a:t>Rom 12:13 </a:t>
            </a:r>
            <a:r>
              <a:rPr lang="en-US" sz="2400" dirty="0">
                <a:solidFill>
                  <a:schemeClr val="tx2"/>
                </a:solidFill>
              </a:rPr>
              <a:t>”contributing to the needs of the saints, practicing hospitality.”</a:t>
            </a:r>
          </a:p>
        </p:txBody>
      </p:sp>
      <p:sp>
        <p:nvSpPr>
          <p:cNvPr id="5" name="Oval 4">
            <a:extLst>
              <a:ext uri="{FF2B5EF4-FFF2-40B4-BE49-F238E27FC236}">
                <a16:creationId xmlns:a16="http://schemas.microsoft.com/office/drawing/2014/main" id="{9111886E-044F-C245-8BE0-DD673FF7C8F8}"/>
              </a:ext>
            </a:extLst>
          </p:cNvPr>
          <p:cNvSpPr/>
          <p:nvPr/>
        </p:nvSpPr>
        <p:spPr>
          <a:xfrm>
            <a:off x="1785937" y="2336005"/>
            <a:ext cx="2171700" cy="843097"/>
          </a:xfrm>
          <a:prstGeom prst="ellipse">
            <a:avLst/>
          </a:prstGeom>
          <a:solidFill>
            <a:srgbClr val="52B62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37DE5A6-9A55-6E48-A933-1B19DD306A0F}"/>
              </a:ext>
            </a:extLst>
          </p:cNvPr>
          <p:cNvCxnSpPr>
            <a:cxnSpLocks/>
            <a:stCxn id="17" idx="3"/>
          </p:cNvCxnSpPr>
          <p:nvPr/>
        </p:nvCxnSpPr>
        <p:spPr>
          <a:xfrm flipH="1">
            <a:off x="7799795" y="4697760"/>
            <a:ext cx="519502" cy="455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AE0C09-9F57-DA48-898B-F6A492028FC6}"/>
              </a:ext>
            </a:extLst>
          </p:cNvPr>
          <p:cNvSpPr txBox="1"/>
          <p:nvPr/>
        </p:nvSpPr>
        <p:spPr>
          <a:xfrm>
            <a:off x="4457700" y="3243995"/>
            <a:ext cx="1257332" cy="369332"/>
          </a:xfrm>
          <a:prstGeom prst="rect">
            <a:avLst/>
          </a:prstGeom>
          <a:noFill/>
        </p:spPr>
        <p:txBody>
          <a:bodyPr wrap="none" rtlCol="0">
            <a:spAutoFit/>
          </a:bodyPr>
          <a:lstStyle/>
          <a:p>
            <a:r>
              <a:rPr lang="en-US" i="1" dirty="0"/>
              <a:t>imperative</a:t>
            </a:r>
          </a:p>
        </p:txBody>
      </p:sp>
      <p:sp>
        <p:nvSpPr>
          <p:cNvPr id="17" name="Oval 16">
            <a:extLst>
              <a:ext uri="{FF2B5EF4-FFF2-40B4-BE49-F238E27FC236}">
                <a16:creationId xmlns:a16="http://schemas.microsoft.com/office/drawing/2014/main" id="{35D0268C-5DDB-D942-A00D-C05D31156548}"/>
              </a:ext>
            </a:extLst>
          </p:cNvPr>
          <p:cNvSpPr/>
          <p:nvPr/>
        </p:nvSpPr>
        <p:spPr>
          <a:xfrm>
            <a:off x="8110410" y="4088005"/>
            <a:ext cx="1426369" cy="714373"/>
          </a:xfrm>
          <a:prstGeom prst="ellipse">
            <a:avLst/>
          </a:prstGeom>
          <a:solidFill>
            <a:srgbClr val="52B62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FD914147-48F8-C942-8A50-5809CF4A7B14}"/>
              </a:ext>
            </a:extLst>
          </p:cNvPr>
          <p:cNvCxnSpPr>
            <a:cxnSpLocks/>
            <a:stCxn id="5" idx="5"/>
            <a:endCxn id="16" idx="1"/>
          </p:cNvCxnSpPr>
          <p:nvPr/>
        </p:nvCxnSpPr>
        <p:spPr>
          <a:xfrm>
            <a:off x="3639599" y="3055633"/>
            <a:ext cx="818101" cy="373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8A5F5AA-B948-B346-9A4C-1DD68E03DE40}"/>
              </a:ext>
            </a:extLst>
          </p:cNvPr>
          <p:cNvSpPr txBox="1"/>
          <p:nvPr/>
        </p:nvSpPr>
        <p:spPr>
          <a:xfrm>
            <a:off x="6764895" y="4978923"/>
            <a:ext cx="1034899" cy="369332"/>
          </a:xfrm>
          <a:prstGeom prst="rect">
            <a:avLst/>
          </a:prstGeom>
          <a:noFill/>
        </p:spPr>
        <p:txBody>
          <a:bodyPr wrap="none" rtlCol="0">
            <a:spAutoFit/>
          </a:bodyPr>
          <a:lstStyle/>
          <a:p>
            <a:r>
              <a:rPr lang="en-US" i="1" dirty="0"/>
              <a:t>“Pursue”</a:t>
            </a:r>
          </a:p>
        </p:txBody>
      </p:sp>
      <p:sp>
        <p:nvSpPr>
          <p:cNvPr id="30" name="Title 1">
            <a:extLst>
              <a:ext uri="{FF2B5EF4-FFF2-40B4-BE49-F238E27FC236}">
                <a16:creationId xmlns:a16="http://schemas.microsoft.com/office/drawing/2014/main" id="{88193F54-FE13-D647-87E2-B05D10F4797F}"/>
              </a:ext>
            </a:extLst>
          </p:cNvPr>
          <p:cNvSpPr txBox="1">
            <a:spLocks/>
          </p:cNvSpPr>
          <p:nvPr/>
        </p:nvSpPr>
        <p:spPr>
          <a:xfrm>
            <a:off x="427173" y="394833"/>
            <a:ext cx="4814412" cy="10255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err="1">
                <a:latin typeface="+mn-lt"/>
              </a:rPr>
              <a:t>heb</a:t>
            </a:r>
            <a:r>
              <a:rPr lang="en-US" dirty="0">
                <a:latin typeface="+mn-lt"/>
              </a:rPr>
              <a:t> 13:1-2</a:t>
            </a:r>
          </a:p>
        </p:txBody>
      </p:sp>
      <p:pic>
        <p:nvPicPr>
          <p:cNvPr id="14" name="Picture 13">
            <a:extLst>
              <a:ext uri="{FF2B5EF4-FFF2-40B4-BE49-F238E27FC236}">
                <a16:creationId xmlns:a16="http://schemas.microsoft.com/office/drawing/2014/main" id="{18AC23AA-9809-2D43-AC40-454D91A0FE29}"/>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6663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with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video>
              <p:cMediaNode mute="1">
                <p:cTn id="50" repeatCount="indefinite" fill="hold" display="0">
                  <p:stCondLst>
                    <p:cond delay="indefinite"/>
                  </p:stCondLst>
                </p:cTn>
                <p:tgtEl>
                  <p:spTgt spid="4"/>
                </p:tgtEl>
              </p:cMediaNode>
            </p:video>
          </p:childTnLst>
        </p:cTn>
      </p:par>
    </p:tnLst>
    <p:bldLst>
      <p:bldP spid="8" grpId="0"/>
      <p:bldP spid="9" grpId="0"/>
      <p:bldP spid="5" grpId="0" animBg="1"/>
      <p:bldP spid="16" grpId="0"/>
      <p:bldP spid="17"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3A24-2EFE-8F4A-9362-BAEFB381E579}"/>
              </a:ext>
            </a:extLst>
          </p:cNvPr>
          <p:cNvSpPr>
            <a:spLocks noGrp="1"/>
          </p:cNvSpPr>
          <p:nvPr>
            <p:ph idx="1"/>
          </p:nvPr>
        </p:nvSpPr>
        <p:spPr>
          <a:xfrm>
            <a:off x="1624011" y="1536588"/>
            <a:ext cx="9948864" cy="714374"/>
          </a:xfrm>
        </p:spPr>
        <p:txBody>
          <a:bodyPr anchor="ctr">
            <a:normAutofit/>
          </a:bodyPr>
          <a:lstStyle/>
          <a:p>
            <a:pPr marL="0" indent="0">
              <a:lnSpc>
                <a:spcPct val="100000"/>
              </a:lnSpc>
              <a:spcBef>
                <a:spcPts val="0"/>
              </a:spcBef>
              <a:spcAft>
                <a:spcPts val="1800"/>
              </a:spcAft>
              <a:buSzPct val="200000"/>
              <a:buNone/>
            </a:pPr>
            <a:r>
              <a:rPr lang="en-US" dirty="0"/>
              <a:t>biblical hospitality’s rewards are “out of the world”</a:t>
            </a:r>
          </a:p>
        </p:txBody>
      </p:sp>
      <p:pic>
        <p:nvPicPr>
          <p:cNvPr id="4" name="Video 3" descr="A mug next to a fire&#10;&#10;Description automatically generated with low confidence">
            <a:extLst>
              <a:ext uri="{FF2B5EF4-FFF2-40B4-BE49-F238E27FC236}">
                <a16:creationId xmlns:a16="http://schemas.microsoft.com/office/drawing/2014/main" id="{52458063-D3DA-5846-B9B9-7DAF234DE0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1059674" y="1726585"/>
            <a:ext cx="457181" cy="334380"/>
          </a:xfrm>
          <a:prstGeom prst="rect">
            <a:avLst/>
          </a:prstGeom>
        </p:spPr>
      </p:pic>
      <p:sp>
        <p:nvSpPr>
          <p:cNvPr id="8" name="Rectangle 7">
            <a:extLst>
              <a:ext uri="{FF2B5EF4-FFF2-40B4-BE49-F238E27FC236}">
                <a16:creationId xmlns:a16="http://schemas.microsoft.com/office/drawing/2014/main" id="{FE28B22C-9C4B-0F40-A91A-DEDAE57AA1BA}"/>
              </a:ext>
            </a:extLst>
          </p:cNvPr>
          <p:cNvSpPr/>
          <p:nvPr/>
        </p:nvSpPr>
        <p:spPr>
          <a:xfrm>
            <a:off x="1059674" y="2967335"/>
            <a:ext cx="9378850" cy="461665"/>
          </a:xfrm>
          <a:prstGeom prst="rect">
            <a:avLst/>
          </a:prstGeom>
        </p:spPr>
        <p:txBody>
          <a:bodyPr wrap="none">
            <a:spAutoFit/>
          </a:bodyPr>
          <a:lstStyle/>
          <a:p>
            <a:r>
              <a:rPr lang="en-US" sz="2400" b="1" dirty="0">
                <a:solidFill>
                  <a:schemeClr val="tx2"/>
                </a:solidFill>
              </a:rPr>
              <a:t>v.2b </a:t>
            </a:r>
            <a:r>
              <a:rPr lang="en-US" sz="2400" dirty="0">
                <a:solidFill>
                  <a:schemeClr val="tx2"/>
                </a:solidFill>
              </a:rPr>
              <a:t>“…for by this some have entertained angles without knowing it”</a:t>
            </a:r>
          </a:p>
        </p:txBody>
      </p:sp>
      <p:sp>
        <p:nvSpPr>
          <p:cNvPr id="12" name="Title 1">
            <a:extLst>
              <a:ext uri="{FF2B5EF4-FFF2-40B4-BE49-F238E27FC236}">
                <a16:creationId xmlns:a16="http://schemas.microsoft.com/office/drawing/2014/main" id="{1B3FD96F-AC3F-1A4F-8E1A-453EFF1D8E13}"/>
              </a:ext>
            </a:extLst>
          </p:cNvPr>
          <p:cNvSpPr txBox="1">
            <a:spLocks/>
          </p:cNvSpPr>
          <p:nvPr/>
        </p:nvSpPr>
        <p:spPr>
          <a:xfrm>
            <a:off x="427173" y="394833"/>
            <a:ext cx="4814412" cy="1025551"/>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err="1">
                <a:latin typeface="+mn-lt"/>
              </a:rPr>
              <a:t>heb</a:t>
            </a:r>
            <a:r>
              <a:rPr lang="en-US" dirty="0">
                <a:latin typeface="+mn-lt"/>
              </a:rPr>
              <a:t> 13:1-2</a:t>
            </a:r>
          </a:p>
        </p:txBody>
      </p:sp>
      <p:sp>
        <p:nvSpPr>
          <p:cNvPr id="16" name="Rectangle 15">
            <a:extLst>
              <a:ext uri="{FF2B5EF4-FFF2-40B4-BE49-F238E27FC236}">
                <a16:creationId xmlns:a16="http://schemas.microsoft.com/office/drawing/2014/main" id="{1B252FEB-6BDA-E44C-8599-C682DB92C093}"/>
              </a:ext>
            </a:extLst>
          </p:cNvPr>
          <p:cNvSpPr/>
          <p:nvPr/>
        </p:nvSpPr>
        <p:spPr>
          <a:xfrm>
            <a:off x="2519321" y="4072677"/>
            <a:ext cx="7153358" cy="2320979"/>
          </a:xfrm>
          <a:prstGeom prst="rect">
            <a:avLst/>
          </a:prstGeom>
          <a:solidFill>
            <a:srgbClr val="88AE13">
              <a:alpha val="30980"/>
            </a:srgbClr>
          </a:solidFill>
        </p:spPr>
        <p:txBody>
          <a:bodyPr wrap="square" lIns="457200" anchor="ctr" anchorCtr="0">
            <a:noAutofit/>
          </a:bodyPr>
          <a:lstStyle/>
          <a:p>
            <a:pPr>
              <a:spcBef>
                <a:spcPts val="1200"/>
              </a:spcBef>
              <a:spcAft>
                <a:spcPts val="1200"/>
              </a:spcAft>
            </a:pPr>
            <a:r>
              <a:rPr lang="en-US" dirty="0"/>
              <a:t>Hospitality is a concrete down to earth test of our fervent love for God and his people. Love can be an abstract, indistinct idea; hospitality is specific and tangible. We seldom complain about loving others too much, but we do complain about the inconveniences of hospitality. Hospitality is love in action. Hospitality is the flesh and muscle on the bones of love. Through caring acts of hospitality, the reality of our love is tested.</a:t>
            </a:r>
            <a:endParaRPr lang="en-US" baseline="30000" dirty="0"/>
          </a:p>
        </p:txBody>
      </p:sp>
      <p:pic>
        <p:nvPicPr>
          <p:cNvPr id="9" name="Picture 8">
            <a:extLst>
              <a:ext uri="{FF2B5EF4-FFF2-40B4-BE49-F238E27FC236}">
                <a16:creationId xmlns:a16="http://schemas.microsoft.com/office/drawing/2014/main" id="{5ADC6904-BB1E-7F46-B007-91F52E061FF9}"/>
              </a:ext>
            </a:extLst>
          </p:cNvPr>
          <p:cNvPicPr>
            <a:picLocks noChangeAspect="1"/>
          </p:cNvPicPr>
          <p:nvPr/>
        </p:nvPicPr>
        <p:blipFill>
          <a:blip r:embed="rId5"/>
          <a:stretch>
            <a:fillRect/>
          </a:stretch>
        </p:blipFill>
        <p:spPr>
          <a:xfrm>
            <a:off x="10722202" y="5391516"/>
            <a:ext cx="1474807" cy="1463923"/>
          </a:xfrm>
          <a:prstGeom prst="rect">
            <a:avLst/>
          </a:prstGeom>
        </p:spPr>
      </p:pic>
    </p:spTree>
    <p:extLst>
      <p:ext uri="{BB962C8B-B14F-4D97-AF65-F5344CB8AC3E}">
        <p14:creationId xmlns:p14="http://schemas.microsoft.com/office/powerpoint/2010/main" val="5077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mute="1">
                <p:cTn id="23" repeatCount="indefinite" fill="hold" display="0">
                  <p:stCondLst>
                    <p:cond delay="indefinite"/>
                  </p:stCondLst>
                </p:cTn>
                <p:tgtEl>
                  <p:spTgt spid="4"/>
                </p:tgtEl>
              </p:cMediaNode>
            </p:video>
          </p:childTnLst>
        </p:cTn>
      </p:par>
    </p:tnLst>
    <p:bldLst>
      <p:bldP spid="8" grpId="0"/>
      <p:bldP spid="16" grpId="0" animBg="1"/>
    </p:bldLst>
  </p:timing>
</p:sld>
</file>

<file path=ppt/theme/theme1.xml><?xml version="1.0" encoding="utf-8"?>
<a:theme xmlns:a="http://schemas.openxmlformats.org/drawingml/2006/main" name="ExploreVTI">
  <a:themeElements>
    <a:clrScheme name="AnalogousFromDarkSeedLeftStep">
      <a:dk1>
        <a:srgbClr val="000000"/>
      </a:dk1>
      <a:lt1>
        <a:srgbClr val="FFFFFF"/>
      </a:lt1>
      <a:dk2>
        <a:srgbClr val="37291F"/>
      </a:dk2>
      <a:lt2>
        <a:srgbClr val="E6E2E8"/>
      </a:lt2>
      <a:accent1>
        <a:srgbClr val="52B620"/>
      </a:accent1>
      <a:accent2>
        <a:srgbClr val="88AE13"/>
      </a:accent2>
      <a:accent3>
        <a:srgbClr val="B89F21"/>
      </a:accent3>
      <a:accent4>
        <a:srgbClr val="D56617"/>
      </a:accent4>
      <a:accent5>
        <a:srgbClr val="E72929"/>
      </a:accent5>
      <a:accent6>
        <a:srgbClr val="D51767"/>
      </a:accent6>
      <a:hlink>
        <a:srgbClr val="BF543F"/>
      </a:hlink>
      <a:folHlink>
        <a:srgbClr val="7F7F7F"/>
      </a:folHlink>
    </a:clrScheme>
    <a:fontScheme name="Custom 23">
      <a:majorFont>
        <a:latin typeface="Rockwel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2145</TotalTime>
  <Words>327</Words>
  <Application>Microsoft Office PowerPoint</Application>
  <PresentationFormat>Widescreen</PresentationFormat>
  <Paragraphs>34</Paragraphs>
  <Slides>9</Slides>
  <Notes>2</Notes>
  <HiddenSlides>0</HiddenSlides>
  <MMClips>11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ExploreVTI</vt:lpstr>
      <vt:lpstr>PowerPoint Presentation</vt:lpstr>
      <vt:lpstr>biblical hospitality</vt:lpstr>
      <vt:lpstr>heb 13:1-2</vt:lpstr>
      <vt:lpstr>biblical hospitality is a CORE practice in the Scriptures</vt:lpstr>
      <vt:lpstr>what is biblical hospitality?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Johns</dc:creator>
  <cp:lastModifiedBy>David Johns</cp:lastModifiedBy>
  <cp:revision>34</cp:revision>
  <dcterms:created xsi:type="dcterms:W3CDTF">2021-12-04T15:06:12Z</dcterms:created>
  <dcterms:modified xsi:type="dcterms:W3CDTF">2022-01-01T00:13:37Z</dcterms:modified>
</cp:coreProperties>
</file>